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61" r:id="rId6"/>
    <p:sldId id="263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BD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E945A6-E277-4DFB-8CAC-3461E7F15E74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08A5C4-C514-414C-B07B-A6799FCD0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832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6769-DC5A-4CF4-A42F-E97E6A749988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70F27-9EC0-481A-8434-1FC07DF8B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314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6769-DC5A-4CF4-A42F-E97E6A749988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70F27-9EC0-481A-8434-1FC07DF8B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222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6769-DC5A-4CF4-A42F-E97E6A749988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70F27-9EC0-481A-8434-1FC07DF8B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100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6769-DC5A-4CF4-A42F-E97E6A749988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70F27-9EC0-481A-8434-1FC07DF8B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78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6769-DC5A-4CF4-A42F-E97E6A749988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70F27-9EC0-481A-8434-1FC07DF8B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900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6769-DC5A-4CF4-A42F-E97E6A749988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70F27-9EC0-481A-8434-1FC07DF8B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40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6769-DC5A-4CF4-A42F-E97E6A749988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70F27-9EC0-481A-8434-1FC07DF8B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7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6769-DC5A-4CF4-A42F-E97E6A749988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70F27-9EC0-481A-8434-1FC07DF8B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420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6769-DC5A-4CF4-A42F-E97E6A749988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70F27-9EC0-481A-8434-1FC07DF8B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641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6769-DC5A-4CF4-A42F-E97E6A749988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70F27-9EC0-481A-8434-1FC07DF8B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730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6769-DC5A-4CF4-A42F-E97E6A749988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70F27-9EC0-481A-8434-1FC07DF8B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787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0000"/>
                <a:lumOff val="60000"/>
              </a:schemeClr>
            </a:gs>
            <a:gs pos="94000">
              <a:schemeClr val="accent4">
                <a:lumMod val="20000"/>
                <a:lumOff val="80000"/>
              </a:schemeClr>
            </a:gs>
            <a:gs pos="100000">
              <a:schemeClr val="bg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76769-DC5A-4CF4-A42F-E97E6A749988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70F27-9EC0-481A-8434-1FC07DF8B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70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0000"/>
                <a:lumOff val="60000"/>
              </a:schemeClr>
            </a:gs>
            <a:gs pos="94000">
              <a:schemeClr val="accent4">
                <a:lumMod val="20000"/>
                <a:lumOff val="80000"/>
              </a:schemeClr>
            </a:gs>
            <a:gs pos="100000">
              <a:schemeClr val="bg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6062E8-D5F8-4DBF-BDE5-8283BF0AF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b="1" dirty="0"/>
              <a:t>Gestational diabetes</a:t>
            </a:r>
            <a:endParaRPr lang="fr-CA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43D316-FAF4-4268-8804-CC6B19C1C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2428" y="1815414"/>
            <a:ext cx="9903303" cy="4258774"/>
          </a:xfrm>
        </p:spPr>
        <p:txBody>
          <a:bodyPr>
            <a:normAutofit fontScale="70000" lnSpcReduction="20000"/>
          </a:bodyPr>
          <a:lstStyle/>
          <a:p>
            <a:r>
              <a:rPr lang="en-CA" dirty="0"/>
              <a:t>Type of diabetes that occurs during the second or the third trimester of pregnancy</a:t>
            </a:r>
          </a:p>
          <a:p>
            <a:r>
              <a:rPr lang="en-CA" dirty="0"/>
              <a:t>Caused by hormones made by the placenta that prevents the body from using insulin effectively</a:t>
            </a:r>
          </a:p>
          <a:p>
            <a:r>
              <a:rPr lang="en-CA" dirty="0"/>
              <a:t>Usually goes away after delivery but can ↑ chance of developing type 2 diabetes 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/>
              <a:t>Risk factors include : </a:t>
            </a:r>
          </a:p>
          <a:p>
            <a:r>
              <a:rPr lang="en-CA" dirty="0" smtClean="0"/>
              <a:t>Obesity</a:t>
            </a:r>
            <a:endParaRPr lang="en-CA" dirty="0"/>
          </a:p>
          <a:p>
            <a:r>
              <a:rPr lang="en-CA" dirty="0"/>
              <a:t>Lack of physical activity</a:t>
            </a:r>
          </a:p>
          <a:p>
            <a:r>
              <a:rPr lang="en-CA" dirty="0"/>
              <a:t>Previous gestational diabetes or prediabetes</a:t>
            </a:r>
          </a:p>
          <a:p>
            <a:r>
              <a:rPr lang="en-CA" dirty="0"/>
              <a:t>Diabetes in an immediate family member</a:t>
            </a:r>
          </a:p>
          <a:p>
            <a:r>
              <a:rPr lang="en-CA" dirty="0"/>
              <a:t>Previously delivering a baby weighing more than 9 pounds </a:t>
            </a:r>
          </a:p>
          <a:p>
            <a:r>
              <a:rPr lang="en-CA" dirty="0"/>
              <a:t>Race – Women who are Black, Hispanic, American Indian and Asian American have a higher risk of developing gestational diabetes</a:t>
            </a:r>
            <a:endParaRPr lang="fr-CA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4669198-6CCD-41BA-8E92-87990D8F5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FF96B15-8338-45D5-A943-561235072D66}" type="slidenum">
              <a:rPr lang="fr-FR" noProof="0" smtClean="0"/>
              <a:t>1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580133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AC58E9-0696-4FF5-8051-FC48B7EA7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b="1" dirty="0"/>
              <a:t>Gestational diabetes - Screening</a:t>
            </a:r>
            <a:endParaRPr lang="fr-CA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DA63C57-75A7-4F41-9D7A-7A32F01DE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490527" cy="4530725"/>
          </a:xfrm>
        </p:spPr>
        <p:txBody>
          <a:bodyPr>
            <a:normAutofit fontScale="92500" lnSpcReduction="20000"/>
          </a:bodyPr>
          <a:lstStyle/>
          <a:p>
            <a:r>
              <a:rPr lang="en-CA" dirty="0"/>
              <a:t>Glucose tolerance test – Used to determine body’s response to glucose</a:t>
            </a:r>
          </a:p>
          <a:p>
            <a:r>
              <a:rPr lang="en-CA" dirty="0"/>
              <a:t>Done between 24-28 weeks of pregnancy</a:t>
            </a:r>
          </a:p>
          <a:p>
            <a:r>
              <a:rPr lang="en-CA" dirty="0"/>
              <a:t>50g glucose : random glucose done 1h after drinking a solution containing 50g of glucose. If normal, no further testing to be done</a:t>
            </a:r>
          </a:p>
          <a:p>
            <a:r>
              <a:rPr lang="en-CA" dirty="0"/>
              <a:t>If 50g test high : need to do 75g glucose test</a:t>
            </a:r>
          </a:p>
          <a:p>
            <a:r>
              <a:rPr lang="en-CA" dirty="0"/>
              <a:t>Necessary to be fasting for at least 8h</a:t>
            </a:r>
          </a:p>
          <a:p>
            <a:r>
              <a:rPr lang="en-CA" dirty="0"/>
              <a:t>3 blood tests : 1 fasting glucose – patient drinks 75g glucose liquid – blood test 1h after – blood test 2h after</a:t>
            </a:r>
          </a:p>
          <a:p>
            <a:r>
              <a:rPr lang="en-CA" dirty="0"/>
              <a:t>If positive, can be treated with diet only or require insulin injections</a:t>
            </a:r>
            <a:endParaRPr lang="fr-CA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809EF5F-4E7F-4B09-A7D1-AB4A201EF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FF96B15-8338-45D5-A943-561235072D66}" type="slidenum">
              <a:rPr lang="fr-FR" noProof="0" smtClean="0"/>
              <a:t>2</a:t>
            </a:fld>
            <a:endParaRPr lang="fr-FR" noProof="0"/>
          </a:p>
        </p:txBody>
      </p:sp>
      <p:pic>
        <p:nvPicPr>
          <p:cNvPr id="6" name="Image 5" descr="Une image contenant tasse, bouteille, intérieur, assis&#10;&#10;Description générée automatiquement">
            <a:extLst>
              <a:ext uri="{FF2B5EF4-FFF2-40B4-BE49-F238E27FC236}">
                <a16:creationId xmlns:a16="http://schemas.microsoft.com/office/drawing/2014/main" id="{A55776D1-54B1-4BB8-BD9A-FA9E5502C6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3421" y="2493101"/>
            <a:ext cx="1810379" cy="1852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385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68A6E1-936F-44BA-9F48-0EFE0945F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b="1" dirty="0"/>
              <a:t>Gestational diabetes - Classification</a:t>
            </a:r>
            <a:endParaRPr lang="fr-CA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DE5C42B-C5C0-45D5-A31D-9D72E4CFF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899" y="1940287"/>
            <a:ext cx="10035785" cy="3416300"/>
          </a:xfrm>
        </p:spPr>
        <p:txBody>
          <a:bodyPr>
            <a:normAutofit lnSpcReduction="10000"/>
          </a:bodyPr>
          <a:lstStyle/>
          <a:p>
            <a:r>
              <a:rPr lang="en-CA" dirty="0"/>
              <a:t>GDMA1 : Diet controlled</a:t>
            </a:r>
          </a:p>
          <a:p>
            <a:r>
              <a:rPr lang="en-CA" dirty="0"/>
              <a:t>GDMA2 : Patient needs insulin injection to control diabetes</a:t>
            </a:r>
          </a:p>
          <a:p>
            <a:endParaRPr lang="en-CA" dirty="0"/>
          </a:p>
          <a:p>
            <a:pPr marL="0" indent="0">
              <a:buNone/>
            </a:pPr>
            <a:r>
              <a:rPr lang="en-CA" dirty="0"/>
              <a:t>3 different protocols:</a:t>
            </a:r>
          </a:p>
          <a:p>
            <a:pPr>
              <a:buAutoNum type="arabicParenR"/>
            </a:pPr>
            <a:r>
              <a:rPr lang="en-CA" dirty="0"/>
              <a:t>GDMA1 or GDMA2 requiring less than 30 units of insulin daily</a:t>
            </a:r>
          </a:p>
          <a:p>
            <a:pPr>
              <a:buAutoNum type="arabicParenR"/>
            </a:pPr>
            <a:r>
              <a:rPr lang="en-CA" dirty="0"/>
              <a:t>GDMA2 requiring more than 30 units of insulin daily		 </a:t>
            </a:r>
          </a:p>
          <a:p>
            <a:pPr>
              <a:buAutoNum type="arabicParenR"/>
            </a:pPr>
            <a:r>
              <a:rPr lang="en-CA" dirty="0"/>
              <a:t>Patients with pre-existing diabetes type 1 or 2</a:t>
            </a:r>
            <a:endParaRPr lang="fr-CA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41A80E2-5AC1-404F-A108-119E2DE80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FF96B15-8338-45D5-A943-561235072D66}" type="slidenum">
              <a:rPr lang="fr-FR" noProof="0" smtClean="0"/>
              <a:t>3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913145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ECEB29-8B4C-4DBA-951A-2333D7DA3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298" y="973668"/>
            <a:ext cx="9853300" cy="923498"/>
          </a:xfrm>
        </p:spPr>
        <p:txBody>
          <a:bodyPr>
            <a:noAutofit/>
          </a:bodyPr>
          <a:lstStyle/>
          <a:p>
            <a:pPr algn="ctr"/>
            <a:r>
              <a:rPr lang="en-CA" b="1" dirty="0"/>
              <a:t>Gestational diabetes – Possible complications</a:t>
            </a:r>
            <a:endParaRPr lang="fr-CA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7C1682F-D958-4D1B-B09C-FEC8CEB9A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65792"/>
            <a:ext cx="10515600" cy="4351338"/>
          </a:xfrm>
        </p:spPr>
        <p:txBody>
          <a:bodyPr/>
          <a:lstStyle/>
          <a:p>
            <a:r>
              <a:rPr lang="en-CA" dirty="0" smtClean="0"/>
              <a:t>Preeclampsia or GHTN</a:t>
            </a:r>
            <a:endParaRPr lang="en-CA" dirty="0"/>
          </a:p>
          <a:p>
            <a:r>
              <a:rPr lang="en-CA" dirty="0"/>
              <a:t>Hypoglycemia on newborn</a:t>
            </a:r>
          </a:p>
          <a:p>
            <a:r>
              <a:rPr lang="en-CA" dirty="0"/>
              <a:t>Baby large for gestational age (Macrosomia), increasing need for a C/S</a:t>
            </a:r>
          </a:p>
          <a:p>
            <a:r>
              <a:rPr lang="en-CA" dirty="0"/>
              <a:t>Possible birth injury d/t baby’s size and difficulties during delivery</a:t>
            </a:r>
            <a:endParaRPr lang="fr-CA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45808AE-8A31-44F4-A49F-041EDFB93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FF96B15-8338-45D5-A943-561235072D66}" type="slidenum">
              <a:rPr lang="fr-FR" noProof="0" smtClean="0"/>
              <a:t>4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302895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4AC3C9-460A-415A-96F0-A4BE9CE69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b="1" dirty="0"/>
              <a:t>Hypoglycemia protocol – Risk factors</a:t>
            </a:r>
            <a:endParaRPr lang="fr-CA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E6FAE5-CFBF-449E-AB24-70658E91E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2664" y="1920009"/>
            <a:ext cx="10035784" cy="3416300"/>
          </a:xfrm>
        </p:spPr>
        <p:txBody>
          <a:bodyPr>
            <a:noAutofit/>
          </a:bodyPr>
          <a:lstStyle/>
          <a:p>
            <a:r>
              <a:rPr lang="en-CA" sz="2000" dirty="0"/>
              <a:t>Gestational age less than 37 weeks</a:t>
            </a:r>
          </a:p>
          <a:p>
            <a:r>
              <a:rPr lang="en-CA" sz="2000" dirty="0"/>
              <a:t>Small for gestational age (birth weight below 10</a:t>
            </a:r>
            <a:r>
              <a:rPr lang="en-CA" sz="2000" baseline="30000" dirty="0"/>
              <a:t>th</a:t>
            </a:r>
            <a:r>
              <a:rPr lang="en-CA" sz="2000" dirty="0"/>
              <a:t> percentile)</a:t>
            </a:r>
          </a:p>
          <a:p>
            <a:r>
              <a:rPr lang="en-CA" sz="2000" dirty="0"/>
              <a:t>Identified as intrauterine growth restriction (IUGR) during the pregnancy, EVEN IF NORMAL BIRTH WEIGHT</a:t>
            </a:r>
          </a:p>
          <a:p>
            <a:r>
              <a:rPr lang="en-CA" sz="2000" dirty="0"/>
              <a:t>Large for gestational age (birth weight above 90</a:t>
            </a:r>
            <a:r>
              <a:rPr lang="en-CA" sz="2000" baseline="30000" dirty="0"/>
              <a:t>th</a:t>
            </a:r>
            <a:r>
              <a:rPr lang="en-CA" sz="2000" dirty="0"/>
              <a:t> percentile)</a:t>
            </a:r>
          </a:p>
          <a:p>
            <a:r>
              <a:rPr lang="en-CA" sz="2000" dirty="0"/>
              <a:t>APGAR score of less than 6 at 5 minutes</a:t>
            </a:r>
          </a:p>
          <a:p>
            <a:r>
              <a:rPr lang="en-CA" sz="2000" dirty="0"/>
              <a:t>Infant of diabetic mother (Type 1 and 2, gestational diabetes treated with diet, oral hypoglycemic agent or insulin)</a:t>
            </a:r>
          </a:p>
          <a:p>
            <a:r>
              <a:rPr lang="en-CA" sz="2000" dirty="0"/>
              <a:t>Beta-blockers administration to mother during pregnancy (ex : labetalol, propranolol, metoprolol)</a:t>
            </a:r>
          </a:p>
          <a:p>
            <a:r>
              <a:rPr lang="en-CA" sz="2000" dirty="0"/>
              <a:t>Betamethasone (Celestone) administration to mother during the last week of pregnancy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829572F-4F01-4E1D-B859-B30B3C14D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FF96B15-8338-45D5-A943-561235072D66}" type="slidenum">
              <a:rPr lang="fr-FR" noProof="0" smtClean="0"/>
              <a:t>5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210037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BCAB4B77-9C29-4183-B0FA-8F93B3391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FF96B15-8338-45D5-A943-561235072D66}" type="slidenum">
              <a:rPr lang="fr-FR" noProof="0" smtClean="0"/>
              <a:t>6</a:t>
            </a:fld>
            <a:endParaRPr lang="fr-FR" noProof="0"/>
          </a:p>
        </p:txBody>
      </p:sp>
      <p:pic>
        <p:nvPicPr>
          <p:cNvPr id="4" name="Image 3" descr="Une image contenant table&#10;&#10;Description générée automatiquement">
            <a:extLst>
              <a:ext uri="{FF2B5EF4-FFF2-40B4-BE49-F238E27FC236}">
                <a16:creationId xmlns:a16="http://schemas.microsoft.com/office/drawing/2014/main" id="{7582BC37-BEBD-43C9-87BD-551B5222BF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7154" y="342469"/>
            <a:ext cx="5677692" cy="6173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343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414E53-20B9-43AE-90FD-5E0AC7840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b="1" dirty="0"/>
              <a:t>Hypoglycemia protocol - Symptoms</a:t>
            </a:r>
            <a:endParaRPr lang="fr-CA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113C44-64BF-48E9-B785-02F094E236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/>
              <a:t>Hypothermia (axillary temperature lower than 36.5) despite warming measures</a:t>
            </a:r>
          </a:p>
          <a:p>
            <a:r>
              <a:rPr lang="en-CA" dirty="0"/>
              <a:t>Jitteriness and/or tremors</a:t>
            </a:r>
          </a:p>
          <a:p>
            <a:r>
              <a:rPr lang="en-CA" dirty="0"/>
              <a:t>Seizures and/or eye-rolling</a:t>
            </a:r>
          </a:p>
          <a:p>
            <a:r>
              <a:rPr lang="en-CA" dirty="0"/>
              <a:t>Weak and/or high-pitched cry</a:t>
            </a:r>
          </a:p>
          <a:p>
            <a:r>
              <a:rPr lang="en-CA" dirty="0"/>
              <a:t>Limpness and/or lethargy</a:t>
            </a:r>
          </a:p>
          <a:p>
            <a:r>
              <a:rPr lang="en-CA" dirty="0"/>
              <a:t>Cyanosis, intermittent apneic spells, and/or tachypnea</a:t>
            </a:r>
          </a:p>
          <a:p>
            <a:r>
              <a:rPr lang="en-CA" dirty="0"/>
              <a:t>Feeding difficulty and/or poor suck</a:t>
            </a:r>
          </a:p>
          <a:p>
            <a:r>
              <a:rPr lang="en-CA" dirty="0"/>
              <a:t>Diaphoresis</a:t>
            </a:r>
          </a:p>
          <a:p>
            <a:r>
              <a:rPr lang="en-CA" dirty="0"/>
              <a:t>Sudden </a:t>
            </a:r>
            <a:r>
              <a:rPr lang="en-CA" dirty="0" smtClean="0"/>
              <a:t>pallor</a:t>
            </a:r>
            <a:endParaRPr lang="fr-CA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E171713-F058-4CE9-ABF9-D7B94AA06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FF96B15-8338-45D5-A943-561235072D66}" type="slidenum">
              <a:rPr lang="fr-FR" noProof="0" smtClean="0"/>
              <a:t>7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727693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0B5DFBD9-EE8B-4ADF-9376-D4919460D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FF96B15-8338-45D5-A943-561235072D66}" type="slidenum">
              <a:rPr lang="fr-FR" noProof="0" smtClean="0"/>
              <a:t>8</a:t>
            </a:fld>
            <a:endParaRPr lang="fr-FR" noProof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FF8C7CEC-7168-4255-9DC3-7EE395120D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5641" y="0"/>
            <a:ext cx="5519188" cy="685800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C33353C8-F310-4A3B-8AE8-38D6085BAE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924" y="2272145"/>
            <a:ext cx="2426696" cy="2163122"/>
          </a:xfrm>
          <a:prstGeom prst="rect">
            <a:avLst/>
          </a:prstGeom>
        </p:spPr>
      </p:pic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45DB0A67-A062-4310-BCD4-972964926812}"/>
              </a:ext>
            </a:extLst>
          </p:cNvPr>
          <p:cNvCxnSpPr>
            <a:cxnSpLocks/>
          </p:cNvCxnSpPr>
          <p:nvPr/>
        </p:nvCxnSpPr>
        <p:spPr>
          <a:xfrm flipV="1">
            <a:off x="2760292" y="2452643"/>
            <a:ext cx="1136590" cy="35037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8808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</TotalTime>
  <Words>444</Words>
  <Application>Microsoft Office PowerPoint</Application>
  <PresentationFormat>Widescreen</PresentationFormat>
  <Paragraphs>60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Gestational diabetes</vt:lpstr>
      <vt:lpstr>Gestational diabetes - Screening</vt:lpstr>
      <vt:lpstr>Gestational diabetes - Classification</vt:lpstr>
      <vt:lpstr>Gestational diabetes – Possible complications</vt:lpstr>
      <vt:lpstr>Hypoglycemia protocol – Risk factors</vt:lpstr>
      <vt:lpstr>PowerPoint Presentation</vt:lpstr>
      <vt:lpstr>Hypoglycemia protocol - Symptoms</vt:lpstr>
      <vt:lpstr>PowerPoint Presentation</vt:lpstr>
    </vt:vector>
  </TitlesOfParts>
  <Company>CUSM\MUHC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Gestational diabetes</dc:title>
  <dc:creator>Agathe Lapointe (CUSM)</dc:creator>
  <cp:lastModifiedBy>Elisabeth Chailloux (CUSM)</cp:lastModifiedBy>
  <cp:revision>7</cp:revision>
  <dcterms:created xsi:type="dcterms:W3CDTF">2023-02-24T17:47:06Z</dcterms:created>
  <dcterms:modified xsi:type="dcterms:W3CDTF">2025-08-05T15:24:12Z</dcterms:modified>
</cp:coreProperties>
</file>