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97"/>
  </p:notesMasterIdLst>
  <p:handoutMasterIdLst>
    <p:handoutMasterId r:id="rId98"/>
  </p:handoutMasterIdLst>
  <p:sldIdLst>
    <p:sldId id="256" r:id="rId5"/>
    <p:sldId id="257" r:id="rId6"/>
    <p:sldId id="291" r:id="rId7"/>
    <p:sldId id="260" r:id="rId8"/>
    <p:sldId id="286" r:id="rId9"/>
    <p:sldId id="290" r:id="rId10"/>
    <p:sldId id="287" r:id="rId11"/>
    <p:sldId id="288" r:id="rId12"/>
    <p:sldId id="289" r:id="rId13"/>
    <p:sldId id="258" r:id="rId14"/>
    <p:sldId id="292" r:id="rId15"/>
    <p:sldId id="261" r:id="rId16"/>
    <p:sldId id="262" r:id="rId17"/>
    <p:sldId id="264" r:id="rId18"/>
    <p:sldId id="283" r:id="rId19"/>
    <p:sldId id="293" r:id="rId20"/>
    <p:sldId id="294" r:id="rId21"/>
    <p:sldId id="295" r:id="rId22"/>
    <p:sldId id="266" r:id="rId23"/>
    <p:sldId id="267" r:id="rId24"/>
    <p:sldId id="296" r:id="rId25"/>
    <p:sldId id="365" r:id="rId26"/>
    <p:sldId id="269" r:id="rId27"/>
    <p:sldId id="299" r:id="rId28"/>
    <p:sldId id="313" r:id="rId29"/>
    <p:sldId id="300" r:id="rId30"/>
    <p:sldId id="301" r:id="rId31"/>
    <p:sldId id="302" r:id="rId32"/>
    <p:sldId id="303" r:id="rId33"/>
    <p:sldId id="304" r:id="rId34"/>
    <p:sldId id="305" r:id="rId35"/>
    <p:sldId id="306" r:id="rId36"/>
    <p:sldId id="307" r:id="rId37"/>
    <p:sldId id="308" r:id="rId38"/>
    <p:sldId id="309" r:id="rId39"/>
    <p:sldId id="297" r:id="rId40"/>
    <p:sldId id="298" r:id="rId41"/>
    <p:sldId id="314" r:id="rId42"/>
    <p:sldId id="312" r:id="rId43"/>
    <p:sldId id="317" r:id="rId44"/>
    <p:sldId id="315" r:id="rId45"/>
    <p:sldId id="316" r:id="rId46"/>
    <p:sldId id="320" r:id="rId47"/>
    <p:sldId id="310" r:id="rId48"/>
    <p:sldId id="318" r:id="rId49"/>
    <p:sldId id="319" r:id="rId50"/>
    <p:sldId id="311"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285" r:id="rId74"/>
    <p:sldId id="344" r:id="rId75"/>
    <p:sldId id="345" r:id="rId76"/>
    <p:sldId id="346" r:id="rId77"/>
    <p:sldId id="348" r:id="rId78"/>
    <p:sldId id="347" r:id="rId79"/>
    <p:sldId id="350" r:id="rId80"/>
    <p:sldId id="351" r:id="rId81"/>
    <p:sldId id="349" r:id="rId82"/>
    <p:sldId id="352" r:id="rId83"/>
    <p:sldId id="354" r:id="rId84"/>
    <p:sldId id="353" r:id="rId85"/>
    <p:sldId id="355" r:id="rId86"/>
    <p:sldId id="356" r:id="rId87"/>
    <p:sldId id="357" r:id="rId88"/>
    <p:sldId id="358" r:id="rId89"/>
    <p:sldId id="366" r:id="rId90"/>
    <p:sldId id="363" r:id="rId91"/>
    <p:sldId id="343" r:id="rId92"/>
    <p:sldId id="361" r:id="rId93"/>
    <p:sldId id="359" r:id="rId94"/>
    <p:sldId id="364" r:id="rId95"/>
    <p:sldId id="268"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E4FF"/>
    <a:srgbClr val="299CAB"/>
    <a:srgbClr val="0C75AC"/>
    <a:srgbClr val="2FAFFF"/>
    <a:srgbClr val="47C3D3"/>
    <a:srgbClr val="40B9C8"/>
    <a:srgbClr val="103350"/>
    <a:srgbClr val="0C4360"/>
    <a:srgbClr val="1B6872"/>
    <a:srgbClr val="63B7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3134" autoAdjust="0"/>
  </p:normalViewPr>
  <p:slideViewPr>
    <p:cSldViewPr snapToGrid="0">
      <p:cViewPr varScale="1">
        <p:scale>
          <a:sx n="108" d="100"/>
          <a:sy n="108" d="100"/>
        </p:scale>
        <p:origin x="714" y="114"/>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11/19/2025</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11/19/2025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en.wikipedia.org/wiki/Birth_defect"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en.wikipedia.org/wiki/Stomach" TargetMode="External"/><Relationship Id="rId5" Type="http://schemas.openxmlformats.org/officeDocument/2006/relationships/hyperlink" Target="http://en.wikipedia.org/wiki/Esophagus" TargetMode="External"/><Relationship Id="rId4" Type="http://schemas.openxmlformats.org/officeDocument/2006/relationships/hyperlink" Target="http://en.wikipedia.org/wiki/Alimentary_tract"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utdol.com/online/content/abstract.do?topicKey=pregcomp/6495&amp;refNum=38,39"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en.wikipedia.org/wiki/Cord_entanglement" TargetMode="External"/><Relationship Id="rId2" Type="http://schemas.openxmlformats.org/officeDocument/2006/relationships/slide" Target="../slides/slide74.xml"/><Relationship Id="rId1" Type="http://schemas.openxmlformats.org/officeDocument/2006/relationships/notesMaster" Target="../notesMasters/notesMaster1.xml"/><Relationship Id="rId6" Type="http://schemas.openxmlformats.org/officeDocument/2006/relationships/hyperlink" Target="http://en.wikipedia.org/wiki/Twin-to-twin_transfusion_syndrome" TargetMode="External"/><Relationship Id="rId5" Type="http://schemas.openxmlformats.org/officeDocument/2006/relationships/hyperlink" Target="http://en.wikipedia.org/wiki/Umbilical_cord_compression" TargetMode="External"/><Relationship Id="rId4" Type="http://schemas.openxmlformats.org/officeDocument/2006/relationships/hyperlink" Target="http://en.wikipedia.org/wiki/Childbirth"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4</a:t>
            </a:fld>
            <a:endParaRPr lang="en-US" noProof="0" dirty="0"/>
          </a:p>
        </p:txBody>
      </p:sp>
    </p:spTree>
    <p:extLst>
      <p:ext uri="{BB962C8B-B14F-4D97-AF65-F5344CB8AC3E}">
        <p14:creationId xmlns:p14="http://schemas.microsoft.com/office/powerpoint/2010/main" val="1707621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32</a:t>
            </a:fld>
            <a:endParaRPr lang="en-US" noProof="0" dirty="0"/>
          </a:p>
        </p:txBody>
      </p:sp>
    </p:spTree>
    <p:extLst>
      <p:ext uri="{BB962C8B-B14F-4D97-AF65-F5344CB8AC3E}">
        <p14:creationId xmlns:p14="http://schemas.microsoft.com/office/powerpoint/2010/main" val="3875578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34</a:t>
            </a:fld>
            <a:endParaRPr lang="en-US" noProof="0" dirty="0"/>
          </a:p>
        </p:txBody>
      </p:sp>
    </p:spTree>
    <p:extLst>
      <p:ext uri="{BB962C8B-B14F-4D97-AF65-F5344CB8AC3E}">
        <p14:creationId xmlns:p14="http://schemas.microsoft.com/office/powerpoint/2010/main" val="2073617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35</a:t>
            </a:fld>
            <a:endParaRPr lang="en-US" noProof="0" dirty="0"/>
          </a:p>
        </p:txBody>
      </p:sp>
    </p:spTree>
    <p:extLst>
      <p:ext uri="{BB962C8B-B14F-4D97-AF65-F5344CB8AC3E}">
        <p14:creationId xmlns:p14="http://schemas.microsoft.com/office/powerpoint/2010/main" val="2207484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39</a:t>
            </a:fld>
            <a:endParaRPr lang="en-US" noProof="0" dirty="0"/>
          </a:p>
        </p:txBody>
      </p:sp>
    </p:spTree>
    <p:extLst>
      <p:ext uri="{BB962C8B-B14F-4D97-AF65-F5344CB8AC3E}">
        <p14:creationId xmlns:p14="http://schemas.microsoft.com/office/powerpoint/2010/main" val="1046173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40</a:t>
            </a:fld>
            <a:endParaRPr lang="en-US" noProof="0" dirty="0"/>
          </a:p>
        </p:txBody>
      </p:sp>
    </p:spTree>
    <p:extLst>
      <p:ext uri="{BB962C8B-B14F-4D97-AF65-F5344CB8AC3E}">
        <p14:creationId xmlns:p14="http://schemas.microsoft.com/office/powerpoint/2010/main" val="1150978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41</a:t>
            </a:fld>
            <a:endParaRPr lang="en-US" noProof="0" dirty="0"/>
          </a:p>
        </p:txBody>
      </p:sp>
    </p:spTree>
    <p:extLst>
      <p:ext uri="{BB962C8B-B14F-4D97-AF65-F5344CB8AC3E}">
        <p14:creationId xmlns:p14="http://schemas.microsoft.com/office/powerpoint/2010/main" val="2933059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42</a:t>
            </a:fld>
            <a:endParaRPr lang="en-US" noProof="0" dirty="0"/>
          </a:p>
        </p:txBody>
      </p:sp>
    </p:spTree>
    <p:extLst>
      <p:ext uri="{BB962C8B-B14F-4D97-AF65-F5344CB8AC3E}">
        <p14:creationId xmlns:p14="http://schemas.microsoft.com/office/powerpoint/2010/main" val="2105679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43</a:t>
            </a:fld>
            <a:endParaRPr lang="en-US" noProof="0" dirty="0"/>
          </a:p>
        </p:txBody>
      </p:sp>
    </p:spTree>
    <p:extLst>
      <p:ext uri="{BB962C8B-B14F-4D97-AF65-F5344CB8AC3E}">
        <p14:creationId xmlns:p14="http://schemas.microsoft.com/office/powerpoint/2010/main" val="674710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44</a:t>
            </a:fld>
            <a:endParaRPr lang="en-US" noProof="0" dirty="0"/>
          </a:p>
        </p:txBody>
      </p:sp>
    </p:spTree>
    <p:extLst>
      <p:ext uri="{BB962C8B-B14F-4D97-AF65-F5344CB8AC3E}">
        <p14:creationId xmlns:p14="http://schemas.microsoft.com/office/powerpoint/2010/main" val="1476295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45</a:t>
            </a:fld>
            <a:endParaRPr lang="en-US" noProof="0" dirty="0"/>
          </a:p>
        </p:txBody>
      </p:sp>
    </p:spTree>
    <p:extLst>
      <p:ext uri="{BB962C8B-B14F-4D97-AF65-F5344CB8AC3E}">
        <p14:creationId xmlns:p14="http://schemas.microsoft.com/office/powerpoint/2010/main" val="1720400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chemeClr val="bg1"/>
                </a:solidFill>
                <a:latin typeface="+mn-lt"/>
              </a:rPr>
              <a:t>Peridodontal</a:t>
            </a:r>
            <a:r>
              <a:rPr lang="en-GB" sz="1200" dirty="0">
                <a:solidFill>
                  <a:schemeClr val="bg1"/>
                </a:solidFill>
                <a:latin typeface="+mn-lt"/>
              </a:rPr>
              <a:t> disease</a:t>
            </a:r>
            <a:r>
              <a:rPr lang="en-GB" sz="1200" baseline="0" dirty="0">
                <a:solidFill>
                  <a:schemeClr val="bg1"/>
                </a:solidFill>
                <a:latin typeface="+mn-lt"/>
              </a:rPr>
              <a:t> (Gum Disease) : </a:t>
            </a:r>
            <a:r>
              <a:rPr lang="en-US" sz="1200" b="0" i="0" kern="1200" dirty="0" err="1" smtClean="0">
                <a:solidFill>
                  <a:schemeClr val="tx1"/>
                </a:solidFill>
                <a:effectLst/>
                <a:latin typeface="+mn-lt"/>
                <a:ea typeface="+mn-ea"/>
                <a:cs typeface="+mn-cs"/>
              </a:rPr>
              <a:t>gher</a:t>
            </a:r>
            <a:r>
              <a:rPr lang="en-US" sz="1200" b="0" i="0" kern="1200" dirty="0" smtClean="0">
                <a:solidFill>
                  <a:schemeClr val="tx1"/>
                </a:solidFill>
                <a:effectLst/>
                <a:latin typeface="+mn-lt"/>
                <a:ea typeface="+mn-ea"/>
                <a:cs typeface="+mn-cs"/>
              </a:rPr>
              <a:t> levels of estrogen and progesterone can make gum tissue more prone to inflammation, even with good oral hygiene.</a:t>
            </a:r>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19</a:t>
            </a:fld>
            <a:endParaRPr lang="en-US" noProof="0" dirty="0"/>
          </a:p>
        </p:txBody>
      </p:sp>
    </p:spTree>
    <p:extLst>
      <p:ext uri="{BB962C8B-B14F-4D97-AF65-F5344CB8AC3E}">
        <p14:creationId xmlns:p14="http://schemas.microsoft.com/office/powerpoint/2010/main" val="1550739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46</a:t>
            </a:fld>
            <a:endParaRPr lang="en-US" noProof="0" dirty="0"/>
          </a:p>
        </p:txBody>
      </p:sp>
    </p:spTree>
    <p:extLst>
      <p:ext uri="{BB962C8B-B14F-4D97-AF65-F5344CB8AC3E}">
        <p14:creationId xmlns:p14="http://schemas.microsoft.com/office/powerpoint/2010/main" val="4074383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49</a:t>
            </a:fld>
            <a:endParaRPr lang="en-US" noProof="0" dirty="0"/>
          </a:p>
        </p:txBody>
      </p:sp>
    </p:spTree>
    <p:extLst>
      <p:ext uri="{BB962C8B-B14F-4D97-AF65-F5344CB8AC3E}">
        <p14:creationId xmlns:p14="http://schemas.microsoft.com/office/powerpoint/2010/main" val="331156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50</a:t>
            </a:fld>
            <a:endParaRPr lang="en-US" noProof="0" dirty="0"/>
          </a:p>
        </p:txBody>
      </p:sp>
    </p:spTree>
    <p:extLst>
      <p:ext uri="{BB962C8B-B14F-4D97-AF65-F5344CB8AC3E}">
        <p14:creationId xmlns:p14="http://schemas.microsoft.com/office/powerpoint/2010/main" val="831816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52</a:t>
            </a:fld>
            <a:endParaRPr lang="en-US" noProof="0" dirty="0"/>
          </a:p>
        </p:txBody>
      </p:sp>
    </p:spTree>
    <p:extLst>
      <p:ext uri="{BB962C8B-B14F-4D97-AF65-F5344CB8AC3E}">
        <p14:creationId xmlns:p14="http://schemas.microsoft.com/office/powerpoint/2010/main" val="2235313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53</a:t>
            </a:fld>
            <a:endParaRPr lang="en-US" noProof="0" dirty="0"/>
          </a:p>
        </p:txBody>
      </p:sp>
    </p:spTree>
    <p:extLst>
      <p:ext uri="{BB962C8B-B14F-4D97-AF65-F5344CB8AC3E}">
        <p14:creationId xmlns:p14="http://schemas.microsoft.com/office/powerpoint/2010/main" val="3003702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Esophageal atresia</a:t>
            </a:r>
            <a:r>
              <a:rPr lang="en-US" altLang="en-US" dirty="0"/>
              <a:t> (or </a:t>
            </a:r>
            <a:r>
              <a:rPr lang="en-US" altLang="en-US" b="1" dirty="0" err="1"/>
              <a:t>Oesophageal</a:t>
            </a:r>
            <a:r>
              <a:rPr lang="en-US" altLang="en-US" b="1" dirty="0"/>
              <a:t> atresia</a:t>
            </a:r>
            <a:r>
              <a:rPr lang="en-US" altLang="en-US" dirty="0"/>
              <a:t>) is a congenital medical condition (</a:t>
            </a:r>
            <a:r>
              <a:rPr lang="en-US" altLang="en-US" dirty="0">
                <a:hlinkClick r:id="rId3" tooltip="Birth defect"/>
              </a:rPr>
              <a:t>birth defect</a:t>
            </a:r>
            <a:r>
              <a:rPr lang="en-US" altLang="en-US" dirty="0"/>
              <a:t>) which affects the </a:t>
            </a:r>
            <a:r>
              <a:rPr lang="en-US" altLang="en-US" dirty="0">
                <a:hlinkClick r:id="rId4" tooltip="Alimentary tract"/>
              </a:rPr>
              <a:t>alimentary tract</a:t>
            </a:r>
            <a:r>
              <a:rPr lang="en-US" altLang="en-US" dirty="0"/>
              <a:t>. It causes the </a:t>
            </a:r>
            <a:r>
              <a:rPr lang="en-US" altLang="en-US" dirty="0">
                <a:hlinkClick r:id="rId5" tooltip="Esophagus"/>
              </a:rPr>
              <a:t>esophagus</a:t>
            </a:r>
            <a:r>
              <a:rPr lang="en-US" altLang="en-US" dirty="0"/>
              <a:t> to end in a blind-ended pouch rather than connecting normally to the </a:t>
            </a:r>
            <a:r>
              <a:rPr lang="en-US" altLang="en-US" dirty="0">
                <a:hlinkClick r:id="rId6" tooltip="Stomach"/>
              </a:rPr>
              <a:t>stomach</a:t>
            </a:r>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54</a:t>
            </a:fld>
            <a:endParaRPr lang="en-US" noProof="0" dirty="0"/>
          </a:p>
        </p:txBody>
      </p:sp>
    </p:spTree>
    <p:extLst>
      <p:ext uri="{BB962C8B-B14F-4D97-AF65-F5344CB8AC3E}">
        <p14:creationId xmlns:p14="http://schemas.microsoft.com/office/powerpoint/2010/main" val="1275143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55</a:t>
            </a:fld>
            <a:endParaRPr lang="en-US" noProof="0" dirty="0"/>
          </a:p>
        </p:txBody>
      </p:sp>
    </p:spTree>
    <p:extLst>
      <p:ext uri="{BB962C8B-B14F-4D97-AF65-F5344CB8AC3E}">
        <p14:creationId xmlns:p14="http://schemas.microsoft.com/office/powerpoint/2010/main" val="3745445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57</a:t>
            </a:fld>
            <a:endParaRPr lang="en-US" noProof="0" dirty="0"/>
          </a:p>
        </p:txBody>
      </p:sp>
    </p:spTree>
    <p:extLst>
      <p:ext uri="{BB962C8B-B14F-4D97-AF65-F5344CB8AC3E}">
        <p14:creationId xmlns:p14="http://schemas.microsoft.com/office/powerpoint/2010/main" val="2531054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58</a:t>
            </a:fld>
            <a:endParaRPr lang="en-US" noProof="0" dirty="0"/>
          </a:p>
        </p:txBody>
      </p:sp>
    </p:spTree>
    <p:extLst>
      <p:ext uri="{BB962C8B-B14F-4D97-AF65-F5344CB8AC3E}">
        <p14:creationId xmlns:p14="http://schemas.microsoft.com/office/powerpoint/2010/main" val="2824833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60</a:t>
            </a:fld>
            <a:endParaRPr lang="en-US" noProof="0" dirty="0"/>
          </a:p>
        </p:txBody>
      </p:sp>
    </p:spTree>
    <p:extLst>
      <p:ext uri="{BB962C8B-B14F-4D97-AF65-F5344CB8AC3E}">
        <p14:creationId xmlns:p14="http://schemas.microsoft.com/office/powerpoint/2010/main" val="258702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Adalat</a:t>
            </a:r>
            <a:r>
              <a:rPr lang="en-CA" dirty="0"/>
              <a:t> is a calcium </a:t>
            </a:r>
            <a:r>
              <a:rPr lang="en-CA" altLang="en-US" dirty="0">
                <a:ea typeface="ＭＳ Ｐゴシック"/>
                <a:cs typeface="ＭＳ Ｐゴシック"/>
              </a:rPr>
              <a:t>channel blocker inhibits the transmembrane influx of calcium, leading to a reduction in intracellular calcium therefore contractility. Can usually gain 3-27 days…but has no impact on the mean GA of delivery</a:t>
            </a:r>
          </a:p>
        </p:txBody>
      </p:sp>
      <p:sp>
        <p:nvSpPr>
          <p:cNvPr id="4" name="Slide Number Placeholder 3"/>
          <p:cNvSpPr>
            <a:spLocks noGrp="1"/>
          </p:cNvSpPr>
          <p:nvPr>
            <p:ph type="sldNum" sz="quarter" idx="10"/>
          </p:nvPr>
        </p:nvSpPr>
        <p:spPr/>
        <p:txBody>
          <a:bodyPr/>
          <a:lstStyle/>
          <a:p>
            <a:fld id="{1734D747-9380-41EE-9946-EC9EC0CA5D1E}" type="slidenum">
              <a:rPr lang="en-US" noProof="0" smtClean="0"/>
              <a:t>24</a:t>
            </a:fld>
            <a:endParaRPr lang="en-US" noProof="0" dirty="0"/>
          </a:p>
        </p:txBody>
      </p:sp>
    </p:spTree>
    <p:extLst>
      <p:ext uri="{BB962C8B-B14F-4D97-AF65-F5344CB8AC3E}">
        <p14:creationId xmlns:p14="http://schemas.microsoft.com/office/powerpoint/2010/main" val="1280473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61</a:t>
            </a:fld>
            <a:endParaRPr lang="en-US" noProof="0" dirty="0"/>
          </a:p>
        </p:txBody>
      </p:sp>
    </p:spTree>
    <p:extLst>
      <p:ext uri="{BB962C8B-B14F-4D97-AF65-F5344CB8AC3E}">
        <p14:creationId xmlns:p14="http://schemas.microsoft.com/office/powerpoint/2010/main" val="1471119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62</a:t>
            </a:fld>
            <a:endParaRPr lang="en-US" noProof="0" dirty="0"/>
          </a:p>
        </p:txBody>
      </p:sp>
    </p:spTree>
    <p:extLst>
      <p:ext uri="{BB962C8B-B14F-4D97-AF65-F5344CB8AC3E}">
        <p14:creationId xmlns:p14="http://schemas.microsoft.com/office/powerpoint/2010/main" val="3434248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63</a:t>
            </a:fld>
            <a:endParaRPr lang="en-US" noProof="0" dirty="0"/>
          </a:p>
        </p:txBody>
      </p:sp>
    </p:spTree>
    <p:extLst>
      <p:ext uri="{BB962C8B-B14F-4D97-AF65-F5344CB8AC3E}">
        <p14:creationId xmlns:p14="http://schemas.microsoft.com/office/powerpoint/2010/main" val="1383396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65</a:t>
            </a:fld>
            <a:endParaRPr lang="en-US" noProof="0" dirty="0"/>
          </a:p>
        </p:txBody>
      </p:sp>
    </p:spTree>
    <p:extLst>
      <p:ext uri="{BB962C8B-B14F-4D97-AF65-F5344CB8AC3E}">
        <p14:creationId xmlns:p14="http://schemas.microsoft.com/office/powerpoint/2010/main" val="1090031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68</a:t>
            </a:fld>
            <a:endParaRPr lang="en-US" noProof="0" dirty="0"/>
          </a:p>
        </p:txBody>
      </p:sp>
    </p:spTree>
    <p:extLst>
      <p:ext uri="{BB962C8B-B14F-4D97-AF65-F5344CB8AC3E}">
        <p14:creationId xmlns:p14="http://schemas.microsoft.com/office/powerpoint/2010/main" val="31235669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69</a:t>
            </a:fld>
            <a:endParaRPr lang="en-US" noProof="0" dirty="0"/>
          </a:p>
        </p:txBody>
      </p:sp>
    </p:spTree>
    <p:extLst>
      <p:ext uri="{BB962C8B-B14F-4D97-AF65-F5344CB8AC3E}">
        <p14:creationId xmlns:p14="http://schemas.microsoft.com/office/powerpoint/2010/main" val="10796433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a:cs typeface="ＭＳ Ｐゴシック"/>
              </a:rPr>
              <a:t>Monochorionic (MC) and dichorionic (DC) twin pregnancies </a:t>
            </a:r>
          </a:p>
          <a:p>
            <a:pPr eaLnBrk="1" hangingPunct="1">
              <a:spcBef>
                <a:spcPct val="0"/>
              </a:spcBef>
            </a:pPr>
            <a:r>
              <a:rPr lang="en-US" altLang="en-US" dirty="0">
                <a:ea typeface="ＭＳ Ｐゴシック"/>
                <a:cs typeface="ＭＳ Ｐゴシック"/>
              </a:rPr>
              <a:t>An accurate diagnosis of </a:t>
            </a:r>
            <a:r>
              <a:rPr lang="en-US" altLang="en-US" dirty="0" err="1">
                <a:ea typeface="ＭＳ Ｐゴシック"/>
                <a:cs typeface="ＭＳ Ｐゴシック"/>
              </a:rPr>
              <a:t>chorionicity</a:t>
            </a:r>
            <a:r>
              <a:rPr lang="en-US" altLang="en-US" dirty="0">
                <a:ea typeface="ＭＳ Ｐゴシック"/>
                <a:cs typeface="ＭＳ Ｐゴシック"/>
              </a:rPr>
              <a:t> is important, and may be more important than zygosity. MC twins have a significantly higher risk of adverse perinatal outcome and specific pregnancy complications than DC twins </a:t>
            </a:r>
          </a:p>
          <a:p>
            <a:pPr eaLnBrk="1" hangingPunct="1">
              <a:spcBef>
                <a:spcPct val="0"/>
              </a:spcBef>
            </a:pPr>
            <a:endParaRPr lang="en-US" altLang="en-US" dirty="0">
              <a:ea typeface="ＭＳ Ｐゴシック"/>
              <a:cs typeface="ＭＳ Ｐゴシック"/>
            </a:endParaRPr>
          </a:p>
          <a:p>
            <a:pPr eaLnBrk="1" hangingPunct="1">
              <a:spcBef>
                <a:spcPct val="0"/>
              </a:spcBef>
            </a:pPr>
            <a:r>
              <a:rPr lang="en-US" altLang="en-US" dirty="0">
                <a:ea typeface="ＭＳ Ｐゴシック"/>
                <a:cs typeface="ＭＳ Ｐゴシック"/>
              </a:rPr>
              <a:t>MC twins are at higher risk than DC twins of neurologic morbidity, growth restriction/discordant birth weight, and cotwin death in utero [</a:t>
            </a:r>
            <a:r>
              <a:rPr lang="en-US" altLang="en-US" dirty="0">
                <a:ea typeface="ＭＳ Ｐゴシック"/>
                <a:cs typeface="ＭＳ Ｐゴシック"/>
                <a:hlinkClick r:id="rId3"/>
              </a:rPr>
              <a:t>38,39</a:t>
            </a:r>
            <a:r>
              <a:rPr lang="en-US" altLang="en-US" dirty="0">
                <a:ea typeface="ＭＳ Ｐゴシック"/>
                <a:cs typeface="ＭＳ Ｐゴシック"/>
              </a:rPr>
              <a:t>] . This is due, in large part, to intertwine vascular anastomoses in the placenta. </a:t>
            </a:r>
          </a:p>
        </p:txBody>
      </p:sp>
      <p:sp>
        <p:nvSpPr>
          <p:cNvPr id="4" name="Slide Number Placeholder 3"/>
          <p:cNvSpPr>
            <a:spLocks noGrp="1"/>
          </p:cNvSpPr>
          <p:nvPr>
            <p:ph type="sldNum" sz="quarter" idx="10"/>
          </p:nvPr>
        </p:nvSpPr>
        <p:spPr/>
        <p:txBody>
          <a:bodyPr/>
          <a:lstStyle/>
          <a:p>
            <a:fld id="{1734D747-9380-41EE-9946-EC9EC0CA5D1E}" type="slidenum">
              <a:rPr lang="en-US" noProof="0" smtClean="0"/>
              <a:t>73</a:t>
            </a:fld>
            <a:endParaRPr lang="en-US" noProof="0" dirty="0"/>
          </a:p>
        </p:txBody>
      </p:sp>
    </p:spTree>
    <p:extLst>
      <p:ext uri="{BB962C8B-B14F-4D97-AF65-F5344CB8AC3E}">
        <p14:creationId xmlns:p14="http://schemas.microsoft.com/office/powerpoint/2010/main" val="508012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hlinkClick r:id="rId3" tooltip="Cord entanglement"/>
              </a:rPr>
              <a:t>Cord entanglement</a:t>
            </a:r>
            <a:r>
              <a:rPr lang="en-US" altLang="en-US" dirty="0"/>
              <a:t>: The close proximity and absence of amniotic membrane separating the two umbilical cords makes it particularly easy for the twins to become entangled in each other’s cords, hindering fetal movement and development.[3] Additionally, entanglement may cause one twin to become stuck in the birth canal during </a:t>
            </a:r>
            <a:r>
              <a:rPr lang="en-US" altLang="en-US" dirty="0">
                <a:hlinkClick r:id="rId4" tooltip="Childbirth"/>
              </a:rPr>
              <a:t>labor</a:t>
            </a:r>
            <a:r>
              <a:rPr lang="en-US" altLang="en-US" dirty="0"/>
              <a:t> and expulsion.[1] Cord entanglement happens to some degree in almost every monoamniotic pregnancy.[1] </a:t>
            </a:r>
          </a:p>
          <a:p>
            <a:pPr eaLnBrk="1" hangingPunct="1">
              <a:spcBef>
                <a:spcPct val="0"/>
              </a:spcBef>
            </a:pPr>
            <a:r>
              <a:rPr lang="en-US" altLang="en-US" dirty="0">
                <a:hlinkClick r:id="rId5" tooltip="Umbilical cord compression"/>
              </a:rPr>
              <a:t>Cord compression</a:t>
            </a:r>
            <a:r>
              <a:rPr lang="en-US" altLang="en-US" dirty="0"/>
              <a:t>: One twin may compress the other’s umbilical cord, potentially stopping the flow of nutrients and blood and resulting in fetal death.[1][3] </a:t>
            </a:r>
          </a:p>
          <a:p>
            <a:pPr eaLnBrk="1" hangingPunct="1">
              <a:spcBef>
                <a:spcPct val="0"/>
              </a:spcBef>
            </a:pPr>
            <a:r>
              <a:rPr lang="en-US" altLang="en-US" dirty="0">
                <a:hlinkClick r:id="rId6" tooltip="Twin-to-twin transfusion syndrome"/>
              </a:rPr>
              <a:t>Twin-to-twin transfusion syndrome</a:t>
            </a:r>
            <a:r>
              <a:rPr lang="en-US" altLang="en-US" dirty="0"/>
              <a:t> (TTTS): One twin receives the majority of the nourishment, causing the other twin to become undernourished. TTTS is much more difficult to diagnose in monoamniotic twins than diamniotic ones, since the standard method otherwise is to compare the fluid in the sacs. Rather, TTTS diagnosis in monoamniotic twins relies on comparing the physical development of the twins</a:t>
            </a:r>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74</a:t>
            </a:fld>
            <a:endParaRPr lang="en-US" noProof="0" dirty="0"/>
          </a:p>
        </p:txBody>
      </p:sp>
    </p:spTree>
    <p:extLst>
      <p:ext uri="{BB962C8B-B14F-4D97-AF65-F5344CB8AC3E}">
        <p14:creationId xmlns:p14="http://schemas.microsoft.com/office/powerpoint/2010/main" val="3786663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75</a:t>
            </a:fld>
            <a:endParaRPr lang="en-US" noProof="0" dirty="0"/>
          </a:p>
        </p:txBody>
      </p:sp>
    </p:spTree>
    <p:extLst>
      <p:ext uri="{BB962C8B-B14F-4D97-AF65-F5344CB8AC3E}">
        <p14:creationId xmlns:p14="http://schemas.microsoft.com/office/powerpoint/2010/main" val="2061128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76</a:t>
            </a:fld>
            <a:endParaRPr lang="en-US" noProof="0" dirty="0"/>
          </a:p>
        </p:txBody>
      </p:sp>
    </p:spTree>
    <p:extLst>
      <p:ext uri="{BB962C8B-B14F-4D97-AF65-F5344CB8AC3E}">
        <p14:creationId xmlns:p14="http://schemas.microsoft.com/office/powerpoint/2010/main" val="4038940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err="1">
                <a:ea typeface="ＭＳ Ｐゴシック"/>
                <a:cs typeface="ＭＳ Ｐゴシック"/>
              </a:rPr>
              <a:t>fFN</a:t>
            </a:r>
            <a:r>
              <a:rPr lang="en-CA" altLang="en-US" dirty="0">
                <a:ea typeface="ＭＳ Ｐゴシック"/>
                <a:cs typeface="ＭＳ Ｐゴシック"/>
              </a:rPr>
              <a:t> is a glycoprotein that has been identified in the AF, placenta and </a:t>
            </a:r>
            <a:r>
              <a:rPr lang="en-CA" altLang="en-US" dirty="0" err="1">
                <a:ea typeface="ＭＳ Ｐゴシック"/>
                <a:cs typeface="ＭＳ Ｐゴシック"/>
              </a:rPr>
              <a:t>choriodecidual</a:t>
            </a:r>
            <a:r>
              <a:rPr lang="en-CA" altLang="en-US" dirty="0">
                <a:ea typeface="ＭＳ Ｐゴシック"/>
                <a:cs typeface="ＭＳ Ｐゴシック"/>
              </a:rPr>
              <a:t> interface.  It is </a:t>
            </a:r>
            <a:r>
              <a:rPr lang="en-CA" altLang="en-US" dirty="0" smtClean="0">
                <a:ea typeface="ＭＳ Ｐゴシック"/>
                <a:cs typeface="ＭＳ Ｐゴシック"/>
              </a:rPr>
              <a:t>believed </a:t>
            </a:r>
            <a:r>
              <a:rPr lang="en-CA" altLang="en-US" dirty="0">
                <a:ea typeface="ＭＳ Ｐゴシック"/>
                <a:cs typeface="ＭＳ Ｐゴシック"/>
              </a:rPr>
              <a:t>to act as a cellular glue to help maintain placental-uterine adhesion throughout pregnancy, which progressively is reduced as term approaches to allow placental </a:t>
            </a:r>
            <a:r>
              <a:rPr lang="en-CA" altLang="en-US" dirty="0" smtClean="0">
                <a:ea typeface="ＭＳ Ｐゴシック"/>
                <a:cs typeface="ＭＳ Ｐゴシック"/>
              </a:rPr>
              <a:t>separation</a:t>
            </a:r>
            <a:r>
              <a:rPr lang="en-CA" altLang="en-US" dirty="0">
                <a:ea typeface="ＭＳ Ｐゴシック"/>
                <a:cs typeface="ＭＳ Ｐゴシック"/>
              </a:rPr>
              <a:t>.  If it is present in the vaginal fluid, it is thought to create local inflammation of the placental-</a:t>
            </a:r>
            <a:r>
              <a:rPr lang="en-CA" altLang="en-US" dirty="0" err="1">
                <a:ea typeface="ＭＳ Ｐゴシック"/>
                <a:cs typeface="ＭＳ Ｐゴシック"/>
              </a:rPr>
              <a:t>decidual</a:t>
            </a:r>
            <a:r>
              <a:rPr lang="en-CA" altLang="en-US" dirty="0">
                <a:ea typeface="ＭＳ Ｐゴシック"/>
                <a:cs typeface="ＭＳ Ｐゴシック"/>
              </a:rPr>
              <a:t> interface.</a:t>
            </a:r>
            <a:endParaRPr lang="en-US"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26</a:t>
            </a:fld>
            <a:endParaRPr lang="en-US" noProof="0" dirty="0"/>
          </a:p>
        </p:txBody>
      </p:sp>
    </p:spTree>
    <p:extLst>
      <p:ext uri="{BB962C8B-B14F-4D97-AF65-F5344CB8AC3E}">
        <p14:creationId xmlns:p14="http://schemas.microsoft.com/office/powerpoint/2010/main" val="1187804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77</a:t>
            </a:fld>
            <a:endParaRPr lang="en-US" noProof="0" dirty="0"/>
          </a:p>
        </p:txBody>
      </p:sp>
    </p:spTree>
    <p:extLst>
      <p:ext uri="{BB962C8B-B14F-4D97-AF65-F5344CB8AC3E}">
        <p14:creationId xmlns:p14="http://schemas.microsoft.com/office/powerpoint/2010/main" val="38325418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78</a:t>
            </a:fld>
            <a:endParaRPr lang="en-US" noProof="0" dirty="0"/>
          </a:p>
        </p:txBody>
      </p:sp>
    </p:spTree>
    <p:extLst>
      <p:ext uri="{BB962C8B-B14F-4D97-AF65-F5344CB8AC3E}">
        <p14:creationId xmlns:p14="http://schemas.microsoft.com/office/powerpoint/2010/main" val="4401015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79</a:t>
            </a:fld>
            <a:endParaRPr lang="en-US" noProof="0" dirty="0"/>
          </a:p>
        </p:txBody>
      </p:sp>
    </p:spTree>
    <p:extLst>
      <p:ext uri="{BB962C8B-B14F-4D97-AF65-F5344CB8AC3E}">
        <p14:creationId xmlns:p14="http://schemas.microsoft.com/office/powerpoint/2010/main" val="20490176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80</a:t>
            </a:fld>
            <a:endParaRPr lang="en-US" noProof="0" dirty="0"/>
          </a:p>
        </p:txBody>
      </p:sp>
    </p:spTree>
    <p:extLst>
      <p:ext uri="{BB962C8B-B14F-4D97-AF65-F5344CB8AC3E}">
        <p14:creationId xmlns:p14="http://schemas.microsoft.com/office/powerpoint/2010/main" val="11383976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81</a:t>
            </a:fld>
            <a:endParaRPr lang="en-US" noProof="0" dirty="0"/>
          </a:p>
        </p:txBody>
      </p:sp>
    </p:spTree>
    <p:extLst>
      <p:ext uri="{BB962C8B-B14F-4D97-AF65-F5344CB8AC3E}">
        <p14:creationId xmlns:p14="http://schemas.microsoft.com/office/powerpoint/2010/main" val="34923432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83</a:t>
            </a:fld>
            <a:endParaRPr lang="en-US" noProof="0" dirty="0"/>
          </a:p>
        </p:txBody>
      </p:sp>
    </p:spTree>
    <p:extLst>
      <p:ext uri="{BB962C8B-B14F-4D97-AF65-F5344CB8AC3E}">
        <p14:creationId xmlns:p14="http://schemas.microsoft.com/office/powerpoint/2010/main" val="12965866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84</a:t>
            </a:fld>
            <a:endParaRPr lang="en-US" noProof="0" dirty="0"/>
          </a:p>
        </p:txBody>
      </p:sp>
    </p:spTree>
    <p:extLst>
      <p:ext uri="{BB962C8B-B14F-4D97-AF65-F5344CB8AC3E}">
        <p14:creationId xmlns:p14="http://schemas.microsoft.com/office/powerpoint/2010/main" val="19617297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85</a:t>
            </a:fld>
            <a:endParaRPr lang="en-US" noProof="0" dirty="0"/>
          </a:p>
        </p:txBody>
      </p:sp>
    </p:spTree>
    <p:extLst>
      <p:ext uri="{BB962C8B-B14F-4D97-AF65-F5344CB8AC3E}">
        <p14:creationId xmlns:p14="http://schemas.microsoft.com/office/powerpoint/2010/main" val="22568797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86</a:t>
            </a:fld>
            <a:endParaRPr lang="en-US" noProof="0" dirty="0"/>
          </a:p>
        </p:txBody>
      </p:sp>
    </p:spTree>
    <p:extLst>
      <p:ext uri="{BB962C8B-B14F-4D97-AF65-F5344CB8AC3E}">
        <p14:creationId xmlns:p14="http://schemas.microsoft.com/office/powerpoint/2010/main" val="25360162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734D747-9380-41EE-9946-EC9EC0CA5D1E}" type="slidenum">
              <a:rPr lang="en-US" noProof="0" smtClean="0"/>
              <a:t>88</a:t>
            </a:fld>
            <a:endParaRPr lang="en-US" noProof="0" dirty="0"/>
          </a:p>
        </p:txBody>
      </p:sp>
    </p:spTree>
    <p:extLst>
      <p:ext uri="{BB962C8B-B14F-4D97-AF65-F5344CB8AC3E}">
        <p14:creationId xmlns:p14="http://schemas.microsoft.com/office/powerpoint/2010/main" val="184585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27</a:t>
            </a:fld>
            <a:endParaRPr lang="en-US" noProof="0" dirty="0"/>
          </a:p>
        </p:txBody>
      </p:sp>
    </p:spTree>
    <p:extLst>
      <p:ext uri="{BB962C8B-B14F-4D97-AF65-F5344CB8AC3E}">
        <p14:creationId xmlns:p14="http://schemas.microsoft.com/office/powerpoint/2010/main" val="38036005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734D747-9380-41EE-9946-EC9EC0CA5D1E}" type="slidenum">
              <a:rPr lang="en-US" noProof="0" smtClean="0"/>
              <a:t>89</a:t>
            </a:fld>
            <a:endParaRPr lang="en-US" noProof="0" dirty="0"/>
          </a:p>
        </p:txBody>
      </p:sp>
    </p:spTree>
    <p:extLst>
      <p:ext uri="{BB962C8B-B14F-4D97-AF65-F5344CB8AC3E}">
        <p14:creationId xmlns:p14="http://schemas.microsoft.com/office/powerpoint/2010/main" val="27279972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734D747-9380-41EE-9946-EC9EC0CA5D1E}" type="slidenum">
              <a:rPr lang="en-US" noProof="0" smtClean="0"/>
              <a:t>91</a:t>
            </a:fld>
            <a:endParaRPr lang="en-US" noProof="0" dirty="0"/>
          </a:p>
        </p:txBody>
      </p:sp>
    </p:spTree>
    <p:extLst>
      <p:ext uri="{BB962C8B-B14F-4D97-AF65-F5344CB8AC3E}">
        <p14:creationId xmlns:p14="http://schemas.microsoft.com/office/powerpoint/2010/main" val="932325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28</a:t>
            </a:fld>
            <a:endParaRPr lang="en-US" noProof="0" dirty="0"/>
          </a:p>
        </p:txBody>
      </p:sp>
    </p:spTree>
    <p:extLst>
      <p:ext uri="{BB962C8B-B14F-4D97-AF65-F5344CB8AC3E}">
        <p14:creationId xmlns:p14="http://schemas.microsoft.com/office/powerpoint/2010/main" val="1784785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29</a:t>
            </a:fld>
            <a:endParaRPr lang="en-US" noProof="0" dirty="0"/>
          </a:p>
        </p:txBody>
      </p:sp>
    </p:spTree>
    <p:extLst>
      <p:ext uri="{BB962C8B-B14F-4D97-AF65-F5344CB8AC3E}">
        <p14:creationId xmlns:p14="http://schemas.microsoft.com/office/powerpoint/2010/main" val="246969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30</a:t>
            </a:fld>
            <a:endParaRPr lang="en-US" noProof="0" dirty="0"/>
          </a:p>
        </p:txBody>
      </p:sp>
    </p:spTree>
    <p:extLst>
      <p:ext uri="{BB962C8B-B14F-4D97-AF65-F5344CB8AC3E}">
        <p14:creationId xmlns:p14="http://schemas.microsoft.com/office/powerpoint/2010/main" val="1704995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734D747-9380-41EE-9946-EC9EC0CA5D1E}" type="slidenum">
              <a:rPr lang="en-US" noProof="0" smtClean="0"/>
              <a:t>31</a:t>
            </a:fld>
            <a:endParaRPr lang="en-US" noProof="0" dirty="0"/>
          </a:p>
        </p:txBody>
      </p:sp>
    </p:spTree>
    <p:extLst>
      <p:ext uri="{BB962C8B-B14F-4D97-AF65-F5344CB8AC3E}">
        <p14:creationId xmlns:p14="http://schemas.microsoft.com/office/powerpoint/2010/main" val="519568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A0sp7I9rlz8&amp;t=2s"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4812709" y="457200"/>
            <a:ext cx="5962383" cy="1983507"/>
          </a:xfrm>
        </p:spPr>
        <p:txBody>
          <a:bodyPr/>
          <a:lstStyle/>
          <a:p>
            <a:r>
              <a:rPr lang="en-US" dirty="0"/>
              <a:t>Antepartum 		Orientation</a:t>
            </a:r>
          </a:p>
        </p:txBody>
      </p:sp>
      <p:sp>
        <p:nvSpPr>
          <p:cNvPr id="3" name="Subtitle 2">
            <a:extLst>
              <a:ext uri="{FF2B5EF4-FFF2-40B4-BE49-F238E27FC236}">
                <a16:creationId xmlns:a16="http://schemas.microsoft.com/office/drawing/2014/main" id="{0D537F64-4C96-4AA8-BB21-E8053A3186DD}"/>
              </a:ext>
            </a:extLst>
          </p:cNvPr>
          <p:cNvSpPr>
            <a:spLocks noGrp="1"/>
          </p:cNvSpPr>
          <p:nvPr>
            <p:ph type="subTitle" idx="1"/>
          </p:nvPr>
        </p:nvSpPr>
        <p:spPr>
          <a:xfrm>
            <a:off x="1995367" y="2242999"/>
            <a:ext cx="5665821" cy="1735877"/>
          </a:xfrm>
        </p:spPr>
        <p:txBody>
          <a:bodyPr>
            <a:noAutofit/>
          </a:bodyPr>
          <a:lstStyle/>
          <a:p>
            <a:pPr marL="0" indent="0">
              <a:buNone/>
            </a:pPr>
            <a:r>
              <a:rPr lang="en-US" sz="2400" dirty="0">
                <a:latin typeface="Century Gothic" pitchFamily="34" charset="0"/>
                <a:cs typeface="+mn-cs"/>
              </a:rPr>
              <a:t>Day 1</a:t>
            </a:r>
          </a:p>
          <a:p>
            <a:pPr marL="0" indent="0">
              <a:buNone/>
            </a:pPr>
            <a:endParaRPr lang="en-CA" sz="2400" dirty="0">
              <a:latin typeface="Century Gothic" pitchFamily="34" charset="0"/>
              <a:cs typeface="+mn-cs"/>
            </a:endParaRPr>
          </a:p>
          <a:p>
            <a:pPr marL="0" indent="0">
              <a:buNone/>
            </a:pPr>
            <a:r>
              <a:rPr lang="en-CA" sz="2400" dirty="0">
                <a:latin typeface="Century Gothic" pitchFamily="34" charset="0"/>
                <a:cs typeface="+mn-cs"/>
              </a:rPr>
              <a:t>Antepartum Pathologies and</a:t>
            </a:r>
          </a:p>
          <a:p>
            <a:pPr marL="0" indent="0">
              <a:buNone/>
            </a:pPr>
            <a:r>
              <a:rPr lang="en-CA" sz="2400" dirty="0">
                <a:latin typeface="Century Gothic" pitchFamily="34" charset="0"/>
                <a:cs typeface="+mn-cs"/>
              </a:rPr>
              <a:t>Standards of Management</a:t>
            </a:r>
            <a:endParaRPr lang="en-US" sz="2400" dirty="0">
              <a:latin typeface="Century Gothic" pitchFamily="34" charset="0"/>
              <a:cs typeface="+mn-cs"/>
            </a:endParaRPr>
          </a:p>
        </p:txBody>
      </p:sp>
      <p:sp>
        <p:nvSpPr>
          <p:cNvPr id="4" name="Rectangle 3"/>
          <p:cNvSpPr/>
          <p:nvPr/>
        </p:nvSpPr>
        <p:spPr>
          <a:xfrm>
            <a:off x="5432854" y="5164510"/>
            <a:ext cx="6096000" cy="1200329"/>
          </a:xfrm>
          <a:prstGeom prst="rect">
            <a:avLst/>
          </a:prstGeom>
        </p:spPr>
        <p:txBody>
          <a:bodyPr>
            <a:spAutoFit/>
          </a:bodyPr>
          <a:lstStyle/>
          <a:p>
            <a:pPr algn="r"/>
            <a:r>
              <a:rPr lang="en-CA" altLang="en-US" dirty="0">
                <a:solidFill>
                  <a:schemeClr val="bg1"/>
                </a:solidFill>
                <a:latin typeface="Century Gothic" pitchFamily="34" charset="0"/>
              </a:rPr>
              <a:t>Elisabeth Chailloux</a:t>
            </a:r>
          </a:p>
          <a:p>
            <a:pPr algn="r"/>
            <a:r>
              <a:rPr lang="en-CA" altLang="en-US" dirty="0">
                <a:solidFill>
                  <a:schemeClr val="bg1"/>
                </a:solidFill>
                <a:latin typeface="Century Gothic" pitchFamily="34" charset="0"/>
              </a:rPr>
              <a:t>slides adapted from</a:t>
            </a:r>
          </a:p>
          <a:p>
            <a:pPr algn="r"/>
            <a:r>
              <a:rPr lang="en-CA" altLang="en-US" dirty="0">
                <a:solidFill>
                  <a:schemeClr val="bg1"/>
                </a:solidFill>
                <a:latin typeface="Century Gothic" pitchFamily="34" charset="0"/>
              </a:rPr>
              <a:t>Ruth-Lynn </a:t>
            </a:r>
            <a:r>
              <a:rPr lang="en-CA" altLang="en-US" dirty="0" err="1">
                <a:solidFill>
                  <a:schemeClr val="bg1"/>
                </a:solidFill>
                <a:latin typeface="Century Gothic" pitchFamily="34" charset="0"/>
              </a:rPr>
              <a:t>Fortun</a:t>
            </a:r>
            <a:r>
              <a:rPr lang="fr-CA" altLang="en-US" dirty="0">
                <a:solidFill>
                  <a:schemeClr val="bg1"/>
                </a:solidFill>
                <a:latin typeface="Century Gothic" pitchFamily="34" charset="0"/>
              </a:rPr>
              <a:t>é,</a:t>
            </a:r>
          </a:p>
          <a:p>
            <a:pPr algn="r"/>
            <a:r>
              <a:rPr lang="en-CA" altLang="en-US" dirty="0" err="1">
                <a:solidFill>
                  <a:schemeClr val="bg1"/>
                </a:solidFill>
                <a:latin typeface="Century Gothic" pitchFamily="34" charset="0"/>
              </a:rPr>
              <a:t>Malisa</a:t>
            </a:r>
            <a:r>
              <a:rPr lang="en-CA" altLang="en-US" dirty="0">
                <a:solidFill>
                  <a:schemeClr val="bg1"/>
                </a:solidFill>
                <a:latin typeface="Century Gothic" pitchFamily="34" charset="0"/>
              </a:rPr>
              <a:t> </a:t>
            </a:r>
            <a:r>
              <a:rPr lang="en-CA" altLang="en-US" dirty="0" err="1">
                <a:solidFill>
                  <a:schemeClr val="bg1"/>
                </a:solidFill>
                <a:latin typeface="Century Gothic" pitchFamily="34" charset="0"/>
              </a:rPr>
              <a:t>Kongham</a:t>
            </a:r>
            <a:r>
              <a:rPr lang="en-CA" altLang="en-US" dirty="0">
                <a:solidFill>
                  <a:schemeClr val="bg1"/>
                </a:solidFill>
                <a:latin typeface="Century Gothic" pitchFamily="34" charset="0"/>
              </a:rPr>
              <a:t> &amp; Luisa </a:t>
            </a:r>
            <a:r>
              <a:rPr lang="en-CA" altLang="en-US" dirty="0" err="1">
                <a:solidFill>
                  <a:schemeClr val="bg1"/>
                </a:solidFill>
                <a:latin typeface="Century Gothic" pitchFamily="34" charset="0"/>
              </a:rPr>
              <a:t>Ciofani</a:t>
            </a:r>
            <a:endParaRPr lang="en-CA" altLang="en-US" dirty="0">
              <a:solidFill>
                <a:schemeClr val="bg1"/>
              </a:solidFill>
              <a:latin typeface="Century Gothic" pitchFamily="34" charset="0"/>
            </a:endParaRPr>
          </a:p>
        </p:txBody>
      </p:sp>
    </p:spTree>
    <p:extLst>
      <p:ext uri="{BB962C8B-B14F-4D97-AF65-F5344CB8AC3E}">
        <p14:creationId xmlns:p14="http://schemas.microsoft.com/office/powerpoint/2010/main" val="394693459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Calendar of Pregnancy</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625386"/>
            <a:ext cx="8216174" cy="1560421"/>
          </a:xfrm>
        </p:spPr>
        <p:txBody>
          <a:bodyPr/>
          <a:lstStyle/>
          <a:p>
            <a:pPr>
              <a:buFont typeface="Wingdings" panose="05000000000000000000" pitchFamily="2" charset="2"/>
              <a:buChar char="Ø"/>
            </a:pPr>
            <a:r>
              <a:rPr lang="en-US" sz="2200" dirty="0"/>
              <a:t> Average length of pregnancy</a:t>
            </a:r>
          </a:p>
          <a:p>
            <a:pPr>
              <a:buFontTx/>
              <a:buNone/>
            </a:pPr>
            <a:r>
              <a:rPr lang="en-US" sz="2200" dirty="0"/>
              <a:t>   			10 months = 40 weeks = 280 days</a:t>
            </a:r>
          </a:p>
          <a:p>
            <a:pPr>
              <a:buFont typeface="Wingdings" panose="05000000000000000000" pitchFamily="2" charset="2"/>
              <a:buChar char="Ø"/>
            </a:pPr>
            <a:r>
              <a:rPr lang="en-US" sz="2200" dirty="0"/>
              <a:t> Begins from the first day of the LMP and ends the day of birth</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10</a:t>
            </a:fld>
            <a:endParaRPr lang="en-US" dirty="0"/>
          </a:p>
        </p:txBody>
      </p:sp>
      <p:sp>
        <p:nvSpPr>
          <p:cNvPr id="5" name="Line 4"/>
          <p:cNvSpPr>
            <a:spLocks noChangeShapeType="1"/>
          </p:cNvSpPr>
          <p:nvPr/>
        </p:nvSpPr>
        <p:spPr bwMode="auto">
          <a:xfrm>
            <a:off x="2660821" y="4571694"/>
            <a:ext cx="6781800" cy="0"/>
          </a:xfrm>
          <a:prstGeom prst="line">
            <a:avLst/>
          </a:prstGeom>
          <a:noFill/>
          <a:ln w="9525">
            <a:solidFill>
              <a:schemeClr val="accent6">
                <a:lumMod val="20000"/>
                <a:lumOff val="8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5"/>
          <p:cNvSpPr txBox="1">
            <a:spLocks noChangeArrowheads="1"/>
          </p:cNvSpPr>
          <p:nvPr/>
        </p:nvSpPr>
        <p:spPr bwMode="auto">
          <a:xfrm>
            <a:off x="2051221" y="4343094"/>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a:solidFill>
                  <a:schemeClr val="accent6">
                    <a:lumMod val="20000"/>
                    <a:lumOff val="80000"/>
                  </a:schemeClr>
                </a:solidFill>
              </a:rPr>
              <a:t>LMP</a:t>
            </a:r>
          </a:p>
        </p:txBody>
      </p:sp>
      <p:sp>
        <p:nvSpPr>
          <p:cNvPr id="8" name="Text Box 6"/>
          <p:cNvSpPr txBox="1">
            <a:spLocks noChangeArrowheads="1"/>
          </p:cNvSpPr>
          <p:nvPr/>
        </p:nvSpPr>
        <p:spPr bwMode="auto">
          <a:xfrm>
            <a:off x="2889421" y="3885894"/>
            <a:ext cx="243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0" dirty="0">
                <a:solidFill>
                  <a:schemeClr val="accent6">
                    <a:lumMod val="20000"/>
                    <a:lumOff val="80000"/>
                  </a:schemeClr>
                </a:solidFill>
              </a:rPr>
              <a:t>2 weeks post conception</a:t>
            </a:r>
          </a:p>
        </p:txBody>
      </p:sp>
      <p:sp>
        <p:nvSpPr>
          <p:cNvPr id="9" name="Line 7"/>
          <p:cNvSpPr>
            <a:spLocks noChangeShapeType="1"/>
          </p:cNvSpPr>
          <p:nvPr/>
        </p:nvSpPr>
        <p:spPr bwMode="auto">
          <a:xfrm>
            <a:off x="3194221" y="4266894"/>
            <a:ext cx="0" cy="228600"/>
          </a:xfrm>
          <a:prstGeom prst="line">
            <a:avLst/>
          </a:prstGeom>
          <a:noFill/>
          <a:ln w="9525">
            <a:solidFill>
              <a:schemeClr val="accent6">
                <a:lumMod val="20000"/>
                <a:lumOff val="8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8"/>
          <p:cNvSpPr>
            <a:spLocks noChangeShapeType="1"/>
          </p:cNvSpPr>
          <p:nvPr/>
        </p:nvSpPr>
        <p:spPr bwMode="auto">
          <a:xfrm>
            <a:off x="2813221" y="3733494"/>
            <a:ext cx="0" cy="609600"/>
          </a:xfrm>
          <a:prstGeom prst="line">
            <a:avLst/>
          </a:prstGeom>
          <a:noFill/>
          <a:ln w="9525">
            <a:solidFill>
              <a:schemeClr val="accent6">
                <a:lumMod val="20000"/>
                <a:lumOff val="8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10"/>
          <p:cNvSpPr txBox="1">
            <a:spLocks noChangeArrowheads="1"/>
          </p:cNvSpPr>
          <p:nvPr/>
        </p:nvSpPr>
        <p:spPr bwMode="auto">
          <a:xfrm>
            <a:off x="2051221" y="3428694"/>
            <a:ext cx="228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0" dirty="0">
                <a:solidFill>
                  <a:schemeClr val="accent6">
                    <a:lumMod val="20000"/>
                    <a:lumOff val="80000"/>
                  </a:schemeClr>
                </a:solidFill>
              </a:rPr>
              <a:t>Conception/fertilization</a:t>
            </a:r>
          </a:p>
        </p:txBody>
      </p:sp>
      <p:sp>
        <p:nvSpPr>
          <p:cNvPr id="13" name="Line 11"/>
          <p:cNvSpPr>
            <a:spLocks noChangeShapeType="1"/>
          </p:cNvSpPr>
          <p:nvPr/>
        </p:nvSpPr>
        <p:spPr bwMode="auto">
          <a:xfrm>
            <a:off x="5937421" y="4190694"/>
            <a:ext cx="0" cy="304800"/>
          </a:xfrm>
          <a:prstGeom prst="line">
            <a:avLst/>
          </a:prstGeom>
          <a:noFill/>
          <a:ln w="9525">
            <a:solidFill>
              <a:schemeClr val="accent6">
                <a:lumMod val="20000"/>
                <a:lumOff val="8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12"/>
          <p:cNvSpPr txBox="1">
            <a:spLocks noChangeArrowheads="1"/>
          </p:cNvSpPr>
          <p:nvPr/>
        </p:nvSpPr>
        <p:spPr bwMode="auto">
          <a:xfrm>
            <a:off x="5632621" y="3733494"/>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solidFill>
                  <a:schemeClr val="accent1">
                    <a:lumMod val="40000"/>
                    <a:lumOff val="60000"/>
                  </a:schemeClr>
                </a:solidFill>
                <a:effectLst>
                  <a:outerShdw blurRad="38100" dist="38100" dir="2700000" algn="tl">
                    <a:srgbClr val="000000"/>
                  </a:outerShdw>
                </a:effectLst>
              </a:rPr>
              <a:t>20 </a:t>
            </a:r>
            <a:r>
              <a:rPr lang="en-US" sz="1200" b="0" dirty="0" err="1">
                <a:solidFill>
                  <a:schemeClr val="accent1">
                    <a:lumMod val="40000"/>
                    <a:lumOff val="60000"/>
                  </a:schemeClr>
                </a:solidFill>
                <a:effectLst>
                  <a:outerShdw blurRad="38100" dist="38100" dir="2700000" algn="tl">
                    <a:srgbClr val="000000"/>
                  </a:outerShdw>
                </a:effectLst>
              </a:rPr>
              <a:t>wks</a:t>
            </a:r>
            <a:endParaRPr lang="en-US" sz="1200" b="0" dirty="0">
              <a:solidFill>
                <a:schemeClr val="accent1">
                  <a:lumMod val="40000"/>
                  <a:lumOff val="60000"/>
                </a:schemeClr>
              </a:solidFill>
              <a:effectLst>
                <a:outerShdw blurRad="38100" dist="38100" dir="2700000" algn="tl">
                  <a:srgbClr val="000000"/>
                </a:outerShdw>
              </a:effectLst>
            </a:endParaRPr>
          </a:p>
        </p:txBody>
      </p:sp>
      <p:sp>
        <p:nvSpPr>
          <p:cNvPr id="15" name="Line 14"/>
          <p:cNvSpPr>
            <a:spLocks noChangeShapeType="1"/>
          </p:cNvSpPr>
          <p:nvPr/>
        </p:nvSpPr>
        <p:spPr bwMode="auto">
          <a:xfrm>
            <a:off x="7537621" y="4190694"/>
            <a:ext cx="0" cy="304800"/>
          </a:xfrm>
          <a:prstGeom prst="line">
            <a:avLst/>
          </a:prstGeom>
          <a:noFill/>
          <a:ln w="9525">
            <a:solidFill>
              <a:schemeClr val="accent6">
                <a:lumMod val="20000"/>
                <a:lumOff val="8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8528221" y="4190694"/>
            <a:ext cx="0" cy="304800"/>
          </a:xfrm>
          <a:prstGeom prst="line">
            <a:avLst/>
          </a:prstGeom>
          <a:noFill/>
          <a:ln w="9525">
            <a:solidFill>
              <a:schemeClr val="accent6">
                <a:lumMod val="20000"/>
                <a:lumOff val="8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7"/>
          <p:cNvSpPr>
            <a:spLocks noChangeShapeType="1"/>
          </p:cNvSpPr>
          <p:nvPr/>
        </p:nvSpPr>
        <p:spPr bwMode="auto">
          <a:xfrm>
            <a:off x="9290221" y="4190694"/>
            <a:ext cx="0" cy="304800"/>
          </a:xfrm>
          <a:prstGeom prst="line">
            <a:avLst/>
          </a:prstGeom>
          <a:noFill/>
          <a:ln w="9525">
            <a:solidFill>
              <a:schemeClr val="accent6">
                <a:lumMod val="20000"/>
                <a:lumOff val="8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18"/>
          <p:cNvSpPr txBox="1">
            <a:spLocks noChangeArrowheads="1"/>
          </p:cNvSpPr>
          <p:nvPr/>
        </p:nvSpPr>
        <p:spPr bwMode="auto">
          <a:xfrm>
            <a:off x="7232821" y="3733494"/>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solidFill>
                  <a:srgbClr val="92D050"/>
                </a:solidFill>
              </a:rPr>
              <a:t>37</a:t>
            </a:r>
            <a:r>
              <a:rPr lang="en-US" b="0" dirty="0">
                <a:solidFill>
                  <a:srgbClr val="008000"/>
                </a:solidFill>
              </a:rPr>
              <a:t> </a:t>
            </a:r>
            <a:r>
              <a:rPr lang="en-US" sz="1200" b="0" dirty="0" err="1">
                <a:solidFill>
                  <a:srgbClr val="92D050"/>
                </a:solidFill>
              </a:rPr>
              <a:t>wks</a:t>
            </a:r>
            <a:endParaRPr lang="en-US" sz="1200" b="0" dirty="0">
              <a:solidFill>
                <a:srgbClr val="92D050"/>
              </a:solidFill>
            </a:endParaRPr>
          </a:p>
        </p:txBody>
      </p:sp>
      <p:sp>
        <p:nvSpPr>
          <p:cNvPr id="19" name="Text Box 19"/>
          <p:cNvSpPr txBox="1">
            <a:spLocks noChangeArrowheads="1"/>
          </p:cNvSpPr>
          <p:nvPr/>
        </p:nvSpPr>
        <p:spPr bwMode="auto">
          <a:xfrm>
            <a:off x="8071021" y="3733494"/>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solidFill>
                  <a:schemeClr val="accent3">
                    <a:lumMod val="60000"/>
                    <a:lumOff val="40000"/>
                  </a:schemeClr>
                </a:solidFill>
              </a:rPr>
              <a:t>40 </a:t>
            </a:r>
            <a:r>
              <a:rPr lang="en-US" sz="1200" b="0" dirty="0" err="1">
                <a:solidFill>
                  <a:schemeClr val="accent3">
                    <a:lumMod val="60000"/>
                    <a:lumOff val="40000"/>
                  </a:schemeClr>
                </a:solidFill>
              </a:rPr>
              <a:t>wks</a:t>
            </a:r>
            <a:endParaRPr lang="en-US" sz="1200" b="0" dirty="0">
              <a:solidFill>
                <a:schemeClr val="accent3">
                  <a:lumMod val="60000"/>
                  <a:lumOff val="40000"/>
                </a:schemeClr>
              </a:solidFill>
            </a:endParaRPr>
          </a:p>
        </p:txBody>
      </p:sp>
      <p:sp>
        <p:nvSpPr>
          <p:cNvPr id="20" name="Text Box 20"/>
          <p:cNvSpPr txBox="1">
            <a:spLocks noChangeArrowheads="1"/>
          </p:cNvSpPr>
          <p:nvPr/>
        </p:nvSpPr>
        <p:spPr bwMode="auto">
          <a:xfrm>
            <a:off x="8909221" y="3733494"/>
            <a:ext cx="763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dirty="0">
                <a:solidFill>
                  <a:schemeClr val="accent3">
                    <a:lumMod val="20000"/>
                    <a:lumOff val="80000"/>
                  </a:schemeClr>
                </a:solidFill>
              </a:rPr>
              <a:t>42 </a:t>
            </a:r>
            <a:r>
              <a:rPr lang="en-US" sz="1200" b="0" dirty="0" err="1">
                <a:solidFill>
                  <a:schemeClr val="accent3">
                    <a:lumMod val="20000"/>
                    <a:lumOff val="80000"/>
                  </a:schemeClr>
                </a:solidFill>
              </a:rPr>
              <a:t>wks</a:t>
            </a:r>
            <a:endParaRPr lang="en-US" sz="1200" b="0" dirty="0">
              <a:solidFill>
                <a:schemeClr val="accent3">
                  <a:lumMod val="20000"/>
                  <a:lumOff val="80000"/>
                </a:schemeClr>
              </a:solidFill>
            </a:endParaRPr>
          </a:p>
        </p:txBody>
      </p:sp>
      <p:sp>
        <p:nvSpPr>
          <p:cNvPr id="21" name="Line 22"/>
          <p:cNvSpPr>
            <a:spLocks noChangeShapeType="1"/>
          </p:cNvSpPr>
          <p:nvPr/>
        </p:nvSpPr>
        <p:spPr bwMode="auto">
          <a:xfrm>
            <a:off x="2660821" y="4800294"/>
            <a:ext cx="3352800" cy="0"/>
          </a:xfrm>
          <a:prstGeom prst="line">
            <a:avLst/>
          </a:prstGeom>
          <a:noFill/>
          <a:ln w="38100">
            <a:solidFill>
              <a:schemeClr val="accent1">
                <a:lumMod val="40000"/>
                <a:lumOff val="60000"/>
              </a:schemeClr>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 Box 23"/>
          <p:cNvSpPr txBox="1">
            <a:spLocks noChangeArrowheads="1"/>
          </p:cNvSpPr>
          <p:nvPr/>
        </p:nvSpPr>
        <p:spPr bwMode="auto">
          <a:xfrm>
            <a:off x="2508421" y="4952694"/>
            <a:ext cx="3962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err="1">
                <a:solidFill>
                  <a:schemeClr val="accent1">
                    <a:lumMod val="40000"/>
                    <a:lumOff val="60000"/>
                  </a:schemeClr>
                </a:solidFill>
                <a:effectLst>
                  <a:outerShdw blurRad="38100" dist="38100" dir="2700000" algn="tl">
                    <a:srgbClr val="000000"/>
                  </a:outerShdw>
                </a:effectLst>
              </a:rPr>
              <a:t>Abortus</a:t>
            </a:r>
            <a:r>
              <a:rPr lang="en-US" b="0" dirty="0">
                <a:solidFill>
                  <a:schemeClr val="accent1">
                    <a:lumMod val="40000"/>
                    <a:lumOff val="60000"/>
                  </a:schemeClr>
                </a:solidFill>
                <a:effectLst>
                  <a:outerShdw blurRad="38100" dist="38100" dir="2700000" algn="tl">
                    <a:srgbClr val="000000"/>
                  </a:outerShdw>
                </a:effectLst>
              </a:rPr>
              <a:t> &lt; 20 completed </a:t>
            </a:r>
            <a:r>
              <a:rPr lang="en-US" b="0" dirty="0" err="1">
                <a:solidFill>
                  <a:schemeClr val="accent1">
                    <a:lumMod val="40000"/>
                    <a:lumOff val="60000"/>
                  </a:schemeClr>
                </a:solidFill>
                <a:effectLst>
                  <a:outerShdw blurRad="38100" dist="38100" dir="2700000" algn="tl">
                    <a:srgbClr val="000000"/>
                  </a:outerShdw>
                </a:effectLst>
              </a:rPr>
              <a:t>wks</a:t>
            </a:r>
            <a:r>
              <a:rPr lang="en-US" b="0" dirty="0">
                <a:solidFill>
                  <a:schemeClr val="accent1">
                    <a:lumMod val="40000"/>
                    <a:lumOff val="60000"/>
                  </a:schemeClr>
                </a:solidFill>
                <a:effectLst>
                  <a:outerShdw blurRad="38100" dist="38100" dir="2700000" algn="tl">
                    <a:srgbClr val="000000"/>
                  </a:outerShdw>
                </a:effectLst>
              </a:rPr>
              <a:t> </a:t>
            </a:r>
          </a:p>
          <a:p>
            <a:pPr>
              <a:spcBef>
                <a:spcPct val="50000"/>
              </a:spcBef>
            </a:pPr>
            <a:r>
              <a:rPr lang="en-US" b="0" dirty="0">
                <a:solidFill>
                  <a:schemeClr val="accent1">
                    <a:lumMod val="40000"/>
                    <a:lumOff val="60000"/>
                  </a:schemeClr>
                </a:solidFill>
                <a:effectLst>
                  <a:outerShdw blurRad="38100" dist="38100" dir="2700000" algn="tl">
                    <a:srgbClr val="000000"/>
                  </a:outerShdw>
                </a:effectLst>
              </a:rPr>
              <a:t>         or &lt; 500 g</a:t>
            </a:r>
          </a:p>
        </p:txBody>
      </p:sp>
      <p:sp>
        <p:nvSpPr>
          <p:cNvPr id="23" name="Line 27"/>
          <p:cNvSpPr>
            <a:spLocks noChangeShapeType="1"/>
          </p:cNvSpPr>
          <p:nvPr/>
        </p:nvSpPr>
        <p:spPr bwMode="auto">
          <a:xfrm>
            <a:off x="6089821" y="4800294"/>
            <a:ext cx="1447800" cy="0"/>
          </a:xfrm>
          <a:prstGeom prst="line">
            <a:avLst/>
          </a:prstGeom>
          <a:noFill/>
          <a:ln w="38100">
            <a:solidFill>
              <a:srgbClr val="92D05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92D050"/>
              </a:solidFill>
            </a:endParaRPr>
          </a:p>
        </p:txBody>
      </p:sp>
      <p:sp>
        <p:nvSpPr>
          <p:cNvPr id="24" name="Text Box 28"/>
          <p:cNvSpPr txBox="1">
            <a:spLocks noChangeArrowheads="1"/>
          </p:cNvSpPr>
          <p:nvPr/>
        </p:nvSpPr>
        <p:spPr bwMode="auto">
          <a:xfrm>
            <a:off x="6013621" y="4876494"/>
            <a:ext cx="1524000" cy="96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300"/>
              </a:spcBef>
            </a:pPr>
            <a:r>
              <a:rPr lang="en-US" b="0" dirty="0">
                <a:solidFill>
                  <a:srgbClr val="92D050"/>
                </a:solidFill>
              </a:rPr>
              <a:t>Preterm &lt; 37</a:t>
            </a:r>
          </a:p>
          <a:p>
            <a:pPr>
              <a:spcBef>
                <a:spcPts val="300"/>
              </a:spcBef>
            </a:pPr>
            <a:r>
              <a:rPr lang="en-US" b="0" dirty="0">
                <a:solidFill>
                  <a:srgbClr val="92D050"/>
                </a:solidFill>
              </a:rPr>
              <a:t>completed </a:t>
            </a:r>
            <a:r>
              <a:rPr lang="en-US" b="0" dirty="0" err="1">
                <a:solidFill>
                  <a:srgbClr val="92D050"/>
                </a:solidFill>
              </a:rPr>
              <a:t>wks</a:t>
            </a:r>
            <a:endParaRPr lang="en-US" b="0" dirty="0">
              <a:solidFill>
                <a:srgbClr val="92D050"/>
              </a:solidFill>
            </a:endParaRPr>
          </a:p>
        </p:txBody>
      </p:sp>
      <p:sp>
        <p:nvSpPr>
          <p:cNvPr id="25" name="Line 29"/>
          <p:cNvSpPr>
            <a:spLocks noChangeShapeType="1"/>
          </p:cNvSpPr>
          <p:nvPr/>
        </p:nvSpPr>
        <p:spPr bwMode="auto">
          <a:xfrm>
            <a:off x="7729562" y="4788855"/>
            <a:ext cx="1676400" cy="0"/>
          </a:xfrm>
          <a:prstGeom prst="line">
            <a:avLst/>
          </a:prstGeom>
          <a:noFill/>
          <a:ln w="38100">
            <a:solidFill>
              <a:schemeClr val="accent3">
                <a:lumMod val="60000"/>
                <a:lumOff val="40000"/>
              </a:schemeClr>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Text Box 32"/>
          <p:cNvSpPr txBox="1">
            <a:spLocks noChangeArrowheads="1"/>
          </p:cNvSpPr>
          <p:nvPr/>
        </p:nvSpPr>
        <p:spPr bwMode="auto">
          <a:xfrm>
            <a:off x="7499521" y="492041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solidFill>
                  <a:schemeClr val="accent3">
                    <a:lumMod val="60000"/>
                    <a:lumOff val="40000"/>
                  </a:schemeClr>
                </a:solidFill>
              </a:rPr>
              <a:t>Term 37-42 completed </a:t>
            </a:r>
            <a:r>
              <a:rPr lang="en-US" b="0" dirty="0" err="1">
                <a:solidFill>
                  <a:schemeClr val="accent3">
                    <a:lumMod val="60000"/>
                    <a:lumOff val="40000"/>
                  </a:schemeClr>
                </a:solidFill>
              </a:rPr>
              <a:t>wks</a:t>
            </a:r>
            <a:endParaRPr lang="en-US" b="0" dirty="0">
              <a:solidFill>
                <a:schemeClr val="accent3">
                  <a:lumMod val="60000"/>
                  <a:lumOff val="40000"/>
                </a:schemeClr>
              </a:solidFill>
            </a:endParaRPr>
          </a:p>
        </p:txBody>
      </p:sp>
      <p:sp>
        <p:nvSpPr>
          <p:cNvPr id="47" name="Line 29"/>
          <p:cNvSpPr>
            <a:spLocks noChangeShapeType="1"/>
          </p:cNvSpPr>
          <p:nvPr/>
        </p:nvSpPr>
        <p:spPr bwMode="auto">
          <a:xfrm>
            <a:off x="8909221" y="5357395"/>
            <a:ext cx="381000" cy="0"/>
          </a:xfrm>
          <a:prstGeom prst="line">
            <a:avLst/>
          </a:prstGeom>
          <a:noFill/>
          <a:ln w="38100">
            <a:solidFill>
              <a:schemeClr val="accent3">
                <a:lumMod val="20000"/>
                <a:lumOff val="80000"/>
              </a:schemeClr>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Text Box 20"/>
          <p:cNvSpPr txBox="1">
            <a:spLocks noChangeArrowheads="1"/>
          </p:cNvSpPr>
          <p:nvPr/>
        </p:nvSpPr>
        <p:spPr bwMode="auto">
          <a:xfrm>
            <a:off x="7499521" y="5468964"/>
            <a:ext cx="24096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dirty="0">
                <a:solidFill>
                  <a:schemeClr val="accent3">
                    <a:lumMod val="20000"/>
                    <a:lumOff val="80000"/>
                  </a:schemeClr>
                </a:solidFill>
              </a:rPr>
              <a:t>Post-Term &gt; 41.3 </a:t>
            </a:r>
            <a:r>
              <a:rPr lang="en-US" b="0" dirty="0" err="1">
                <a:solidFill>
                  <a:schemeClr val="accent3">
                    <a:lumMod val="20000"/>
                    <a:lumOff val="80000"/>
                  </a:schemeClr>
                </a:solidFill>
              </a:rPr>
              <a:t>wks</a:t>
            </a:r>
            <a:endParaRPr lang="en-US" b="0" dirty="0">
              <a:solidFill>
                <a:schemeClr val="accent3">
                  <a:lumMod val="20000"/>
                  <a:lumOff val="80000"/>
                </a:schemeClr>
              </a:solidFill>
            </a:endParaRPr>
          </a:p>
        </p:txBody>
      </p:sp>
    </p:spTree>
    <p:extLst>
      <p:ext uri="{BB962C8B-B14F-4D97-AF65-F5344CB8AC3E}">
        <p14:creationId xmlns:p14="http://schemas.microsoft.com/office/powerpoint/2010/main" val="37334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44500" y="190380"/>
            <a:ext cx="11214100" cy="840230"/>
          </a:xfrm>
        </p:spPr>
        <p:txBody>
          <a:bodyPr/>
          <a:lstStyle/>
          <a:p>
            <a:r>
              <a:rPr lang="en-US" sz="5400" dirty="0">
                <a:solidFill>
                  <a:schemeClr val="accent1">
                    <a:lumMod val="20000"/>
                    <a:lumOff val="80000"/>
                  </a:schemeClr>
                </a:solidFill>
              </a:rPr>
              <a:t>Calendar of Pregnancy</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11</a:t>
            </a:fld>
            <a:endParaRPr lang="en-US" dirty="0"/>
          </a:p>
        </p:txBody>
      </p:sp>
      <p:grpSp>
        <p:nvGrpSpPr>
          <p:cNvPr id="28" name="Group 27"/>
          <p:cNvGrpSpPr/>
          <p:nvPr/>
        </p:nvGrpSpPr>
        <p:grpSpPr>
          <a:xfrm>
            <a:off x="826060" y="1282070"/>
            <a:ext cx="9570497" cy="4116843"/>
            <a:chOff x="670990" y="1871924"/>
            <a:chExt cx="8655516" cy="4116843"/>
          </a:xfrm>
        </p:grpSpPr>
        <p:sp>
          <p:nvSpPr>
            <p:cNvPr id="29" name="Line 5"/>
            <p:cNvSpPr>
              <a:spLocks noChangeShapeType="1"/>
            </p:cNvSpPr>
            <p:nvPr/>
          </p:nvSpPr>
          <p:spPr bwMode="auto">
            <a:xfrm>
              <a:off x="1595749" y="2832339"/>
              <a:ext cx="0" cy="381000"/>
            </a:xfrm>
            <a:prstGeom prst="line">
              <a:avLst/>
            </a:prstGeom>
            <a:noFill/>
            <a:ln w="9525">
              <a:solidFill>
                <a:schemeClr val="accent6">
                  <a:lumMod val="20000"/>
                  <a:lumOff val="80000"/>
                </a:schemeClr>
              </a:solidFill>
              <a:round/>
              <a:headEnd/>
              <a:tailEnd type="triangle" w="med" len="med"/>
            </a:ln>
          </p:spPr>
          <p:txBody>
            <a:bodyPr/>
            <a:lstStyle/>
            <a:p>
              <a:endParaRPr lang="en-US">
                <a:solidFill>
                  <a:schemeClr val="accent6">
                    <a:lumMod val="20000"/>
                    <a:lumOff val="80000"/>
                  </a:schemeClr>
                </a:solidFill>
              </a:endParaRPr>
            </a:p>
          </p:txBody>
        </p:sp>
        <p:sp>
          <p:nvSpPr>
            <p:cNvPr id="30" name="Text Box 7"/>
            <p:cNvSpPr txBox="1">
              <a:spLocks noChangeArrowheads="1"/>
            </p:cNvSpPr>
            <p:nvPr/>
          </p:nvSpPr>
          <p:spPr bwMode="auto">
            <a:xfrm>
              <a:off x="670990" y="3222175"/>
              <a:ext cx="479774" cy="276999"/>
            </a:xfrm>
            <a:prstGeom prst="rect">
              <a:avLst/>
            </a:prstGeom>
            <a:noFill/>
            <a:ln w="9525">
              <a:noFill/>
              <a:miter lim="800000"/>
              <a:headEnd/>
              <a:tailEnd/>
            </a:ln>
          </p:spPr>
          <p:txBody>
            <a:bodyPr wrap="square">
              <a:spAutoFit/>
            </a:bodyPr>
            <a:lstStyle/>
            <a:p>
              <a:pPr>
                <a:spcBef>
                  <a:spcPct val="50000"/>
                </a:spcBef>
              </a:pPr>
              <a:r>
                <a:rPr lang="en-US" altLang="en-US" sz="1200" dirty="0">
                  <a:solidFill>
                    <a:schemeClr val="accent6">
                      <a:lumMod val="20000"/>
                      <a:lumOff val="80000"/>
                    </a:schemeClr>
                  </a:solidFill>
                  <a:ea typeface="ＭＳ Ｐゴシック"/>
                  <a:cs typeface="ＭＳ Ｐゴシック"/>
                </a:rPr>
                <a:t>LMP</a:t>
              </a:r>
            </a:p>
          </p:txBody>
        </p:sp>
        <p:sp>
          <p:nvSpPr>
            <p:cNvPr id="31" name="Text Box 8"/>
            <p:cNvSpPr txBox="1">
              <a:spLocks noChangeArrowheads="1"/>
            </p:cNvSpPr>
            <p:nvPr/>
          </p:nvSpPr>
          <p:spPr bwMode="auto">
            <a:xfrm>
              <a:off x="1184801" y="2476163"/>
              <a:ext cx="1003810" cy="276999"/>
            </a:xfrm>
            <a:prstGeom prst="rect">
              <a:avLst/>
            </a:prstGeom>
            <a:noFill/>
            <a:ln w="9525">
              <a:noFill/>
              <a:miter lim="800000"/>
              <a:headEnd/>
              <a:tailEnd/>
            </a:ln>
          </p:spPr>
          <p:txBody>
            <a:bodyPr wrap="square">
              <a:spAutoFit/>
            </a:bodyPr>
            <a:lstStyle/>
            <a:p>
              <a:pPr>
                <a:spcBef>
                  <a:spcPct val="50000"/>
                </a:spcBef>
              </a:pPr>
              <a:r>
                <a:rPr lang="en-US" altLang="en-US" sz="1200" dirty="0">
                  <a:solidFill>
                    <a:schemeClr val="accent6">
                      <a:lumMod val="20000"/>
                      <a:lumOff val="80000"/>
                    </a:schemeClr>
                  </a:solidFill>
                  <a:ea typeface="ＭＳ Ｐゴシック"/>
                  <a:cs typeface="ＭＳ Ｐゴシック"/>
                </a:rPr>
                <a:t>Fertilization</a:t>
              </a:r>
            </a:p>
          </p:txBody>
        </p:sp>
        <p:sp>
          <p:nvSpPr>
            <p:cNvPr id="32" name="Line 13"/>
            <p:cNvSpPr>
              <a:spLocks noChangeShapeType="1"/>
            </p:cNvSpPr>
            <p:nvPr/>
          </p:nvSpPr>
          <p:spPr bwMode="auto">
            <a:xfrm>
              <a:off x="3040799" y="2433649"/>
              <a:ext cx="0" cy="838200"/>
            </a:xfrm>
            <a:prstGeom prst="line">
              <a:avLst/>
            </a:prstGeom>
            <a:noFill/>
            <a:ln w="9525">
              <a:solidFill>
                <a:schemeClr val="accent6">
                  <a:lumMod val="20000"/>
                  <a:lumOff val="80000"/>
                </a:schemeClr>
              </a:solidFill>
              <a:round/>
              <a:headEnd/>
              <a:tailEnd type="triangle" w="med" len="med"/>
            </a:ln>
          </p:spPr>
          <p:txBody>
            <a:bodyPr/>
            <a:lstStyle/>
            <a:p>
              <a:endParaRPr lang="en-US">
                <a:solidFill>
                  <a:schemeClr val="accent6">
                    <a:lumMod val="20000"/>
                    <a:lumOff val="80000"/>
                  </a:schemeClr>
                </a:solidFill>
              </a:endParaRPr>
            </a:p>
          </p:txBody>
        </p:sp>
        <p:sp>
          <p:nvSpPr>
            <p:cNvPr id="33" name="Text Box 14"/>
            <p:cNvSpPr txBox="1">
              <a:spLocks noChangeArrowheads="1"/>
            </p:cNvSpPr>
            <p:nvPr/>
          </p:nvSpPr>
          <p:spPr bwMode="auto">
            <a:xfrm>
              <a:off x="2659119" y="2176314"/>
              <a:ext cx="697205" cy="276999"/>
            </a:xfrm>
            <a:prstGeom prst="rect">
              <a:avLst/>
            </a:prstGeom>
            <a:noFill/>
            <a:ln w="9525">
              <a:noFill/>
              <a:miter lim="800000"/>
              <a:headEnd/>
              <a:tailEnd/>
            </a:ln>
          </p:spPr>
          <p:txBody>
            <a:bodyPr wrap="square">
              <a:spAutoFit/>
            </a:bodyPr>
            <a:lstStyle/>
            <a:p>
              <a:pPr>
                <a:spcBef>
                  <a:spcPct val="50000"/>
                </a:spcBef>
              </a:pPr>
              <a:r>
                <a:rPr lang="en-US" altLang="en-US" sz="1200" dirty="0">
                  <a:solidFill>
                    <a:schemeClr val="accent6">
                      <a:lumMod val="20000"/>
                      <a:lumOff val="80000"/>
                    </a:schemeClr>
                  </a:solidFill>
                  <a:ea typeface="ＭＳ Ｐゴシック"/>
                  <a:cs typeface="ＭＳ Ｐゴシック"/>
                </a:rPr>
                <a:t>10 </a:t>
              </a:r>
              <a:r>
                <a:rPr lang="en-US" altLang="en-US" sz="1200" dirty="0" err="1">
                  <a:solidFill>
                    <a:schemeClr val="accent6">
                      <a:lumMod val="20000"/>
                      <a:lumOff val="80000"/>
                    </a:schemeClr>
                  </a:solidFill>
                  <a:ea typeface="ＭＳ Ｐゴシック"/>
                  <a:cs typeface="ＭＳ Ｐゴシック"/>
                </a:rPr>
                <a:t>wks</a:t>
              </a:r>
              <a:endParaRPr lang="en-US" altLang="en-US" sz="1200" dirty="0">
                <a:solidFill>
                  <a:schemeClr val="accent6">
                    <a:lumMod val="20000"/>
                    <a:lumOff val="80000"/>
                  </a:schemeClr>
                </a:solidFill>
                <a:ea typeface="ＭＳ Ｐゴシック"/>
                <a:cs typeface="ＭＳ Ｐゴシック"/>
              </a:endParaRPr>
            </a:p>
          </p:txBody>
        </p:sp>
        <p:sp>
          <p:nvSpPr>
            <p:cNvPr id="34" name="Line 15"/>
            <p:cNvSpPr>
              <a:spLocks noChangeShapeType="1"/>
            </p:cNvSpPr>
            <p:nvPr/>
          </p:nvSpPr>
          <p:spPr bwMode="auto">
            <a:xfrm>
              <a:off x="1748149" y="3137139"/>
              <a:ext cx="1219200" cy="0"/>
            </a:xfrm>
            <a:prstGeom prst="line">
              <a:avLst/>
            </a:prstGeom>
            <a:noFill/>
            <a:ln w="9525">
              <a:solidFill>
                <a:schemeClr val="accent6">
                  <a:lumMod val="20000"/>
                  <a:lumOff val="80000"/>
                </a:schemeClr>
              </a:solidFill>
              <a:round/>
              <a:headEnd type="triangle" w="med" len="med"/>
              <a:tailEnd type="triangle" w="med" len="med"/>
            </a:ln>
          </p:spPr>
          <p:txBody>
            <a:bodyPr/>
            <a:lstStyle/>
            <a:p>
              <a:endParaRPr lang="en-US">
                <a:solidFill>
                  <a:schemeClr val="accent6">
                    <a:lumMod val="20000"/>
                    <a:lumOff val="80000"/>
                  </a:schemeClr>
                </a:solidFill>
              </a:endParaRPr>
            </a:p>
          </p:txBody>
        </p:sp>
        <p:sp>
          <p:nvSpPr>
            <p:cNvPr id="35" name="Text Box 17"/>
            <p:cNvSpPr txBox="1">
              <a:spLocks noChangeArrowheads="1"/>
            </p:cNvSpPr>
            <p:nvPr/>
          </p:nvSpPr>
          <p:spPr bwMode="auto">
            <a:xfrm>
              <a:off x="2052949" y="2908540"/>
              <a:ext cx="830998" cy="307777"/>
            </a:xfrm>
            <a:prstGeom prst="rect">
              <a:avLst/>
            </a:prstGeom>
            <a:noFill/>
            <a:ln w="9525">
              <a:noFill/>
              <a:miter lim="800000"/>
              <a:headEnd/>
              <a:tailEnd/>
            </a:ln>
          </p:spPr>
          <p:txBody>
            <a:bodyPr wrap="square">
              <a:spAutoFit/>
            </a:bodyPr>
            <a:lstStyle/>
            <a:p>
              <a:pPr>
                <a:spcBef>
                  <a:spcPct val="50000"/>
                </a:spcBef>
              </a:pPr>
              <a:r>
                <a:rPr lang="en-US" altLang="en-US" sz="1400" dirty="0">
                  <a:solidFill>
                    <a:schemeClr val="accent6">
                      <a:lumMod val="20000"/>
                      <a:lumOff val="80000"/>
                    </a:schemeClr>
                  </a:solidFill>
                  <a:ea typeface="ＭＳ Ｐゴシック"/>
                  <a:cs typeface="ＭＳ Ｐゴシック"/>
                </a:rPr>
                <a:t>8 </a:t>
              </a:r>
              <a:r>
                <a:rPr lang="en-US" altLang="en-US" sz="1400" dirty="0" err="1">
                  <a:solidFill>
                    <a:schemeClr val="accent6">
                      <a:lumMod val="20000"/>
                      <a:lumOff val="80000"/>
                    </a:schemeClr>
                  </a:solidFill>
                  <a:ea typeface="ＭＳ Ｐゴシック"/>
                  <a:cs typeface="ＭＳ Ｐゴシック"/>
                </a:rPr>
                <a:t>wks</a:t>
              </a:r>
              <a:endParaRPr lang="en-US" altLang="en-US" sz="1400" dirty="0">
                <a:solidFill>
                  <a:schemeClr val="accent6">
                    <a:lumMod val="20000"/>
                    <a:lumOff val="80000"/>
                  </a:schemeClr>
                </a:solidFill>
                <a:ea typeface="ＭＳ Ｐゴシック"/>
                <a:cs typeface="ＭＳ Ｐゴシック"/>
              </a:endParaRPr>
            </a:p>
          </p:txBody>
        </p:sp>
        <p:sp>
          <p:nvSpPr>
            <p:cNvPr id="36" name="AutoShape 18"/>
            <p:cNvSpPr>
              <a:spLocks noChangeArrowheads="1"/>
            </p:cNvSpPr>
            <p:nvPr/>
          </p:nvSpPr>
          <p:spPr bwMode="auto">
            <a:xfrm>
              <a:off x="1316387" y="3340035"/>
              <a:ext cx="1752600" cy="485775"/>
            </a:xfrm>
            <a:prstGeom prst="rightArrow">
              <a:avLst>
                <a:gd name="adj1" fmla="val 50000"/>
                <a:gd name="adj2" fmla="val 44232"/>
              </a:avLst>
            </a:prstGeom>
            <a:solidFill>
              <a:srgbClr val="CC99FF"/>
            </a:solidFill>
            <a:ln w="9525">
              <a:solidFill>
                <a:schemeClr val="tx1"/>
              </a:solidFill>
              <a:miter lim="800000"/>
              <a:headEnd/>
              <a:tailEnd/>
            </a:ln>
          </p:spPr>
          <p:txBody>
            <a:bodyPr wrap="none" anchor="ctr"/>
            <a:lstStyle/>
            <a:p>
              <a:endParaRPr lang="fr-FR" altLang="en-US" sz="1200">
                <a:solidFill>
                  <a:schemeClr val="accent6">
                    <a:lumMod val="20000"/>
                    <a:lumOff val="80000"/>
                  </a:schemeClr>
                </a:solidFill>
                <a:ea typeface="ＭＳ Ｐゴシック"/>
                <a:cs typeface="ＭＳ Ｐゴシック"/>
              </a:endParaRPr>
            </a:p>
          </p:txBody>
        </p:sp>
        <p:sp>
          <p:nvSpPr>
            <p:cNvPr id="37" name="Line 21"/>
            <p:cNvSpPr>
              <a:spLocks noChangeShapeType="1"/>
            </p:cNvSpPr>
            <p:nvPr/>
          </p:nvSpPr>
          <p:spPr bwMode="auto">
            <a:xfrm>
              <a:off x="4557114" y="2424112"/>
              <a:ext cx="0" cy="838200"/>
            </a:xfrm>
            <a:prstGeom prst="line">
              <a:avLst/>
            </a:prstGeom>
            <a:noFill/>
            <a:ln w="9525">
              <a:solidFill>
                <a:schemeClr val="accent6">
                  <a:lumMod val="20000"/>
                  <a:lumOff val="80000"/>
                </a:schemeClr>
              </a:solidFill>
              <a:round/>
              <a:headEnd/>
              <a:tailEnd type="triangle" w="med" len="med"/>
            </a:ln>
          </p:spPr>
          <p:txBody>
            <a:bodyPr/>
            <a:lstStyle/>
            <a:p>
              <a:endParaRPr lang="en-US">
                <a:solidFill>
                  <a:schemeClr val="accent6">
                    <a:lumMod val="20000"/>
                    <a:lumOff val="80000"/>
                  </a:schemeClr>
                </a:solidFill>
              </a:endParaRPr>
            </a:p>
          </p:txBody>
        </p:sp>
        <p:sp>
          <p:nvSpPr>
            <p:cNvPr id="38" name="Text Box 22"/>
            <p:cNvSpPr txBox="1">
              <a:spLocks noChangeArrowheads="1"/>
            </p:cNvSpPr>
            <p:nvPr/>
          </p:nvSpPr>
          <p:spPr bwMode="auto">
            <a:xfrm>
              <a:off x="4213730" y="2067736"/>
              <a:ext cx="636368" cy="285489"/>
            </a:xfrm>
            <a:prstGeom prst="rect">
              <a:avLst/>
            </a:prstGeom>
            <a:noFill/>
            <a:ln w="9525">
              <a:noFill/>
              <a:miter lim="800000"/>
              <a:headEnd/>
              <a:tailEnd/>
            </a:ln>
          </p:spPr>
          <p:txBody>
            <a:bodyPr wrap="square">
              <a:spAutoFit/>
            </a:bodyPr>
            <a:lstStyle/>
            <a:p>
              <a:pPr>
                <a:spcBef>
                  <a:spcPct val="50000"/>
                </a:spcBef>
              </a:pPr>
              <a:r>
                <a:rPr lang="en-US" altLang="en-US" sz="1200" dirty="0">
                  <a:solidFill>
                    <a:schemeClr val="accent6">
                      <a:lumMod val="20000"/>
                      <a:lumOff val="80000"/>
                    </a:schemeClr>
                  </a:solidFill>
                  <a:ea typeface="ＭＳ Ｐゴシック"/>
                  <a:cs typeface="ＭＳ Ｐゴシック"/>
                </a:rPr>
                <a:t>20 </a:t>
              </a:r>
              <a:r>
                <a:rPr lang="en-US" altLang="en-US" sz="1200" dirty="0" err="1">
                  <a:solidFill>
                    <a:schemeClr val="accent6">
                      <a:lumMod val="20000"/>
                      <a:lumOff val="80000"/>
                    </a:schemeClr>
                  </a:solidFill>
                  <a:ea typeface="ＭＳ Ｐゴシック"/>
                  <a:cs typeface="ＭＳ Ｐゴシック"/>
                </a:rPr>
                <a:t>wks</a:t>
              </a:r>
              <a:endParaRPr lang="en-US" altLang="en-US" sz="1200" dirty="0">
                <a:solidFill>
                  <a:schemeClr val="accent6">
                    <a:lumMod val="20000"/>
                    <a:lumOff val="80000"/>
                  </a:schemeClr>
                </a:solidFill>
                <a:ea typeface="ＭＳ Ｐゴシック"/>
                <a:cs typeface="ＭＳ Ｐゴシック"/>
              </a:endParaRPr>
            </a:p>
          </p:txBody>
        </p:sp>
        <p:sp>
          <p:nvSpPr>
            <p:cNvPr id="39" name="AutoShape 23"/>
            <p:cNvSpPr>
              <a:spLocks noChangeArrowheads="1"/>
            </p:cNvSpPr>
            <p:nvPr/>
          </p:nvSpPr>
          <p:spPr bwMode="auto">
            <a:xfrm>
              <a:off x="3040799" y="3353910"/>
              <a:ext cx="5198972" cy="457200"/>
            </a:xfrm>
            <a:prstGeom prst="leftRightArrow">
              <a:avLst>
                <a:gd name="adj1" fmla="val 50000"/>
                <a:gd name="adj2" fmla="val 98451"/>
              </a:avLst>
            </a:prstGeom>
            <a:solidFill>
              <a:schemeClr val="accent6">
                <a:lumMod val="40000"/>
                <a:lumOff val="60000"/>
              </a:schemeClr>
            </a:solidFill>
            <a:ln w="9525">
              <a:solidFill>
                <a:schemeClr val="tx1"/>
              </a:solidFill>
              <a:miter lim="800000"/>
              <a:headEnd/>
              <a:tailEnd/>
            </a:ln>
          </p:spPr>
          <p:txBody>
            <a:bodyPr wrap="none" anchor="ctr"/>
            <a:lstStyle/>
            <a:p>
              <a:endParaRPr lang="fr-FR" altLang="en-US" sz="1200">
                <a:solidFill>
                  <a:schemeClr val="accent6">
                    <a:lumMod val="20000"/>
                    <a:lumOff val="80000"/>
                  </a:schemeClr>
                </a:solidFill>
                <a:ea typeface="ＭＳ Ｐゴシック"/>
                <a:cs typeface="ＭＳ Ｐゴシック"/>
              </a:endParaRPr>
            </a:p>
          </p:txBody>
        </p:sp>
        <p:sp>
          <p:nvSpPr>
            <p:cNvPr id="40" name="Text Box 24"/>
            <p:cNvSpPr txBox="1">
              <a:spLocks noChangeArrowheads="1"/>
            </p:cNvSpPr>
            <p:nvPr/>
          </p:nvSpPr>
          <p:spPr bwMode="auto">
            <a:xfrm>
              <a:off x="4948954" y="3437036"/>
              <a:ext cx="1451846" cy="307777"/>
            </a:xfrm>
            <a:prstGeom prst="rect">
              <a:avLst/>
            </a:prstGeom>
            <a:noFill/>
            <a:ln w="9525">
              <a:noFill/>
              <a:miter lim="800000"/>
              <a:headEnd/>
              <a:tailEnd/>
            </a:ln>
          </p:spPr>
          <p:txBody>
            <a:bodyPr wrap="square">
              <a:spAutoFit/>
            </a:bodyPr>
            <a:lstStyle/>
            <a:p>
              <a:pPr algn="ctr">
                <a:spcBef>
                  <a:spcPct val="50000"/>
                </a:spcBef>
              </a:pPr>
              <a:r>
                <a:rPr lang="en-US" altLang="en-US" sz="1400" b="1" dirty="0" err="1">
                  <a:solidFill>
                    <a:schemeClr val="accent1"/>
                  </a:solidFill>
                  <a:ea typeface="ＭＳ Ｐゴシック"/>
                  <a:cs typeface="ＭＳ Ｐゴシック"/>
                </a:rPr>
                <a:t>Foetus</a:t>
              </a:r>
              <a:endParaRPr lang="en-US" altLang="en-US" sz="1400" b="1" dirty="0">
                <a:solidFill>
                  <a:schemeClr val="accent1"/>
                </a:solidFill>
                <a:ea typeface="ＭＳ Ｐゴシック"/>
                <a:cs typeface="ＭＳ Ｐゴシック"/>
              </a:endParaRPr>
            </a:p>
          </p:txBody>
        </p:sp>
        <p:sp>
          <p:nvSpPr>
            <p:cNvPr id="41" name="Line 25"/>
            <p:cNvSpPr>
              <a:spLocks noChangeShapeType="1"/>
            </p:cNvSpPr>
            <p:nvPr/>
          </p:nvSpPr>
          <p:spPr bwMode="auto">
            <a:xfrm>
              <a:off x="5384656" y="2462224"/>
              <a:ext cx="0" cy="838200"/>
            </a:xfrm>
            <a:prstGeom prst="line">
              <a:avLst/>
            </a:prstGeom>
            <a:noFill/>
            <a:ln w="9525">
              <a:solidFill>
                <a:schemeClr val="accent6">
                  <a:lumMod val="20000"/>
                  <a:lumOff val="80000"/>
                </a:schemeClr>
              </a:solidFill>
              <a:round/>
              <a:headEnd/>
              <a:tailEnd type="triangle" w="med" len="med"/>
            </a:ln>
          </p:spPr>
          <p:txBody>
            <a:bodyPr/>
            <a:lstStyle/>
            <a:p>
              <a:endParaRPr lang="en-US">
                <a:solidFill>
                  <a:schemeClr val="accent6">
                    <a:lumMod val="20000"/>
                    <a:lumOff val="80000"/>
                  </a:schemeClr>
                </a:solidFill>
              </a:endParaRPr>
            </a:p>
          </p:txBody>
        </p:sp>
        <p:sp>
          <p:nvSpPr>
            <p:cNvPr id="42" name="Line 26"/>
            <p:cNvSpPr>
              <a:spLocks noChangeShapeType="1"/>
            </p:cNvSpPr>
            <p:nvPr/>
          </p:nvSpPr>
          <p:spPr bwMode="auto">
            <a:xfrm>
              <a:off x="8239772" y="2500324"/>
              <a:ext cx="0" cy="762000"/>
            </a:xfrm>
            <a:prstGeom prst="line">
              <a:avLst/>
            </a:prstGeom>
            <a:noFill/>
            <a:ln w="9525">
              <a:solidFill>
                <a:schemeClr val="accent6">
                  <a:lumMod val="20000"/>
                  <a:lumOff val="80000"/>
                </a:schemeClr>
              </a:solidFill>
              <a:round/>
              <a:headEnd/>
              <a:tailEnd type="triangle" w="med" len="med"/>
            </a:ln>
          </p:spPr>
          <p:txBody>
            <a:bodyPr/>
            <a:lstStyle/>
            <a:p>
              <a:endParaRPr lang="en-US">
                <a:solidFill>
                  <a:schemeClr val="accent6">
                    <a:lumMod val="20000"/>
                    <a:lumOff val="80000"/>
                  </a:schemeClr>
                </a:solidFill>
              </a:endParaRPr>
            </a:p>
          </p:txBody>
        </p:sp>
        <p:sp>
          <p:nvSpPr>
            <p:cNvPr id="43" name="Text Box 27"/>
            <p:cNvSpPr txBox="1">
              <a:spLocks noChangeArrowheads="1"/>
            </p:cNvSpPr>
            <p:nvPr/>
          </p:nvSpPr>
          <p:spPr bwMode="auto">
            <a:xfrm>
              <a:off x="4740566" y="2058068"/>
              <a:ext cx="1057899" cy="461963"/>
            </a:xfrm>
            <a:prstGeom prst="rect">
              <a:avLst/>
            </a:prstGeom>
            <a:noFill/>
            <a:ln w="9525">
              <a:noFill/>
              <a:miter lim="800000"/>
              <a:headEnd/>
              <a:tailEnd/>
            </a:ln>
          </p:spPr>
          <p:txBody>
            <a:bodyPr wrap="square">
              <a:spAutoFit/>
            </a:bodyPr>
            <a:lstStyle/>
            <a:p>
              <a:pPr>
                <a:spcBef>
                  <a:spcPct val="50000"/>
                </a:spcBef>
              </a:pPr>
              <a:r>
                <a:rPr lang="en-US" altLang="en-US" sz="2400" dirty="0">
                  <a:solidFill>
                    <a:schemeClr val="accent6">
                      <a:lumMod val="20000"/>
                      <a:lumOff val="80000"/>
                    </a:schemeClr>
                  </a:solidFill>
                  <a:ea typeface="ＭＳ Ｐゴシック"/>
                  <a:cs typeface="ＭＳ Ｐゴシック"/>
                </a:rPr>
                <a:t>24 </a:t>
              </a:r>
              <a:r>
                <a:rPr lang="en-US" altLang="en-US" sz="2400" dirty="0" err="1">
                  <a:solidFill>
                    <a:schemeClr val="accent6">
                      <a:lumMod val="20000"/>
                      <a:lumOff val="80000"/>
                    </a:schemeClr>
                  </a:solidFill>
                  <a:ea typeface="ＭＳ Ｐゴシック"/>
                  <a:cs typeface="ＭＳ Ｐゴシック"/>
                </a:rPr>
                <a:t>wks</a:t>
              </a:r>
              <a:endParaRPr lang="en-US" altLang="en-US" sz="2400" dirty="0">
                <a:solidFill>
                  <a:schemeClr val="accent6">
                    <a:lumMod val="20000"/>
                    <a:lumOff val="80000"/>
                  </a:schemeClr>
                </a:solidFill>
                <a:ea typeface="ＭＳ Ｐゴシック"/>
                <a:cs typeface="ＭＳ Ｐゴシック"/>
              </a:endParaRPr>
            </a:p>
          </p:txBody>
        </p:sp>
        <p:sp>
          <p:nvSpPr>
            <p:cNvPr id="44" name="Text Box 28"/>
            <p:cNvSpPr txBox="1">
              <a:spLocks noChangeArrowheads="1"/>
            </p:cNvSpPr>
            <p:nvPr/>
          </p:nvSpPr>
          <p:spPr bwMode="auto">
            <a:xfrm>
              <a:off x="8001001" y="2156650"/>
              <a:ext cx="652851" cy="276999"/>
            </a:xfrm>
            <a:prstGeom prst="rect">
              <a:avLst/>
            </a:prstGeom>
            <a:noFill/>
            <a:ln w="9525">
              <a:noFill/>
              <a:miter lim="800000"/>
              <a:headEnd/>
              <a:tailEnd/>
            </a:ln>
          </p:spPr>
          <p:txBody>
            <a:bodyPr wrap="square">
              <a:spAutoFit/>
            </a:bodyPr>
            <a:lstStyle/>
            <a:p>
              <a:pPr>
                <a:spcBef>
                  <a:spcPct val="50000"/>
                </a:spcBef>
              </a:pPr>
              <a:r>
                <a:rPr lang="en-US" altLang="en-US" sz="1200" dirty="0">
                  <a:solidFill>
                    <a:schemeClr val="accent6">
                      <a:lumMod val="20000"/>
                      <a:lumOff val="80000"/>
                    </a:schemeClr>
                  </a:solidFill>
                  <a:ea typeface="ＭＳ Ｐゴシック"/>
                  <a:cs typeface="ＭＳ Ｐゴシック"/>
                </a:rPr>
                <a:t>42 </a:t>
              </a:r>
              <a:r>
                <a:rPr lang="en-US" altLang="en-US" sz="1200" dirty="0" err="1">
                  <a:solidFill>
                    <a:schemeClr val="accent6">
                      <a:lumMod val="20000"/>
                      <a:lumOff val="80000"/>
                    </a:schemeClr>
                  </a:solidFill>
                  <a:ea typeface="ＭＳ Ｐゴシック"/>
                  <a:cs typeface="ＭＳ Ｐゴシック"/>
                </a:rPr>
                <a:t>wks</a:t>
              </a:r>
              <a:endParaRPr lang="en-US" altLang="en-US" sz="1200" dirty="0">
                <a:solidFill>
                  <a:schemeClr val="accent6">
                    <a:lumMod val="20000"/>
                    <a:lumOff val="80000"/>
                  </a:schemeClr>
                </a:solidFill>
                <a:ea typeface="ＭＳ Ｐゴシック"/>
                <a:cs typeface="ＭＳ Ｐゴシック"/>
              </a:endParaRPr>
            </a:p>
          </p:txBody>
        </p:sp>
        <p:sp>
          <p:nvSpPr>
            <p:cNvPr id="45" name="AutoShape 29"/>
            <p:cNvSpPr>
              <a:spLocks noChangeArrowheads="1"/>
            </p:cNvSpPr>
            <p:nvPr/>
          </p:nvSpPr>
          <p:spPr bwMode="auto">
            <a:xfrm>
              <a:off x="5374207" y="3644933"/>
              <a:ext cx="2906559" cy="561975"/>
            </a:xfrm>
            <a:prstGeom prst="rightArrow">
              <a:avLst>
                <a:gd name="adj1" fmla="val 50000"/>
                <a:gd name="adj2" fmla="val 60707"/>
              </a:avLst>
            </a:prstGeom>
            <a:solidFill>
              <a:schemeClr val="accent3">
                <a:lumMod val="60000"/>
                <a:lumOff val="40000"/>
              </a:schemeClr>
            </a:solidFill>
            <a:ln w="9525">
              <a:solidFill>
                <a:schemeClr val="tx1"/>
              </a:solidFill>
              <a:miter lim="800000"/>
              <a:headEnd/>
              <a:tailEnd/>
            </a:ln>
          </p:spPr>
          <p:txBody>
            <a:bodyPr wrap="none" anchor="ctr"/>
            <a:lstStyle/>
            <a:p>
              <a:endParaRPr lang="fr-FR" altLang="en-US" sz="1200">
                <a:solidFill>
                  <a:schemeClr val="accent6">
                    <a:lumMod val="20000"/>
                    <a:lumOff val="80000"/>
                  </a:schemeClr>
                </a:solidFill>
                <a:ea typeface="ＭＳ Ｐゴシック"/>
                <a:cs typeface="ＭＳ Ｐゴシック"/>
              </a:endParaRPr>
            </a:p>
          </p:txBody>
        </p:sp>
        <p:sp>
          <p:nvSpPr>
            <p:cNvPr id="46" name="Text Box 30"/>
            <p:cNvSpPr txBox="1">
              <a:spLocks noChangeArrowheads="1"/>
            </p:cNvSpPr>
            <p:nvPr/>
          </p:nvSpPr>
          <p:spPr bwMode="auto">
            <a:xfrm>
              <a:off x="5421256" y="3806825"/>
              <a:ext cx="2286000" cy="307975"/>
            </a:xfrm>
            <a:prstGeom prst="rect">
              <a:avLst/>
            </a:prstGeom>
            <a:noFill/>
            <a:ln w="9525">
              <a:noFill/>
              <a:miter lim="800000"/>
              <a:headEnd/>
              <a:tailEnd/>
            </a:ln>
          </p:spPr>
          <p:txBody>
            <a:bodyPr>
              <a:spAutoFit/>
            </a:bodyPr>
            <a:lstStyle/>
            <a:p>
              <a:pPr algn="ctr">
                <a:spcBef>
                  <a:spcPct val="50000"/>
                </a:spcBef>
              </a:pPr>
              <a:r>
                <a:rPr lang="en-US" altLang="en-US" sz="1400" b="1" dirty="0">
                  <a:solidFill>
                    <a:schemeClr val="accent6">
                      <a:lumMod val="20000"/>
                      <a:lumOff val="80000"/>
                    </a:schemeClr>
                  </a:solidFill>
                  <a:ea typeface="ＭＳ Ｐゴシック"/>
                  <a:cs typeface="ＭＳ Ｐゴシック"/>
                </a:rPr>
                <a:t>Age of Viability</a:t>
              </a:r>
            </a:p>
          </p:txBody>
        </p:sp>
        <p:sp>
          <p:nvSpPr>
            <p:cNvPr id="48" name="Text Box 31"/>
            <p:cNvSpPr txBox="1">
              <a:spLocks noChangeArrowheads="1"/>
            </p:cNvSpPr>
            <p:nvPr/>
          </p:nvSpPr>
          <p:spPr bwMode="auto">
            <a:xfrm>
              <a:off x="1244467" y="3936259"/>
              <a:ext cx="3022600" cy="1785104"/>
            </a:xfrm>
            <a:prstGeom prst="rect">
              <a:avLst/>
            </a:prstGeom>
            <a:noFill/>
            <a:ln w="9525">
              <a:noFill/>
              <a:miter lim="800000"/>
              <a:headEnd/>
              <a:tailEnd/>
            </a:ln>
            <a:effectLst/>
          </p:spPr>
          <p:txBody>
            <a:bodyPr wrap="square">
              <a:spAutoFit/>
            </a:bodyPr>
            <a:lstStyle/>
            <a:p>
              <a:pPr>
                <a:spcBef>
                  <a:spcPct val="50000"/>
                </a:spcBef>
                <a:defRPr/>
              </a:pPr>
              <a:r>
                <a:rPr lang="en-US" altLang="en-US" sz="2000" dirty="0">
                  <a:solidFill>
                    <a:schemeClr val="bg1"/>
                  </a:solidFill>
                  <a:effectLst>
                    <a:outerShdw blurRad="38100" dist="38100" dir="2700000" algn="tl">
                      <a:srgbClr val="000000"/>
                    </a:outerShdw>
                  </a:effectLst>
                  <a:ea typeface="ＭＳ Ｐゴシック"/>
                  <a:cs typeface="ＭＳ Ｐゴシック"/>
                </a:rPr>
                <a:t>Viability:</a:t>
              </a:r>
            </a:p>
            <a:p>
              <a:pPr>
                <a:spcBef>
                  <a:spcPct val="50000"/>
                </a:spcBef>
                <a:buFontTx/>
                <a:buChar char="•"/>
                <a:defRPr/>
              </a:pPr>
              <a:r>
                <a:rPr lang="en-US" altLang="en-US" dirty="0">
                  <a:solidFill>
                    <a:schemeClr val="bg1"/>
                  </a:solidFill>
                  <a:ea typeface="ＭＳ Ｐゴシック"/>
                  <a:cs typeface="ＭＳ Ｐゴシック"/>
                </a:rPr>
                <a:t>GA generally accepted as having the capability of living (25 weeks)</a:t>
              </a:r>
            </a:p>
            <a:p>
              <a:pPr>
                <a:spcBef>
                  <a:spcPct val="50000"/>
                </a:spcBef>
                <a:buFontTx/>
                <a:buChar char="•"/>
                <a:defRPr/>
              </a:pPr>
              <a:r>
                <a:rPr lang="en-CA" altLang="en-US" dirty="0">
                  <a:solidFill>
                    <a:schemeClr val="bg1"/>
                  </a:solidFill>
                  <a:ea typeface="ＭＳ Ｐゴシック"/>
                  <a:cs typeface="ＭＳ Ｐゴシック"/>
                </a:rPr>
                <a:t>Gray zone 23-24</a:t>
              </a:r>
              <a:endParaRPr lang="en-US" altLang="en-US" dirty="0">
                <a:solidFill>
                  <a:schemeClr val="bg1"/>
                </a:solidFill>
                <a:ea typeface="ＭＳ Ｐゴシック"/>
                <a:cs typeface="ＭＳ Ｐゴシック"/>
              </a:endParaRPr>
            </a:p>
          </p:txBody>
        </p:sp>
        <p:sp>
          <p:nvSpPr>
            <p:cNvPr id="50" name="Flèche vers la droite 28"/>
            <p:cNvSpPr>
              <a:spLocks noChangeArrowheads="1"/>
            </p:cNvSpPr>
            <p:nvPr/>
          </p:nvSpPr>
          <p:spPr bwMode="auto">
            <a:xfrm>
              <a:off x="4557114" y="4114800"/>
              <a:ext cx="1663648" cy="514070"/>
            </a:xfrm>
            <a:prstGeom prst="rightArrow">
              <a:avLst>
                <a:gd name="adj1" fmla="val 64065"/>
                <a:gd name="adj2" fmla="val 38280"/>
              </a:avLst>
            </a:prstGeom>
            <a:solidFill>
              <a:srgbClr val="47C3D3"/>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lvl1pPr eaLnBrk="0" hangingPunct="0">
                <a:defRPr sz="1200">
                  <a:solidFill>
                    <a:schemeClr val="tx1"/>
                  </a:solidFill>
                  <a:latin typeface="Arial" pitchFamily="34" charset="0"/>
                  <a:ea typeface="ＭＳ Ｐゴシック" pitchFamily="34" charset="-128"/>
                </a:defRPr>
              </a:lvl1pPr>
              <a:lvl2pPr marL="37931725" indent="-37474525" eaLnBrk="0" hangingPunct="0">
                <a:defRPr sz="1200">
                  <a:solidFill>
                    <a:schemeClr val="tx1"/>
                  </a:solidFill>
                  <a:latin typeface="Arial" pitchFamily="34" charset="0"/>
                  <a:ea typeface="ＭＳ Ｐゴシック" pitchFamily="34" charset="-128"/>
                </a:defRPr>
              </a:lvl2pPr>
              <a:lvl3pPr eaLnBrk="0" hangingPunct="0">
                <a:defRPr sz="1200">
                  <a:solidFill>
                    <a:schemeClr val="tx1"/>
                  </a:solidFill>
                  <a:latin typeface="Arial" pitchFamily="34" charset="0"/>
                  <a:ea typeface="ＭＳ Ｐゴシック" pitchFamily="34" charset="-128"/>
                </a:defRPr>
              </a:lvl3pPr>
              <a:lvl4pPr eaLnBrk="0" hangingPunct="0">
                <a:defRPr sz="1200">
                  <a:solidFill>
                    <a:schemeClr val="tx1"/>
                  </a:solidFill>
                  <a:latin typeface="Arial" pitchFamily="34" charset="0"/>
                  <a:ea typeface="ＭＳ Ｐゴシック" pitchFamily="34" charset="-128"/>
                </a:defRPr>
              </a:lvl4pPr>
              <a:lvl5pPr eaLnBrk="0" hangingPunct="0">
                <a:defRPr sz="12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eaLnBrk="1" fontAlgn="auto" hangingPunct="1">
                <a:spcBef>
                  <a:spcPts val="0"/>
                </a:spcBef>
                <a:spcAft>
                  <a:spcPts val="0"/>
                </a:spcAft>
                <a:defRPr/>
              </a:pPr>
              <a:endParaRPr lang="fr-FR" altLang="en-US" sz="1400" b="1" dirty="0">
                <a:solidFill>
                  <a:schemeClr val="accent6">
                    <a:lumMod val="20000"/>
                    <a:lumOff val="80000"/>
                  </a:schemeClr>
                </a:solidFill>
              </a:endParaRPr>
            </a:p>
          </p:txBody>
        </p:sp>
        <p:sp>
          <p:nvSpPr>
            <p:cNvPr id="51" name="Line 25"/>
            <p:cNvSpPr>
              <a:spLocks noChangeShapeType="1"/>
            </p:cNvSpPr>
            <p:nvPr/>
          </p:nvSpPr>
          <p:spPr bwMode="auto">
            <a:xfrm>
              <a:off x="7829573" y="2100524"/>
              <a:ext cx="0" cy="1219200"/>
            </a:xfrm>
            <a:prstGeom prst="line">
              <a:avLst/>
            </a:prstGeom>
            <a:noFill/>
            <a:ln w="9525">
              <a:solidFill>
                <a:schemeClr val="accent6">
                  <a:lumMod val="20000"/>
                  <a:lumOff val="80000"/>
                </a:schemeClr>
              </a:solidFill>
              <a:round/>
              <a:headEnd/>
              <a:tailEnd type="triangle" w="med" len="med"/>
            </a:ln>
          </p:spPr>
          <p:txBody>
            <a:bodyPr/>
            <a:lstStyle/>
            <a:p>
              <a:endParaRPr lang="en-US">
                <a:solidFill>
                  <a:schemeClr val="accent6">
                    <a:lumMod val="20000"/>
                    <a:lumOff val="80000"/>
                  </a:schemeClr>
                </a:solidFill>
              </a:endParaRPr>
            </a:p>
          </p:txBody>
        </p:sp>
        <p:sp>
          <p:nvSpPr>
            <p:cNvPr id="52" name="Line 25"/>
            <p:cNvSpPr>
              <a:spLocks noChangeShapeType="1"/>
            </p:cNvSpPr>
            <p:nvPr/>
          </p:nvSpPr>
          <p:spPr bwMode="auto">
            <a:xfrm>
              <a:off x="6125197" y="2478078"/>
              <a:ext cx="0" cy="838200"/>
            </a:xfrm>
            <a:prstGeom prst="line">
              <a:avLst/>
            </a:prstGeom>
            <a:noFill/>
            <a:ln w="9525">
              <a:solidFill>
                <a:schemeClr val="accent6">
                  <a:lumMod val="20000"/>
                  <a:lumOff val="80000"/>
                </a:schemeClr>
              </a:solidFill>
              <a:round/>
              <a:headEnd/>
              <a:tailEnd type="triangle" w="med" len="med"/>
            </a:ln>
          </p:spPr>
          <p:txBody>
            <a:bodyPr/>
            <a:lstStyle/>
            <a:p>
              <a:endParaRPr lang="en-US">
                <a:solidFill>
                  <a:schemeClr val="accent6">
                    <a:lumMod val="20000"/>
                    <a:lumOff val="80000"/>
                  </a:schemeClr>
                </a:solidFill>
              </a:endParaRPr>
            </a:p>
          </p:txBody>
        </p:sp>
        <p:sp>
          <p:nvSpPr>
            <p:cNvPr id="53" name="Line 25"/>
            <p:cNvSpPr>
              <a:spLocks noChangeShapeType="1"/>
            </p:cNvSpPr>
            <p:nvPr/>
          </p:nvSpPr>
          <p:spPr bwMode="auto">
            <a:xfrm>
              <a:off x="6819900" y="2476500"/>
              <a:ext cx="0" cy="838200"/>
            </a:xfrm>
            <a:prstGeom prst="line">
              <a:avLst/>
            </a:prstGeom>
            <a:noFill/>
            <a:ln w="9525">
              <a:solidFill>
                <a:schemeClr val="accent6">
                  <a:lumMod val="20000"/>
                  <a:lumOff val="80000"/>
                </a:schemeClr>
              </a:solidFill>
              <a:round/>
              <a:headEnd/>
              <a:tailEnd type="triangle" w="med" len="med"/>
            </a:ln>
          </p:spPr>
          <p:txBody>
            <a:bodyPr/>
            <a:lstStyle/>
            <a:p>
              <a:endParaRPr lang="en-US">
                <a:solidFill>
                  <a:schemeClr val="accent6">
                    <a:lumMod val="20000"/>
                    <a:lumOff val="80000"/>
                  </a:schemeClr>
                </a:solidFill>
              </a:endParaRPr>
            </a:p>
          </p:txBody>
        </p:sp>
        <p:sp>
          <p:nvSpPr>
            <p:cNvPr id="54" name="ZoneTexte 36"/>
            <p:cNvSpPr txBox="1">
              <a:spLocks noChangeArrowheads="1"/>
            </p:cNvSpPr>
            <p:nvPr/>
          </p:nvSpPr>
          <p:spPr bwMode="auto">
            <a:xfrm>
              <a:off x="5820397" y="2249478"/>
              <a:ext cx="685800" cy="276225"/>
            </a:xfrm>
            <a:prstGeom prst="rect">
              <a:avLst/>
            </a:prstGeom>
            <a:noFill/>
            <a:ln w="9525">
              <a:noFill/>
              <a:miter lim="800000"/>
              <a:headEnd/>
              <a:tailEnd/>
            </a:ln>
          </p:spPr>
          <p:txBody>
            <a:bodyPr>
              <a:spAutoFit/>
            </a:bodyPr>
            <a:lstStyle/>
            <a:p>
              <a:r>
                <a:rPr lang="fr-FR" altLang="en-US" sz="1200">
                  <a:solidFill>
                    <a:schemeClr val="accent6">
                      <a:lumMod val="20000"/>
                      <a:lumOff val="80000"/>
                    </a:schemeClr>
                  </a:solidFill>
                  <a:ea typeface="ＭＳ Ｐゴシック"/>
                  <a:cs typeface="ＭＳ Ｐゴシック"/>
                </a:rPr>
                <a:t>28 wks</a:t>
              </a:r>
            </a:p>
          </p:txBody>
        </p:sp>
        <p:sp>
          <p:nvSpPr>
            <p:cNvPr id="55" name="ZoneTexte 37"/>
            <p:cNvSpPr txBox="1">
              <a:spLocks noChangeArrowheads="1"/>
            </p:cNvSpPr>
            <p:nvPr/>
          </p:nvSpPr>
          <p:spPr bwMode="auto">
            <a:xfrm>
              <a:off x="6515099" y="2247900"/>
              <a:ext cx="685800" cy="276225"/>
            </a:xfrm>
            <a:prstGeom prst="rect">
              <a:avLst/>
            </a:prstGeom>
            <a:noFill/>
            <a:ln w="9525">
              <a:noFill/>
              <a:miter lim="800000"/>
              <a:headEnd/>
              <a:tailEnd/>
            </a:ln>
          </p:spPr>
          <p:txBody>
            <a:bodyPr>
              <a:spAutoFit/>
            </a:bodyPr>
            <a:lstStyle/>
            <a:p>
              <a:r>
                <a:rPr lang="fr-FR" altLang="en-US" sz="1200" dirty="0">
                  <a:solidFill>
                    <a:schemeClr val="accent6">
                      <a:lumMod val="20000"/>
                      <a:lumOff val="80000"/>
                    </a:schemeClr>
                  </a:solidFill>
                  <a:ea typeface="ＭＳ Ｐゴシック"/>
                  <a:cs typeface="ＭＳ Ｐゴシック"/>
                </a:rPr>
                <a:t>34 </a:t>
              </a:r>
              <a:r>
                <a:rPr lang="fr-FR" altLang="en-US" sz="1200" dirty="0" err="1">
                  <a:solidFill>
                    <a:schemeClr val="accent6">
                      <a:lumMod val="20000"/>
                      <a:lumOff val="80000"/>
                    </a:schemeClr>
                  </a:solidFill>
                  <a:ea typeface="ＭＳ Ｐゴシック"/>
                  <a:cs typeface="ＭＳ Ｐゴシック"/>
                </a:rPr>
                <a:t>wks</a:t>
              </a:r>
              <a:endParaRPr lang="fr-FR" altLang="en-US" sz="1200" dirty="0">
                <a:solidFill>
                  <a:schemeClr val="accent6">
                    <a:lumMod val="20000"/>
                    <a:lumOff val="80000"/>
                  </a:schemeClr>
                </a:solidFill>
                <a:ea typeface="ＭＳ Ｐゴシック"/>
                <a:cs typeface="ＭＳ Ｐゴシック"/>
              </a:endParaRPr>
            </a:p>
          </p:txBody>
        </p:sp>
        <p:sp>
          <p:nvSpPr>
            <p:cNvPr id="56" name="ZoneTexte 38"/>
            <p:cNvSpPr txBox="1">
              <a:spLocks noChangeArrowheads="1"/>
            </p:cNvSpPr>
            <p:nvPr/>
          </p:nvSpPr>
          <p:spPr bwMode="auto">
            <a:xfrm>
              <a:off x="7524773" y="1871924"/>
              <a:ext cx="685800" cy="276225"/>
            </a:xfrm>
            <a:prstGeom prst="rect">
              <a:avLst/>
            </a:prstGeom>
            <a:noFill/>
            <a:ln w="9525">
              <a:noFill/>
              <a:miter lim="800000"/>
              <a:headEnd/>
              <a:tailEnd/>
            </a:ln>
          </p:spPr>
          <p:txBody>
            <a:bodyPr>
              <a:spAutoFit/>
            </a:bodyPr>
            <a:lstStyle/>
            <a:p>
              <a:r>
                <a:rPr lang="fr-FR" altLang="en-US" sz="1200" dirty="0">
                  <a:solidFill>
                    <a:schemeClr val="accent6">
                      <a:lumMod val="20000"/>
                      <a:lumOff val="80000"/>
                    </a:schemeClr>
                  </a:solidFill>
                  <a:ea typeface="ＭＳ Ｐゴシック"/>
                  <a:cs typeface="ＭＳ Ｐゴシック"/>
                </a:rPr>
                <a:t>40 </a:t>
              </a:r>
              <a:r>
                <a:rPr lang="fr-FR" altLang="en-US" sz="1200" dirty="0" err="1">
                  <a:solidFill>
                    <a:schemeClr val="accent6">
                      <a:lumMod val="20000"/>
                      <a:lumOff val="80000"/>
                    </a:schemeClr>
                  </a:solidFill>
                  <a:ea typeface="ＭＳ Ｐゴシック"/>
                  <a:cs typeface="ＭＳ Ｐゴシック"/>
                </a:rPr>
                <a:t>wks</a:t>
              </a:r>
              <a:endParaRPr lang="fr-FR" altLang="en-US" sz="1200" dirty="0">
                <a:solidFill>
                  <a:schemeClr val="accent6">
                    <a:lumMod val="20000"/>
                    <a:lumOff val="80000"/>
                  </a:schemeClr>
                </a:solidFill>
                <a:ea typeface="ＭＳ Ｐゴシック"/>
                <a:cs typeface="ＭＳ Ｐゴシック"/>
              </a:endParaRPr>
            </a:p>
          </p:txBody>
        </p:sp>
        <p:sp>
          <p:nvSpPr>
            <p:cNvPr id="57" name="Flèche vers la droite 39"/>
            <p:cNvSpPr>
              <a:spLocks noChangeArrowheads="1"/>
            </p:cNvSpPr>
            <p:nvPr/>
          </p:nvSpPr>
          <p:spPr bwMode="auto">
            <a:xfrm>
              <a:off x="6245962" y="4491166"/>
              <a:ext cx="694702" cy="533400"/>
            </a:xfrm>
            <a:prstGeom prst="rightArrow">
              <a:avLst>
                <a:gd name="adj1" fmla="val 50000"/>
                <a:gd name="adj2" fmla="val 50000"/>
              </a:avLst>
            </a:prstGeom>
            <a:solidFill>
              <a:srgbClr val="6B6BC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fr-FR" dirty="0">
                <a:solidFill>
                  <a:schemeClr val="accent6">
                    <a:lumMod val="20000"/>
                    <a:lumOff val="80000"/>
                  </a:schemeClr>
                </a:solidFill>
                <a:latin typeface="+mn-lt"/>
              </a:endParaRPr>
            </a:p>
          </p:txBody>
        </p:sp>
        <p:sp>
          <p:nvSpPr>
            <p:cNvPr id="58" name="Line 25"/>
            <p:cNvSpPr>
              <a:spLocks noChangeShapeType="1"/>
            </p:cNvSpPr>
            <p:nvPr/>
          </p:nvSpPr>
          <p:spPr bwMode="auto">
            <a:xfrm>
              <a:off x="7419376" y="2917121"/>
              <a:ext cx="0" cy="381000"/>
            </a:xfrm>
            <a:prstGeom prst="line">
              <a:avLst/>
            </a:prstGeom>
            <a:noFill/>
            <a:ln w="9525">
              <a:solidFill>
                <a:schemeClr val="accent6">
                  <a:lumMod val="20000"/>
                  <a:lumOff val="80000"/>
                </a:schemeClr>
              </a:solidFill>
              <a:round/>
              <a:headEnd/>
              <a:tailEnd type="triangle" w="med" len="med"/>
            </a:ln>
          </p:spPr>
          <p:txBody>
            <a:bodyPr/>
            <a:lstStyle/>
            <a:p>
              <a:endParaRPr lang="en-US">
                <a:solidFill>
                  <a:schemeClr val="accent6">
                    <a:lumMod val="20000"/>
                    <a:lumOff val="80000"/>
                  </a:schemeClr>
                </a:solidFill>
              </a:endParaRPr>
            </a:p>
          </p:txBody>
        </p:sp>
        <p:sp>
          <p:nvSpPr>
            <p:cNvPr id="59" name="ZoneTexte 42"/>
            <p:cNvSpPr txBox="1">
              <a:spLocks noChangeArrowheads="1"/>
            </p:cNvSpPr>
            <p:nvPr/>
          </p:nvSpPr>
          <p:spPr bwMode="auto">
            <a:xfrm>
              <a:off x="7124699" y="2649311"/>
              <a:ext cx="685800" cy="276225"/>
            </a:xfrm>
            <a:prstGeom prst="rect">
              <a:avLst/>
            </a:prstGeom>
            <a:noFill/>
            <a:ln w="9525">
              <a:noFill/>
              <a:miter lim="800000"/>
              <a:headEnd/>
              <a:tailEnd/>
            </a:ln>
          </p:spPr>
          <p:txBody>
            <a:bodyPr>
              <a:spAutoFit/>
            </a:bodyPr>
            <a:lstStyle/>
            <a:p>
              <a:r>
                <a:rPr lang="fr-FR" altLang="en-US" sz="1200" dirty="0">
                  <a:solidFill>
                    <a:schemeClr val="accent6">
                      <a:lumMod val="20000"/>
                      <a:lumOff val="80000"/>
                    </a:schemeClr>
                  </a:solidFill>
                  <a:ea typeface="ＭＳ Ｐゴシック"/>
                  <a:cs typeface="ＭＳ Ｐゴシック"/>
                </a:rPr>
                <a:t>37wks</a:t>
              </a:r>
            </a:p>
          </p:txBody>
        </p:sp>
        <p:sp>
          <p:nvSpPr>
            <p:cNvPr id="60" name="ZoneTexte 43"/>
            <p:cNvSpPr txBox="1">
              <a:spLocks noChangeArrowheads="1"/>
            </p:cNvSpPr>
            <p:nvPr/>
          </p:nvSpPr>
          <p:spPr bwMode="auto">
            <a:xfrm>
              <a:off x="6927180" y="4618495"/>
              <a:ext cx="1654221" cy="307777"/>
            </a:xfrm>
            <a:prstGeom prst="rect">
              <a:avLst/>
            </a:prstGeom>
            <a:noFill/>
            <a:ln w="9525">
              <a:noFill/>
              <a:miter lim="800000"/>
              <a:headEnd/>
              <a:tailEnd/>
            </a:ln>
          </p:spPr>
          <p:txBody>
            <a:bodyPr wrap="none">
              <a:spAutoFit/>
            </a:bodyPr>
            <a:lstStyle/>
            <a:p>
              <a:r>
                <a:rPr lang="fr-FR" altLang="en-US" sz="1400" b="1" dirty="0" err="1">
                  <a:solidFill>
                    <a:schemeClr val="accent6">
                      <a:lumMod val="20000"/>
                      <a:lumOff val="80000"/>
                    </a:schemeClr>
                  </a:solidFill>
                  <a:ea typeface="ＭＳ Ｐゴシック"/>
                  <a:cs typeface="ＭＳ Ｐゴシック"/>
                </a:rPr>
                <a:t>Very</a:t>
              </a:r>
              <a:r>
                <a:rPr lang="fr-FR" altLang="en-US" sz="1400" b="1" dirty="0">
                  <a:solidFill>
                    <a:schemeClr val="accent6">
                      <a:lumMod val="20000"/>
                      <a:lumOff val="80000"/>
                    </a:schemeClr>
                  </a:solidFill>
                  <a:ea typeface="ＭＳ Ｐゴシック"/>
                  <a:cs typeface="ＭＳ Ｐゴシック"/>
                </a:rPr>
                <a:t> </a:t>
              </a:r>
              <a:r>
                <a:rPr lang="fr-FR" altLang="en-US" sz="1400" b="1" dirty="0" err="1">
                  <a:solidFill>
                    <a:schemeClr val="accent6">
                      <a:lumMod val="20000"/>
                      <a:lumOff val="80000"/>
                    </a:schemeClr>
                  </a:solidFill>
                  <a:ea typeface="ＭＳ Ｐゴシック"/>
                  <a:cs typeface="ＭＳ Ｐゴシック"/>
                </a:rPr>
                <a:t>Preterm</a:t>
              </a:r>
              <a:r>
                <a:rPr lang="fr-FR" altLang="en-US" sz="1400" b="1" dirty="0">
                  <a:solidFill>
                    <a:schemeClr val="accent6">
                      <a:lumMod val="20000"/>
                      <a:lumOff val="80000"/>
                    </a:schemeClr>
                  </a:solidFill>
                  <a:ea typeface="ＭＳ Ｐゴシック"/>
                  <a:cs typeface="ＭＳ Ｐゴシック"/>
                </a:rPr>
                <a:t> infant</a:t>
              </a:r>
            </a:p>
          </p:txBody>
        </p:sp>
        <p:sp>
          <p:nvSpPr>
            <p:cNvPr id="61" name="Flèche vers la droite 44"/>
            <p:cNvSpPr>
              <a:spLocks noChangeArrowheads="1"/>
            </p:cNvSpPr>
            <p:nvPr/>
          </p:nvSpPr>
          <p:spPr bwMode="auto">
            <a:xfrm>
              <a:off x="6887465" y="4904874"/>
              <a:ext cx="381000" cy="457200"/>
            </a:xfrm>
            <a:prstGeom prst="rightArrow">
              <a:avLst>
                <a:gd name="adj1" fmla="val 50000"/>
                <a:gd name="adj2" fmla="val 50000"/>
              </a:avLst>
            </a:prstGeom>
            <a:solidFill>
              <a:srgbClr val="00B050"/>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fr-FR">
                <a:solidFill>
                  <a:schemeClr val="accent6">
                    <a:lumMod val="20000"/>
                    <a:lumOff val="80000"/>
                  </a:schemeClr>
                </a:solidFill>
                <a:latin typeface="+mn-lt"/>
              </a:endParaRPr>
            </a:p>
          </p:txBody>
        </p:sp>
        <p:sp>
          <p:nvSpPr>
            <p:cNvPr id="62" name="ZoneTexte 45"/>
            <p:cNvSpPr txBox="1">
              <a:spLocks noChangeArrowheads="1"/>
            </p:cNvSpPr>
            <p:nvPr/>
          </p:nvSpPr>
          <p:spPr bwMode="auto">
            <a:xfrm>
              <a:off x="7268465" y="4981074"/>
              <a:ext cx="1789113" cy="304800"/>
            </a:xfrm>
            <a:prstGeom prst="rect">
              <a:avLst/>
            </a:prstGeom>
            <a:noFill/>
            <a:ln w="9525">
              <a:noFill/>
              <a:miter lim="800000"/>
              <a:headEnd/>
              <a:tailEnd/>
            </a:ln>
          </p:spPr>
          <p:txBody>
            <a:bodyPr wrap="none">
              <a:spAutoFit/>
            </a:bodyPr>
            <a:lstStyle/>
            <a:p>
              <a:r>
                <a:rPr lang="fr-FR" altLang="en-US" sz="1400" b="1" dirty="0" err="1">
                  <a:solidFill>
                    <a:schemeClr val="accent6">
                      <a:lumMod val="20000"/>
                      <a:lumOff val="80000"/>
                    </a:schemeClr>
                  </a:solidFill>
                  <a:ea typeface="ＭＳ Ｐゴシック"/>
                  <a:cs typeface="ＭＳ Ｐゴシック"/>
                </a:rPr>
                <a:t>Late</a:t>
              </a:r>
              <a:r>
                <a:rPr lang="fr-FR" altLang="en-US" sz="1400" b="1" dirty="0">
                  <a:solidFill>
                    <a:schemeClr val="accent6">
                      <a:lumMod val="20000"/>
                      <a:lumOff val="80000"/>
                    </a:schemeClr>
                  </a:solidFill>
                  <a:ea typeface="ＭＳ Ｐゴシック"/>
                  <a:cs typeface="ＭＳ Ｐゴシック"/>
                </a:rPr>
                <a:t> </a:t>
              </a:r>
              <a:r>
                <a:rPr lang="fr-FR" altLang="en-US" sz="1400" b="1" dirty="0" err="1">
                  <a:solidFill>
                    <a:schemeClr val="accent6">
                      <a:lumMod val="20000"/>
                      <a:lumOff val="80000"/>
                    </a:schemeClr>
                  </a:solidFill>
                  <a:ea typeface="ＭＳ Ｐゴシック"/>
                  <a:cs typeface="ＭＳ Ｐゴシック"/>
                </a:rPr>
                <a:t>preterm</a:t>
              </a:r>
              <a:r>
                <a:rPr lang="fr-FR" altLang="en-US" sz="1400" b="1" dirty="0">
                  <a:solidFill>
                    <a:schemeClr val="accent6">
                      <a:lumMod val="20000"/>
                      <a:lumOff val="80000"/>
                    </a:schemeClr>
                  </a:solidFill>
                  <a:ea typeface="ＭＳ Ｐゴシック"/>
                  <a:cs typeface="ＭＳ Ｐゴシック"/>
                </a:rPr>
                <a:t> infant</a:t>
              </a:r>
            </a:p>
          </p:txBody>
        </p:sp>
        <p:sp>
          <p:nvSpPr>
            <p:cNvPr id="63" name="Flèche vers la droite 47"/>
            <p:cNvSpPr>
              <a:spLocks noChangeArrowheads="1"/>
            </p:cNvSpPr>
            <p:nvPr/>
          </p:nvSpPr>
          <p:spPr bwMode="auto">
            <a:xfrm>
              <a:off x="8116085" y="5563248"/>
              <a:ext cx="274339" cy="425519"/>
            </a:xfrm>
            <a:prstGeom prst="rightArrow">
              <a:avLst>
                <a:gd name="adj1" fmla="val 50000"/>
                <a:gd name="adj2" fmla="val 50000"/>
              </a:avLst>
            </a:prstGeom>
            <a:solidFill>
              <a:schemeClr val="accent3">
                <a:lumMod val="75000"/>
              </a:schemeClr>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fr-FR">
                <a:solidFill>
                  <a:schemeClr val="accent6">
                    <a:lumMod val="20000"/>
                    <a:lumOff val="80000"/>
                  </a:schemeClr>
                </a:solidFill>
                <a:latin typeface="+mn-lt"/>
              </a:endParaRPr>
            </a:p>
          </p:txBody>
        </p:sp>
        <p:sp>
          <p:nvSpPr>
            <p:cNvPr id="64" name="ZoneTexte 48"/>
            <p:cNvSpPr txBox="1">
              <a:spLocks noChangeArrowheads="1"/>
            </p:cNvSpPr>
            <p:nvPr/>
          </p:nvSpPr>
          <p:spPr bwMode="auto">
            <a:xfrm>
              <a:off x="8139188" y="5272161"/>
              <a:ext cx="619125" cy="304800"/>
            </a:xfrm>
            <a:prstGeom prst="rect">
              <a:avLst/>
            </a:prstGeom>
            <a:noFill/>
            <a:ln w="9525">
              <a:noFill/>
              <a:miter lim="800000"/>
              <a:headEnd/>
              <a:tailEnd/>
            </a:ln>
          </p:spPr>
          <p:txBody>
            <a:bodyPr wrap="none">
              <a:spAutoFit/>
            </a:bodyPr>
            <a:lstStyle/>
            <a:p>
              <a:r>
                <a:rPr lang="fr-FR" altLang="en-US" sz="1400" b="1" dirty="0" err="1">
                  <a:solidFill>
                    <a:schemeClr val="accent6">
                      <a:lumMod val="20000"/>
                      <a:lumOff val="80000"/>
                    </a:schemeClr>
                  </a:solidFill>
                  <a:ea typeface="ＭＳ Ｐゴシック"/>
                  <a:cs typeface="ＭＳ Ｐゴシック"/>
                </a:rPr>
                <a:t>Term</a:t>
              </a:r>
              <a:endParaRPr lang="fr-FR" altLang="en-US" sz="1400" b="1" dirty="0">
                <a:solidFill>
                  <a:schemeClr val="accent6">
                    <a:lumMod val="20000"/>
                    <a:lumOff val="80000"/>
                  </a:schemeClr>
                </a:solidFill>
                <a:ea typeface="ＭＳ Ｐゴシック"/>
                <a:cs typeface="ＭＳ Ｐゴシック"/>
              </a:endParaRPr>
            </a:p>
          </p:txBody>
        </p:sp>
        <p:sp>
          <p:nvSpPr>
            <p:cNvPr id="65" name="ZoneTexte 49"/>
            <p:cNvSpPr txBox="1">
              <a:spLocks noChangeArrowheads="1"/>
            </p:cNvSpPr>
            <p:nvPr/>
          </p:nvSpPr>
          <p:spPr bwMode="auto">
            <a:xfrm>
              <a:off x="8313681" y="5620028"/>
              <a:ext cx="1012825" cy="304800"/>
            </a:xfrm>
            <a:prstGeom prst="rect">
              <a:avLst/>
            </a:prstGeom>
            <a:noFill/>
            <a:ln w="9525">
              <a:noFill/>
              <a:miter lim="800000"/>
              <a:headEnd/>
              <a:tailEnd/>
            </a:ln>
          </p:spPr>
          <p:txBody>
            <a:bodyPr wrap="none">
              <a:spAutoFit/>
            </a:bodyPr>
            <a:lstStyle/>
            <a:p>
              <a:r>
                <a:rPr lang="fr-FR" altLang="en-US" sz="1400" b="1" dirty="0">
                  <a:solidFill>
                    <a:schemeClr val="accent6">
                      <a:lumMod val="20000"/>
                      <a:lumOff val="80000"/>
                    </a:schemeClr>
                  </a:solidFill>
                  <a:ea typeface="ＭＳ Ｐゴシック"/>
                  <a:cs typeface="ＭＳ Ｐゴシック"/>
                </a:rPr>
                <a:t>Post-</a:t>
              </a:r>
              <a:r>
                <a:rPr lang="fr-FR" altLang="en-US" sz="1400" b="1" dirty="0" err="1">
                  <a:solidFill>
                    <a:schemeClr val="accent6">
                      <a:lumMod val="20000"/>
                      <a:lumOff val="80000"/>
                    </a:schemeClr>
                  </a:solidFill>
                  <a:ea typeface="ＭＳ Ｐゴシック"/>
                  <a:cs typeface="ＭＳ Ｐゴシック"/>
                </a:rPr>
                <a:t>term</a:t>
              </a:r>
              <a:endParaRPr lang="fr-FR" altLang="en-US" sz="1400" b="1" dirty="0">
                <a:solidFill>
                  <a:schemeClr val="accent6">
                    <a:lumMod val="20000"/>
                    <a:lumOff val="80000"/>
                  </a:schemeClr>
                </a:solidFill>
                <a:ea typeface="ＭＳ Ｐゴシック"/>
                <a:cs typeface="ＭＳ Ｐゴシック"/>
              </a:endParaRPr>
            </a:p>
          </p:txBody>
        </p:sp>
      </p:grpSp>
      <p:sp>
        <p:nvSpPr>
          <p:cNvPr id="66" name="Line 4"/>
          <p:cNvSpPr>
            <a:spLocks noChangeShapeType="1"/>
          </p:cNvSpPr>
          <p:nvPr/>
        </p:nvSpPr>
        <p:spPr bwMode="auto">
          <a:xfrm>
            <a:off x="1558645" y="2706728"/>
            <a:ext cx="7534378" cy="64093"/>
          </a:xfrm>
          <a:prstGeom prst="line">
            <a:avLst/>
          </a:prstGeom>
          <a:noFill/>
          <a:ln w="38100">
            <a:solidFill>
              <a:schemeClr val="accent6">
                <a:lumMod val="20000"/>
                <a:lumOff val="80000"/>
              </a:schemeClr>
            </a:solidFill>
            <a:round/>
            <a:headEnd/>
            <a:tailEnd type="stealth" w="med" len="med"/>
          </a:ln>
        </p:spPr>
        <p:txBody>
          <a:bodyPr/>
          <a:lstStyle/>
          <a:p>
            <a:endParaRPr lang="en-US">
              <a:solidFill>
                <a:schemeClr val="accent6">
                  <a:lumMod val="20000"/>
                  <a:lumOff val="80000"/>
                </a:schemeClr>
              </a:solidFill>
            </a:endParaRPr>
          </a:p>
        </p:txBody>
      </p:sp>
      <p:sp>
        <p:nvSpPr>
          <p:cNvPr id="67" name="Text Box 24"/>
          <p:cNvSpPr txBox="1">
            <a:spLocks noChangeArrowheads="1"/>
          </p:cNvSpPr>
          <p:nvPr/>
        </p:nvSpPr>
        <p:spPr bwMode="auto">
          <a:xfrm>
            <a:off x="1672415" y="2847181"/>
            <a:ext cx="1411060" cy="307777"/>
          </a:xfrm>
          <a:prstGeom prst="rect">
            <a:avLst/>
          </a:prstGeom>
          <a:noFill/>
          <a:ln w="9525">
            <a:noFill/>
            <a:miter lim="800000"/>
            <a:headEnd/>
            <a:tailEnd/>
          </a:ln>
        </p:spPr>
        <p:txBody>
          <a:bodyPr wrap="square">
            <a:spAutoFit/>
          </a:bodyPr>
          <a:lstStyle/>
          <a:p>
            <a:pPr algn="ctr">
              <a:spcBef>
                <a:spcPct val="50000"/>
              </a:spcBef>
            </a:pPr>
            <a:r>
              <a:rPr lang="en-US" altLang="en-US" sz="1400" b="1" dirty="0">
                <a:solidFill>
                  <a:schemeClr val="accent1"/>
                </a:solidFill>
                <a:ea typeface="ＭＳ Ｐゴシック"/>
                <a:cs typeface="ＭＳ Ｐゴシック"/>
              </a:rPr>
              <a:t>Embryo</a:t>
            </a:r>
          </a:p>
        </p:txBody>
      </p:sp>
      <p:sp>
        <p:nvSpPr>
          <p:cNvPr id="68" name="Flèche vers la droite 46"/>
          <p:cNvSpPr>
            <a:spLocks noChangeArrowheads="1"/>
          </p:cNvSpPr>
          <p:nvPr/>
        </p:nvSpPr>
        <p:spPr bwMode="auto">
          <a:xfrm>
            <a:off x="8542235" y="4598972"/>
            <a:ext cx="493175" cy="458437"/>
          </a:xfrm>
          <a:prstGeom prst="rightArrow">
            <a:avLst>
              <a:gd name="adj1" fmla="val 50000"/>
              <a:gd name="adj2" fmla="val 50000"/>
            </a:avLst>
          </a:prstGeom>
          <a:solidFill>
            <a:schemeClr val="accent2">
              <a:lumMod val="75000"/>
            </a:schemeClr>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fr-FR">
              <a:solidFill>
                <a:schemeClr val="lt1"/>
              </a:solidFill>
              <a:latin typeface="+mn-lt"/>
            </a:endParaRPr>
          </a:p>
        </p:txBody>
      </p:sp>
      <p:sp>
        <p:nvSpPr>
          <p:cNvPr id="69" name="ZoneTexte 43"/>
          <p:cNvSpPr txBox="1">
            <a:spLocks noChangeArrowheads="1"/>
          </p:cNvSpPr>
          <p:nvPr/>
        </p:nvSpPr>
        <p:spPr bwMode="auto">
          <a:xfrm>
            <a:off x="6990366" y="3600300"/>
            <a:ext cx="1939955" cy="307777"/>
          </a:xfrm>
          <a:prstGeom prst="rect">
            <a:avLst/>
          </a:prstGeom>
          <a:noFill/>
          <a:ln w="9525">
            <a:noFill/>
            <a:miter lim="800000"/>
            <a:headEnd/>
            <a:tailEnd/>
          </a:ln>
        </p:spPr>
        <p:txBody>
          <a:bodyPr wrap="none">
            <a:spAutoFit/>
          </a:bodyPr>
          <a:lstStyle/>
          <a:p>
            <a:r>
              <a:rPr lang="fr-FR" altLang="en-US" sz="1400" b="1" dirty="0" err="1">
                <a:solidFill>
                  <a:schemeClr val="accent6">
                    <a:lumMod val="20000"/>
                    <a:lumOff val="80000"/>
                  </a:schemeClr>
                </a:solidFill>
                <a:ea typeface="ＭＳ Ｐゴシック"/>
                <a:cs typeface="ＭＳ Ｐゴシック"/>
              </a:rPr>
              <a:t>Extreme</a:t>
            </a:r>
            <a:r>
              <a:rPr lang="fr-FR" altLang="en-US" sz="1400" b="1" dirty="0">
                <a:solidFill>
                  <a:schemeClr val="accent6">
                    <a:lumMod val="20000"/>
                    <a:lumOff val="80000"/>
                  </a:schemeClr>
                </a:solidFill>
                <a:ea typeface="ＭＳ Ｐゴシック"/>
                <a:cs typeface="ＭＳ Ｐゴシック"/>
              </a:rPr>
              <a:t> </a:t>
            </a:r>
            <a:r>
              <a:rPr lang="fr-FR" altLang="en-US" sz="1400" b="1" dirty="0" err="1">
                <a:solidFill>
                  <a:schemeClr val="accent6">
                    <a:lumMod val="20000"/>
                    <a:lumOff val="80000"/>
                  </a:schemeClr>
                </a:solidFill>
                <a:ea typeface="ＭＳ Ｐゴシック"/>
                <a:cs typeface="ＭＳ Ｐゴシック"/>
              </a:rPr>
              <a:t>Prematurity</a:t>
            </a:r>
            <a:endParaRPr lang="fr-FR" altLang="en-US" sz="1400" b="1" dirty="0">
              <a:solidFill>
                <a:schemeClr val="accent6">
                  <a:lumMod val="20000"/>
                  <a:lumOff val="80000"/>
                </a:schemeClr>
              </a:solidFill>
              <a:ea typeface="ＭＳ Ｐゴシック"/>
              <a:cs typeface="ＭＳ Ｐゴシック"/>
            </a:endParaRPr>
          </a:p>
        </p:txBody>
      </p:sp>
    </p:spTree>
    <p:extLst>
      <p:ext uri="{BB962C8B-B14F-4D97-AF65-F5344CB8AC3E}">
        <p14:creationId xmlns:p14="http://schemas.microsoft.com/office/powerpoint/2010/main" val="246719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93036"/>
            <a:ext cx="11214100" cy="1588127"/>
          </a:xfrm>
        </p:spPr>
        <p:txBody>
          <a:bodyPr/>
          <a:lstStyle/>
          <a:p>
            <a:r>
              <a:rPr lang="en-US" sz="5400" dirty="0">
                <a:solidFill>
                  <a:schemeClr val="accent1">
                    <a:lumMod val="20000"/>
                    <a:lumOff val="80000"/>
                  </a:schemeClr>
                </a:solidFill>
              </a:rPr>
              <a:t>Physiological Changes During Pregnancy</a:t>
            </a:r>
            <a:endParaRPr lang="en-US" sz="5400"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12</a:t>
            </a:fld>
            <a:endParaRPr lang="en-US" dirty="0"/>
          </a:p>
        </p:txBody>
      </p:sp>
      <p:sp>
        <p:nvSpPr>
          <p:cNvPr id="15" name="Rectangle 14"/>
          <p:cNvSpPr/>
          <p:nvPr/>
        </p:nvSpPr>
        <p:spPr>
          <a:xfrm>
            <a:off x="2980236" y="2708017"/>
            <a:ext cx="6142627" cy="1042358"/>
          </a:xfrm>
          <a:prstGeom prst="rect">
            <a:avLst/>
          </a:prstGeom>
          <a:solidFill>
            <a:srgbClr val="40B9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79750" y="3044530"/>
            <a:ext cx="5943600" cy="369332"/>
          </a:xfrm>
          <a:prstGeom prst="rect">
            <a:avLst/>
          </a:prstGeom>
          <a:noFill/>
        </p:spPr>
        <p:txBody>
          <a:bodyPr wrap="square" rtlCol="0">
            <a:spAutoFit/>
          </a:bodyPr>
          <a:lstStyle/>
          <a:p>
            <a:pPr algn="ctr"/>
            <a:r>
              <a:rPr lang="fr-CA" dirty="0">
                <a:solidFill>
                  <a:schemeClr val="bg1"/>
                </a:solidFill>
                <a:hlinkClick r:id="rId2"/>
              </a:rPr>
              <a:t>https://www.youtube.com/watch?v=A0sp7I9rlz8&amp;t=2s</a:t>
            </a:r>
            <a:endParaRPr lang="fr-CA" dirty="0">
              <a:solidFill>
                <a:schemeClr val="bg1"/>
              </a:solidFill>
            </a:endParaRPr>
          </a:p>
        </p:txBody>
      </p:sp>
    </p:spTree>
    <p:extLst>
      <p:ext uri="{BB962C8B-B14F-4D97-AF65-F5344CB8AC3E}">
        <p14:creationId xmlns:p14="http://schemas.microsoft.com/office/powerpoint/2010/main" val="36072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241300" y="165244"/>
            <a:ext cx="11214100" cy="1421928"/>
          </a:xfrm>
        </p:spPr>
        <p:txBody>
          <a:bodyPr/>
          <a:lstStyle/>
          <a:p>
            <a:r>
              <a:rPr lang="en-US" sz="4800" dirty="0">
                <a:solidFill>
                  <a:schemeClr val="accent1">
                    <a:lumMod val="20000"/>
                    <a:lumOff val="80000"/>
                  </a:schemeClr>
                </a:solidFill>
              </a:rPr>
              <a:t>High Risk AP Population:</a:t>
            </a:r>
            <a:br>
              <a:rPr lang="en-US" sz="4800" dirty="0">
                <a:solidFill>
                  <a:schemeClr val="accent1">
                    <a:lumMod val="20000"/>
                    <a:lumOff val="80000"/>
                  </a:schemeClr>
                </a:solidFill>
              </a:rPr>
            </a:br>
            <a:r>
              <a:rPr lang="en-US" sz="4800" dirty="0" smtClean="0">
                <a:solidFill>
                  <a:schemeClr val="accent1">
                    <a:lumMod val="20000"/>
                    <a:lumOff val="80000"/>
                  </a:schemeClr>
                </a:solidFill>
              </a:rPr>
              <a:t>Pathologies </a:t>
            </a:r>
            <a:r>
              <a:rPr lang="en-US" sz="4800" dirty="0">
                <a:solidFill>
                  <a:schemeClr val="accent1">
                    <a:lumMod val="20000"/>
                    <a:lumOff val="80000"/>
                  </a:schemeClr>
                </a:solidFill>
              </a:rPr>
              <a:t>and Management </a:t>
            </a:r>
          </a:p>
        </p:txBody>
      </p:sp>
      <p:sp>
        <p:nvSpPr>
          <p:cNvPr id="2" name="Slide Number Placeholder 1">
            <a:extLst>
              <a:ext uri="{FF2B5EF4-FFF2-40B4-BE49-F238E27FC236}">
                <a16:creationId xmlns:a16="http://schemas.microsoft.com/office/drawing/2014/main" id="{CC1F11E7-EDE5-4119-BA64-4FC57C285D19}"/>
              </a:ext>
            </a:extLst>
          </p:cNvPr>
          <p:cNvSpPr>
            <a:spLocks noGrp="1"/>
          </p:cNvSpPr>
          <p:nvPr>
            <p:ph type="sldNum" sz="quarter" idx="12"/>
          </p:nvPr>
        </p:nvSpPr>
        <p:spPr/>
        <p:txBody>
          <a:bodyPr/>
          <a:lstStyle/>
          <a:p>
            <a:fld id="{C263D6C4-4840-40CC-AC84-17E24B3B7BDE}" type="slidenum">
              <a:rPr lang="en-US" smtClean="0"/>
              <a:pPr/>
              <a:t>13</a:t>
            </a:fld>
            <a:endParaRPr lang="en-US" dirty="0"/>
          </a:p>
        </p:txBody>
      </p:sp>
      <p:sp>
        <p:nvSpPr>
          <p:cNvPr id="15" name="TextBox 14"/>
          <p:cNvSpPr txBox="1"/>
          <p:nvPr/>
        </p:nvSpPr>
        <p:spPr>
          <a:xfrm>
            <a:off x="444500" y="2016162"/>
            <a:ext cx="1906814" cy="1323439"/>
          </a:xfrm>
          <a:prstGeom prst="rect">
            <a:avLst/>
          </a:prstGeom>
          <a:noFill/>
          <a:ln w="38100">
            <a:solidFill>
              <a:srgbClr val="47C3D3"/>
            </a:solidFill>
          </a:ln>
        </p:spPr>
        <p:txBody>
          <a:bodyPr wrap="square" rtlCol="0">
            <a:spAutoFit/>
          </a:bodyPr>
          <a:lstStyle/>
          <a:p>
            <a:pPr algn="ctr"/>
            <a:endParaRPr lang="en-CA" sz="2000" dirty="0">
              <a:solidFill>
                <a:schemeClr val="bg1"/>
              </a:solidFill>
            </a:endParaRPr>
          </a:p>
          <a:p>
            <a:pPr algn="ctr"/>
            <a:r>
              <a:rPr lang="en-CA" sz="2000" dirty="0">
                <a:solidFill>
                  <a:schemeClr val="bg1"/>
                </a:solidFill>
              </a:rPr>
              <a:t>Preterm Labor</a:t>
            </a:r>
          </a:p>
          <a:p>
            <a:pPr algn="ctr"/>
            <a:r>
              <a:rPr lang="en-CA" sz="2000" dirty="0">
                <a:solidFill>
                  <a:schemeClr val="bg1"/>
                </a:solidFill>
              </a:rPr>
              <a:t>(PTL)</a:t>
            </a:r>
          </a:p>
          <a:p>
            <a:pPr algn="ctr"/>
            <a:endParaRPr lang="en-US" sz="2000" dirty="0">
              <a:solidFill>
                <a:schemeClr val="bg1"/>
              </a:solidFill>
            </a:endParaRPr>
          </a:p>
        </p:txBody>
      </p:sp>
      <p:sp>
        <p:nvSpPr>
          <p:cNvPr id="28" name="TextBox 27"/>
          <p:cNvSpPr txBox="1"/>
          <p:nvPr/>
        </p:nvSpPr>
        <p:spPr>
          <a:xfrm>
            <a:off x="2725057" y="1862272"/>
            <a:ext cx="1906814" cy="1631216"/>
          </a:xfrm>
          <a:prstGeom prst="rect">
            <a:avLst/>
          </a:prstGeom>
          <a:noFill/>
          <a:ln w="38100">
            <a:solidFill>
              <a:srgbClr val="47C3D3"/>
            </a:solidFill>
          </a:ln>
        </p:spPr>
        <p:txBody>
          <a:bodyPr wrap="square" rtlCol="0">
            <a:spAutoFit/>
          </a:bodyPr>
          <a:lstStyle/>
          <a:p>
            <a:pPr algn="ctr"/>
            <a:r>
              <a:rPr lang="en-CA" sz="2000" dirty="0">
                <a:solidFill>
                  <a:schemeClr val="bg1"/>
                </a:solidFill>
              </a:rPr>
              <a:t>Preterm </a:t>
            </a:r>
            <a:r>
              <a:rPr lang="en-CA" sz="2000" dirty="0" err="1">
                <a:solidFill>
                  <a:schemeClr val="bg1"/>
                </a:solidFill>
              </a:rPr>
              <a:t>Prelabor</a:t>
            </a:r>
            <a:r>
              <a:rPr lang="en-US" sz="2000" dirty="0">
                <a:solidFill>
                  <a:schemeClr val="bg1"/>
                </a:solidFill>
              </a:rPr>
              <a:t> Rupture of Membrane (PPROM)</a:t>
            </a:r>
            <a:endParaRPr lang="en-CA" sz="2000" dirty="0">
              <a:solidFill>
                <a:schemeClr val="bg1"/>
              </a:solidFill>
            </a:endParaRPr>
          </a:p>
        </p:txBody>
      </p:sp>
      <p:sp>
        <p:nvSpPr>
          <p:cNvPr id="30" name="TextBox 29"/>
          <p:cNvSpPr txBox="1"/>
          <p:nvPr/>
        </p:nvSpPr>
        <p:spPr>
          <a:xfrm>
            <a:off x="5005614" y="2016161"/>
            <a:ext cx="2035266" cy="1323439"/>
          </a:xfrm>
          <a:prstGeom prst="rect">
            <a:avLst/>
          </a:prstGeom>
          <a:noFill/>
          <a:ln w="38100">
            <a:solidFill>
              <a:srgbClr val="47C3D3"/>
            </a:solidFill>
          </a:ln>
        </p:spPr>
        <p:txBody>
          <a:bodyPr wrap="square" rtlCol="0">
            <a:spAutoFit/>
          </a:bodyPr>
          <a:lstStyle/>
          <a:p>
            <a:pPr algn="ctr"/>
            <a:r>
              <a:rPr lang="en-CA" sz="2000" dirty="0">
                <a:solidFill>
                  <a:schemeClr val="bg1"/>
                </a:solidFill>
              </a:rPr>
              <a:t>Per Vaginal Bleeding (PVB)</a:t>
            </a:r>
          </a:p>
          <a:p>
            <a:pPr algn="ctr"/>
            <a:r>
              <a:rPr lang="en-CA" sz="2000" dirty="0">
                <a:solidFill>
                  <a:schemeClr val="bg1"/>
                </a:solidFill>
              </a:rPr>
              <a:t>Placental </a:t>
            </a:r>
            <a:r>
              <a:rPr lang="en-CA" sz="2000" dirty="0" err="1">
                <a:solidFill>
                  <a:schemeClr val="bg1"/>
                </a:solidFill>
              </a:rPr>
              <a:t>Abroption</a:t>
            </a:r>
            <a:endParaRPr lang="en-US" sz="2000" dirty="0">
              <a:solidFill>
                <a:schemeClr val="bg1"/>
              </a:solidFill>
            </a:endParaRPr>
          </a:p>
        </p:txBody>
      </p:sp>
      <p:sp>
        <p:nvSpPr>
          <p:cNvPr id="32" name="TextBox 31"/>
          <p:cNvSpPr txBox="1"/>
          <p:nvPr/>
        </p:nvSpPr>
        <p:spPr>
          <a:xfrm>
            <a:off x="7404825" y="2016161"/>
            <a:ext cx="1987369" cy="1323439"/>
          </a:xfrm>
          <a:prstGeom prst="rect">
            <a:avLst/>
          </a:prstGeom>
          <a:noFill/>
          <a:ln w="38100">
            <a:solidFill>
              <a:srgbClr val="47C3D3"/>
            </a:solidFill>
          </a:ln>
        </p:spPr>
        <p:txBody>
          <a:bodyPr wrap="square" rtlCol="0">
            <a:spAutoFit/>
          </a:bodyPr>
          <a:lstStyle/>
          <a:p>
            <a:pPr algn="ctr"/>
            <a:endParaRPr lang="en-CA" sz="2000" dirty="0">
              <a:solidFill>
                <a:schemeClr val="bg1"/>
              </a:solidFill>
            </a:endParaRPr>
          </a:p>
          <a:p>
            <a:pPr algn="ctr"/>
            <a:r>
              <a:rPr lang="en-CA" sz="2000" dirty="0">
                <a:solidFill>
                  <a:schemeClr val="bg1"/>
                </a:solidFill>
              </a:rPr>
              <a:t>Short </a:t>
            </a:r>
            <a:r>
              <a:rPr lang="en-CA" sz="2000" dirty="0" err="1">
                <a:solidFill>
                  <a:schemeClr val="bg1"/>
                </a:solidFill>
              </a:rPr>
              <a:t>Cx</a:t>
            </a:r>
            <a:endParaRPr lang="en-CA" sz="2000" dirty="0">
              <a:solidFill>
                <a:schemeClr val="bg1"/>
              </a:solidFill>
            </a:endParaRPr>
          </a:p>
          <a:p>
            <a:pPr algn="ctr"/>
            <a:r>
              <a:rPr lang="en-CA" sz="2000" dirty="0">
                <a:solidFill>
                  <a:schemeClr val="bg1"/>
                </a:solidFill>
              </a:rPr>
              <a:t>Funneling </a:t>
            </a:r>
            <a:r>
              <a:rPr lang="en-CA" sz="2000" dirty="0" err="1">
                <a:solidFill>
                  <a:schemeClr val="bg1"/>
                </a:solidFill>
              </a:rPr>
              <a:t>Cx</a:t>
            </a:r>
            <a:endParaRPr lang="en-CA" sz="2000" dirty="0">
              <a:solidFill>
                <a:schemeClr val="bg1"/>
              </a:solidFill>
            </a:endParaRPr>
          </a:p>
          <a:p>
            <a:pPr algn="ctr"/>
            <a:endParaRPr lang="en-CA" sz="2000" dirty="0">
              <a:solidFill>
                <a:schemeClr val="bg1"/>
              </a:solidFill>
            </a:endParaRPr>
          </a:p>
        </p:txBody>
      </p:sp>
      <p:sp>
        <p:nvSpPr>
          <p:cNvPr id="35" name="TextBox 34"/>
          <p:cNvSpPr txBox="1"/>
          <p:nvPr/>
        </p:nvSpPr>
        <p:spPr>
          <a:xfrm>
            <a:off x="9756139" y="1862272"/>
            <a:ext cx="1906814" cy="1631216"/>
          </a:xfrm>
          <a:prstGeom prst="rect">
            <a:avLst/>
          </a:prstGeom>
          <a:noFill/>
          <a:ln w="38100">
            <a:solidFill>
              <a:srgbClr val="47C3D3"/>
            </a:solidFill>
          </a:ln>
        </p:spPr>
        <p:txBody>
          <a:bodyPr wrap="square" rtlCol="0">
            <a:spAutoFit/>
          </a:bodyPr>
          <a:lstStyle/>
          <a:p>
            <a:pPr algn="ctr"/>
            <a:endParaRPr lang="en-CA" sz="2000" dirty="0">
              <a:solidFill>
                <a:schemeClr val="bg1"/>
              </a:solidFill>
            </a:endParaRPr>
          </a:p>
          <a:p>
            <a:pPr algn="ctr"/>
            <a:r>
              <a:rPr lang="en-CA" sz="2000" dirty="0">
                <a:solidFill>
                  <a:schemeClr val="bg1"/>
                </a:solidFill>
              </a:rPr>
              <a:t>Bulging/</a:t>
            </a:r>
          </a:p>
          <a:p>
            <a:pPr algn="ctr"/>
            <a:r>
              <a:rPr lang="en-CA" sz="2000" dirty="0" err="1">
                <a:solidFill>
                  <a:schemeClr val="bg1"/>
                </a:solidFill>
              </a:rPr>
              <a:t>Hourglassing</a:t>
            </a:r>
            <a:endParaRPr lang="en-CA" sz="2000" dirty="0">
              <a:solidFill>
                <a:schemeClr val="bg1"/>
              </a:solidFill>
            </a:endParaRPr>
          </a:p>
          <a:p>
            <a:pPr algn="ctr"/>
            <a:r>
              <a:rPr lang="en-CA" sz="2000" dirty="0">
                <a:solidFill>
                  <a:schemeClr val="bg1"/>
                </a:solidFill>
              </a:rPr>
              <a:t>Membranes</a:t>
            </a:r>
          </a:p>
          <a:p>
            <a:pPr algn="ctr"/>
            <a:endParaRPr lang="en-CA" sz="2000" dirty="0">
              <a:solidFill>
                <a:schemeClr val="bg1"/>
              </a:solidFill>
            </a:endParaRPr>
          </a:p>
        </p:txBody>
      </p:sp>
      <p:sp>
        <p:nvSpPr>
          <p:cNvPr id="36" name="TextBox 35"/>
          <p:cNvSpPr txBox="1"/>
          <p:nvPr/>
        </p:nvSpPr>
        <p:spPr>
          <a:xfrm>
            <a:off x="444500" y="4242563"/>
            <a:ext cx="1906814" cy="1323439"/>
          </a:xfrm>
          <a:prstGeom prst="rect">
            <a:avLst/>
          </a:prstGeom>
          <a:noFill/>
          <a:ln w="38100">
            <a:solidFill>
              <a:srgbClr val="47C3D3"/>
            </a:solidFill>
          </a:ln>
        </p:spPr>
        <p:txBody>
          <a:bodyPr wrap="square" rtlCol="0">
            <a:spAutoFit/>
          </a:bodyPr>
          <a:lstStyle/>
          <a:p>
            <a:pPr algn="ctr"/>
            <a:endParaRPr lang="en-CA" sz="2000" dirty="0">
              <a:solidFill>
                <a:schemeClr val="bg1"/>
              </a:solidFill>
            </a:endParaRPr>
          </a:p>
          <a:p>
            <a:pPr algn="ctr"/>
            <a:r>
              <a:rPr lang="en-CA" sz="2000" dirty="0">
                <a:solidFill>
                  <a:schemeClr val="bg1"/>
                </a:solidFill>
              </a:rPr>
              <a:t>Placenta Previa</a:t>
            </a:r>
          </a:p>
          <a:p>
            <a:pPr algn="ctr"/>
            <a:endParaRPr lang="en-CA" sz="2000" dirty="0">
              <a:solidFill>
                <a:schemeClr val="bg1"/>
              </a:solidFill>
            </a:endParaRPr>
          </a:p>
        </p:txBody>
      </p:sp>
      <p:sp>
        <p:nvSpPr>
          <p:cNvPr id="37" name="TextBox 36"/>
          <p:cNvSpPr txBox="1"/>
          <p:nvPr/>
        </p:nvSpPr>
        <p:spPr>
          <a:xfrm>
            <a:off x="2725057" y="4396450"/>
            <a:ext cx="1906814" cy="1015663"/>
          </a:xfrm>
          <a:prstGeom prst="rect">
            <a:avLst/>
          </a:prstGeom>
          <a:noFill/>
          <a:ln w="38100">
            <a:solidFill>
              <a:srgbClr val="47C3D3"/>
            </a:solidFill>
          </a:ln>
        </p:spPr>
        <p:txBody>
          <a:bodyPr wrap="square" rtlCol="0">
            <a:spAutoFit/>
          </a:bodyPr>
          <a:lstStyle/>
          <a:p>
            <a:pPr algn="ctr"/>
            <a:r>
              <a:rPr lang="en-CA" sz="2000" dirty="0">
                <a:solidFill>
                  <a:schemeClr val="bg1"/>
                </a:solidFill>
              </a:rPr>
              <a:t>Uncontrolled Diabetes or PET</a:t>
            </a:r>
          </a:p>
        </p:txBody>
      </p:sp>
      <p:sp>
        <p:nvSpPr>
          <p:cNvPr id="38" name="TextBox 37"/>
          <p:cNvSpPr txBox="1"/>
          <p:nvPr/>
        </p:nvSpPr>
        <p:spPr>
          <a:xfrm>
            <a:off x="5098143" y="4396450"/>
            <a:ext cx="1906814" cy="1015663"/>
          </a:xfrm>
          <a:prstGeom prst="rect">
            <a:avLst/>
          </a:prstGeom>
          <a:noFill/>
          <a:ln w="38100">
            <a:solidFill>
              <a:srgbClr val="47C3D3"/>
            </a:solidFill>
          </a:ln>
        </p:spPr>
        <p:txBody>
          <a:bodyPr wrap="square" rtlCol="0">
            <a:spAutoFit/>
          </a:bodyPr>
          <a:lstStyle/>
          <a:p>
            <a:pPr algn="ctr"/>
            <a:r>
              <a:rPr lang="en-CA" sz="2000" dirty="0">
                <a:solidFill>
                  <a:schemeClr val="bg1"/>
                </a:solidFill>
              </a:rPr>
              <a:t>Multiple Gestation Pregnancy</a:t>
            </a:r>
          </a:p>
        </p:txBody>
      </p:sp>
      <p:sp>
        <p:nvSpPr>
          <p:cNvPr id="39" name="TextBox 38"/>
          <p:cNvSpPr txBox="1"/>
          <p:nvPr/>
        </p:nvSpPr>
        <p:spPr>
          <a:xfrm>
            <a:off x="7429681" y="4242561"/>
            <a:ext cx="1906814" cy="1323439"/>
          </a:xfrm>
          <a:prstGeom prst="rect">
            <a:avLst/>
          </a:prstGeom>
          <a:noFill/>
          <a:ln w="38100">
            <a:solidFill>
              <a:srgbClr val="47C3D3"/>
            </a:solidFill>
          </a:ln>
        </p:spPr>
        <p:txBody>
          <a:bodyPr wrap="square" rtlCol="0">
            <a:spAutoFit/>
          </a:bodyPr>
          <a:lstStyle/>
          <a:p>
            <a:pPr algn="ctr"/>
            <a:endParaRPr lang="en-CA" sz="2000" dirty="0">
              <a:solidFill>
                <a:schemeClr val="bg1"/>
              </a:solidFill>
            </a:endParaRPr>
          </a:p>
          <a:p>
            <a:pPr algn="ctr"/>
            <a:r>
              <a:rPr lang="en-CA" sz="2000" dirty="0">
                <a:solidFill>
                  <a:schemeClr val="bg1"/>
                </a:solidFill>
              </a:rPr>
              <a:t>Pain Management</a:t>
            </a:r>
          </a:p>
          <a:p>
            <a:pPr algn="ctr"/>
            <a:endParaRPr lang="en-CA" sz="2000" dirty="0">
              <a:solidFill>
                <a:schemeClr val="bg1"/>
              </a:solidFill>
            </a:endParaRPr>
          </a:p>
        </p:txBody>
      </p:sp>
      <p:sp>
        <p:nvSpPr>
          <p:cNvPr id="40" name="TextBox 39"/>
          <p:cNvSpPr txBox="1"/>
          <p:nvPr/>
        </p:nvSpPr>
        <p:spPr>
          <a:xfrm>
            <a:off x="9756139" y="4396448"/>
            <a:ext cx="1906814" cy="1015663"/>
          </a:xfrm>
          <a:prstGeom prst="rect">
            <a:avLst/>
          </a:prstGeom>
          <a:noFill/>
          <a:ln w="38100">
            <a:solidFill>
              <a:srgbClr val="47C3D3"/>
            </a:solidFill>
          </a:ln>
        </p:spPr>
        <p:txBody>
          <a:bodyPr wrap="square" rtlCol="0">
            <a:spAutoFit/>
          </a:bodyPr>
          <a:lstStyle/>
          <a:p>
            <a:pPr algn="ctr"/>
            <a:endParaRPr lang="en-CA" sz="2000" dirty="0">
              <a:solidFill>
                <a:schemeClr val="bg1"/>
              </a:solidFill>
            </a:endParaRPr>
          </a:p>
          <a:p>
            <a:pPr algn="ctr"/>
            <a:r>
              <a:rPr lang="en-CA" sz="2000" dirty="0">
                <a:solidFill>
                  <a:schemeClr val="bg1"/>
                </a:solidFill>
              </a:rPr>
              <a:t>Other…</a:t>
            </a:r>
          </a:p>
          <a:p>
            <a:pPr algn="ctr"/>
            <a:endParaRPr lang="en-CA" sz="2000" dirty="0">
              <a:solidFill>
                <a:schemeClr val="bg1"/>
              </a:solidFill>
            </a:endParaRPr>
          </a:p>
        </p:txBody>
      </p:sp>
    </p:spTree>
    <p:extLst>
      <p:ext uri="{BB962C8B-B14F-4D97-AF65-F5344CB8AC3E}">
        <p14:creationId xmlns:p14="http://schemas.microsoft.com/office/powerpoint/2010/main" val="389213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PRETERM LABOR (PTL)</a:t>
            </a:r>
          </a:p>
        </p:txBody>
      </p:sp>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352575"/>
            <a:ext cx="12192002" cy="2289897"/>
          </a:xfrm>
        </p:spPr>
      </p:pic>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790288" y="4185803"/>
            <a:ext cx="8918156" cy="1585941"/>
          </a:xfrm>
        </p:spPr>
        <p:txBody>
          <a:bodyPr/>
          <a:lstStyle/>
          <a:p>
            <a:r>
              <a:rPr lang="en-US" sz="2200" dirty="0"/>
              <a:t>Labor occurring prior to the completion of 37 weeks of gestation</a:t>
            </a:r>
          </a:p>
          <a:p>
            <a:endParaRPr lang="en-CA" sz="2200" dirty="0"/>
          </a:p>
          <a:p>
            <a:r>
              <a:rPr lang="en-CA" sz="2200" dirty="0"/>
              <a:t>*** 4 </a:t>
            </a:r>
            <a:r>
              <a:rPr lang="en-CA" sz="2200" dirty="0" err="1"/>
              <a:t>ctx</a:t>
            </a:r>
            <a:r>
              <a:rPr lang="en-CA" sz="2200" dirty="0"/>
              <a:t> in 20min or 8 </a:t>
            </a:r>
            <a:r>
              <a:rPr lang="en-CA" sz="2200" dirty="0" err="1"/>
              <a:t>ctx</a:t>
            </a:r>
            <a:r>
              <a:rPr lang="en-CA" sz="2200" dirty="0"/>
              <a:t> in 60min</a:t>
            </a:r>
            <a:endParaRPr lang="en-US" sz="2200" dirty="0"/>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14</a:t>
            </a:fld>
            <a:endParaRPr lang="en-US" dirty="0"/>
          </a:p>
        </p:txBody>
      </p:sp>
    </p:spTree>
    <p:extLst>
      <p:ext uri="{BB962C8B-B14F-4D97-AF65-F5344CB8AC3E}">
        <p14:creationId xmlns:p14="http://schemas.microsoft.com/office/powerpoint/2010/main" val="66310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PRETERM LABOR (PTL)</a:t>
            </a:r>
          </a:p>
        </p:txBody>
      </p:sp>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15</a:t>
            </a:fld>
            <a:endParaRPr lang="en-US" dirty="0"/>
          </a:p>
        </p:txBody>
      </p:sp>
      <p:pic>
        <p:nvPicPr>
          <p:cNvPr id="12" name="Picture 8" descr="22 weeker"/>
          <p:cNvPicPr>
            <a:picLocks noChangeAspect="1" noChangeArrowheads="1"/>
          </p:cNvPicPr>
          <p:nvPr/>
        </p:nvPicPr>
        <p:blipFill>
          <a:blip r:embed="rId2"/>
          <a:srcRect/>
          <a:stretch>
            <a:fillRect/>
          </a:stretch>
        </p:blipFill>
        <p:spPr>
          <a:xfrm>
            <a:off x="290214" y="1383155"/>
            <a:ext cx="3660775" cy="4521200"/>
          </a:xfrm>
          <a:prstGeom prst="rect">
            <a:avLst/>
          </a:prstGeom>
        </p:spPr>
      </p:pic>
      <p:sp>
        <p:nvSpPr>
          <p:cNvPr id="8" name="TextBox 7"/>
          <p:cNvSpPr txBox="1"/>
          <p:nvPr/>
        </p:nvSpPr>
        <p:spPr>
          <a:xfrm>
            <a:off x="1753834" y="5904355"/>
            <a:ext cx="1544012" cy="369332"/>
          </a:xfrm>
          <a:prstGeom prst="rect">
            <a:avLst/>
          </a:prstGeom>
          <a:noFill/>
        </p:spPr>
        <p:txBody>
          <a:bodyPr wrap="none" rtlCol="0">
            <a:spAutoFit/>
          </a:bodyPr>
          <a:lstStyle/>
          <a:p>
            <a:r>
              <a:rPr lang="en-CA" dirty="0">
                <a:solidFill>
                  <a:schemeClr val="bg1"/>
                </a:solidFill>
              </a:rPr>
              <a:t>22 2/7 weeks</a:t>
            </a:r>
            <a:endParaRPr lang="en-US" dirty="0">
              <a:solidFill>
                <a:schemeClr val="bg1"/>
              </a:solidFill>
            </a:endParaRPr>
          </a:p>
        </p:txBody>
      </p:sp>
      <p:pic>
        <p:nvPicPr>
          <p:cNvPr id="14" name="Picture 7" descr="24 weeker"/>
          <p:cNvPicPr>
            <a:picLocks noChangeAspect="1" noChangeArrowheads="1"/>
          </p:cNvPicPr>
          <p:nvPr/>
        </p:nvPicPr>
        <p:blipFill>
          <a:blip r:embed="rId3"/>
          <a:srcRect/>
          <a:stretch>
            <a:fillRect/>
          </a:stretch>
        </p:blipFill>
        <p:spPr>
          <a:xfrm>
            <a:off x="4276320" y="1752374"/>
            <a:ext cx="3886200" cy="2914650"/>
          </a:xfrm>
          <a:prstGeom prst="rect">
            <a:avLst/>
          </a:prstGeom>
        </p:spPr>
      </p:pic>
      <p:pic>
        <p:nvPicPr>
          <p:cNvPr id="15" name="Picture 12" descr="24 weeker2"/>
          <p:cNvPicPr>
            <a:picLocks noChangeAspect="1" noChangeArrowheads="1"/>
          </p:cNvPicPr>
          <p:nvPr/>
        </p:nvPicPr>
        <p:blipFill>
          <a:blip r:embed="rId4"/>
          <a:srcRect/>
          <a:stretch>
            <a:fillRect/>
          </a:stretch>
        </p:blipFill>
        <p:spPr>
          <a:xfrm>
            <a:off x="8284028" y="1498374"/>
            <a:ext cx="3581400" cy="3168650"/>
          </a:xfrm>
          <a:prstGeom prst="rect">
            <a:avLst/>
          </a:prstGeom>
        </p:spPr>
      </p:pic>
      <p:sp>
        <p:nvSpPr>
          <p:cNvPr id="9" name="Rectangle 8"/>
          <p:cNvSpPr/>
          <p:nvPr/>
        </p:nvSpPr>
        <p:spPr>
          <a:xfrm>
            <a:off x="7390514" y="4851577"/>
            <a:ext cx="1159292" cy="369332"/>
          </a:xfrm>
          <a:prstGeom prst="rect">
            <a:avLst/>
          </a:prstGeom>
        </p:spPr>
        <p:txBody>
          <a:bodyPr wrap="none">
            <a:spAutoFit/>
          </a:bodyPr>
          <a:lstStyle/>
          <a:p>
            <a:r>
              <a:rPr lang="en-CA" dirty="0">
                <a:solidFill>
                  <a:schemeClr val="bg1"/>
                </a:solidFill>
              </a:rPr>
              <a:t>24 weeks</a:t>
            </a:r>
            <a:endParaRPr lang="en-US" dirty="0">
              <a:solidFill>
                <a:schemeClr val="bg1"/>
              </a:solidFill>
            </a:endParaRPr>
          </a:p>
        </p:txBody>
      </p:sp>
    </p:spTree>
    <p:extLst>
      <p:ext uri="{BB962C8B-B14F-4D97-AF65-F5344CB8AC3E}">
        <p14:creationId xmlns:p14="http://schemas.microsoft.com/office/powerpoint/2010/main" val="45118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PRETERM LABOR (PTL)</a:t>
            </a:r>
          </a:p>
        </p:txBody>
      </p:sp>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16</a:t>
            </a:fld>
            <a:endParaRPr lang="en-US" dirty="0"/>
          </a:p>
        </p:txBody>
      </p:sp>
      <p:sp>
        <p:nvSpPr>
          <p:cNvPr id="8" name="TextBox 7"/>
          <p:cNvSpPr txBox="1"/>
          <p:nvPr/>
        </p:nvSpPr>
        <p:spPr>
          <a:xfrm>
            <a:off x="2540428" y="5719689"/>
            <a:ext cx="1159292" cy="369332"/>
          </a:xfrm>
          <a:prstGeom prst="rect">
            <a:avLst/>
          </a:prstGeom>
          <a:noFill/>
        </p:spPr>
        <p:txBody>
          <a:bodyPr wrap="none" rtlCol="0">
            <a:spAutoFit/>
          </a:bodyPr>
          <a:lstStyle/>
          <a:p>
            <a:r>
              <a:rPr lang="en-CA" dirty="0">
                <a:solidFill>
                  <a:schemeClr val="bg1"/>
                </a:solidFill>
              </a:rPr>
              <a:t>26 weeks</a:t>
            </a:r>
            <a:endParaRPr lang="en-US" dirty="0">
              <a:solidFill>
                <a:schemeClr val="bg1"/>
              </a:solidFill>
            </a:endParaRPr>
          </a:p>
        </p:txBody>
      </p:sp>
      <p:sp>
        <p:nvSpPr>
          <p:cNvPr id="9" name="Rectangle 8"/>
          <p:cNvSpPr/>
          <p:nvPr/>
        </p:nvSpPr>
        <p:spPr>
          <a:xfrm>
            <a:off x="8023171" y="5596624"/>
            <a:ext cx="1159292" cy="369332"/>
          </a:xfrm>
          <a:prstGeom prst="rect">
            <a:avLst/>
          </a:prstGeom>
        </p:spPr>
        <p:txBody>
          <a:bodyPr wrap="none">
            <a:spAutoFit/>
          </a:bodyPr>
          <a:lstStyle/>
          <a:p>
            <a:r>
              <a:rPr lang="en-CA" dirty="0">
                <a:solidFill>
                  <a:schemeClr val="bg1"/>
                </a:solidFill>
              </a:rPr>
              <a:t>27 weeks</a:t>
            </a:r>
            <a:endParaRPr lang="en-US" dirty="0">
              <a:solidFill>
                <a:schemeClr val="bg1"/>
              </a:solidFill>
            </a:endParaRPr>
          </a:p>
        </p:txBody>
      </p:sp>
      <p:pic>
        <p:nvPicPr>
          <p:cNvPr id="10" name="Picture 6" descr="26 weeker"/>
          <p:cNvPicPr>
            <a:picLocks noChangeAspect="1" noChangeArrowheads="1"/>
          </p:cNvPicPr>
          <p:nvPr/>
        </p:nvPicPr>
        <p:blipFill>
          <a:blip r:embed="rId2"/>
          <a:srcRect/>
          <a:stretch>
            <a:fillRect/>
          </a:stretch>
        </p:blipFill>
        <p:spPr>
          <a:xfrm>
            <a:off x="345558" y="1690886"/>
            <a:ext cx="5549032" cy="3905738"/>
          </a:xfrm>
          <a:prstGeom prst="rect">
            <a:avLst/>
          </a:prstGeom>
        </p:spPr>
      </p:pic>
      <p:pic>
        <p:nvPicPr>
          <p:cNvPr id="11" name="Picture 6" descr="27 weeker"/>
          <p:cNvPicPr>
            <a:picLocks noChangeAspect="1" noChangeArrowheads="1"/>
          </p:cNvPicPr>
          <p:nvPr/>
        </p:nvPicPr>
        <p:blipFill>
          <a:blip r:embed="rId3"/>
          <a:srcRect/>
          <a:stretch>
            <a:fillRect/>
          </a:stretch>
        </p:blipFill>
        <p:spPr>
          <a:xfrm>
            <a:off x="6276667" y="1886104"/>
            <a:ext cx="4865225" cy="3648919"/>
          </a:xfrm>
          <a:prstGeom prst="rect">
            <a:avLst/>
          </a:prstGeom>
        </p:spPr>
      </p:pic>
    </p:spTree>
    <p:extLst>
      <p:ext uri="{BB962C8B-B14F-4D97-AF65-F5344CB8AC3E}">
        <p14:creationId xmlns:p14="http://schemas.microsoft.com/office/powerpoint/2010/main" val="91849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PRETERM LABOR (PTL)</a:t>
            </a:r>
          </a:p>
        </p:txBody>
      </p:sp>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17</a:t>
            </a:fld>
            <a:endParaRPr lang="en-US" dirty="0"/>
          </a:p>
        </p:txBody>
      </p:sp>
      <p:sp>
        <p:nvSpPr>
          <p:cNvPr id="8" name="TextBox 7"/>
          <p:cNvSpPr txBox="1"/>
          <p:nvPr/>
        </p:nvSpPr>
        <p:spPr>
          <a:xfrm>
            <a:off x="3023753" y="5227292"/>
            <a:ext cx="1492716" cy="369332"/>
          </a:xfrm>
          <a:prstGeom prst="rect">
            <a:avLst/>
          </a:prstGeom>
          <a:noFill/>
        </p:spPr>
        <p:txBody>
          <a:bodyPr wrap="none" rtlCol="0">
            <a:spAutoFit/>
          </a:bodyPr>
          <a:lstStyle/>
          <a:p>
            <a:r>
              <a:rPr lang="en-CA" dirty="0">
                <a:solidFill>
                  <a:schemeClr val="bg1"/>
                </a:solidFill>
              </a:rPr>
              <a:t>29-30 weeks</a:t>
            </a:r>
            <a:endParaRPr lang="en-US" dirty="0">
              <a:solidFill>
                <a:schemeClr val="bg1"/>
              </a:solidFill>
            </a:endParaRPr>
          </a:p>
        </p:txBody>
      </p:sp>
      <p:sp>
        <p:nvSpPr>
          <p:cNvPr id="9" name="Rectangle 8"/>
          <p:cNvSpPr/>
          <p:nvPr/>
        </p:nvSpPr>
        <p:spPr>
          <a:xfrm>
            <a:off x="9116884" y="5375510"/>
            <a:ext cx="1159292" cy="369332"/>
          </a:xfrm>
          <a:prstGeom prst="rect">
            <a:avLst/>
          </a:prstGeom>
        </p:spPr>
        <p:txBody>
          <a:bodyPr wrap="none">
            <a:spAutoFit/>
          </a:bodyPr>
          <a:lstStyle/>
          <a:p>
            <a:r>
              <a:rPr lang="en-CA" dirty="0">
                <a:solidFill>
                  <a:schemeClr val="bg1"/>
                </a:solidFill>
              </a:rPr>
              <a:t>31 weeks</a:t>
            </a:r>
            <a:endParaRPr lang="en-US" dirty="0">
              <a:solidFill>
                <a:schemeClr val="bg1"/>
              </a:solidFill>
            </a:endParaRPr>
          </a:p>
        </p:txBody>
      </p:sp>
      <p:pic>
        <p:nvPicPr>
          <p:cNvPr id="12" name="Picture 7" descr="29-weeker"/>
          <p:cNvPicPr>
            <a:picLocks noChangeAspect="1" noChangeArrowheads="1"/>
          </p:cNvPicPr>
          <p:nvPr/>
        </p:nvPicPr>
        <p:blipFill>
          <a:blip r:embed="rId2"/>
          <a:srcRect/>
          <a:stretch>
            <a:fillRect/>
          </a:stretch>
        </p:blipFill>
        <p:spPr>
          <a:xfrm>
            <a:off x="597328" y="2101173"/>
            <a:ext cx="3412969" cy="2618283"/>
          </a:xfrm>
          <a:prstGeom prst="rect">
            <a:avLst/>
          </a:prstGeom>
        </p:spPr>
      </p:pic>
      <p:pic>
        <p:nvPicPr>
          <p:cNvPr id="13" name="Picture 8" descr="29-30 weeker"/>
          <p:cNvPicPr>
            <a:picLocks noChangeAspect="1" noChangeArrowheads="1"/>
          </p:cNvPicPr>
          <p:nvPr/>
        </p:nvPicPr>
        <p:blipFill>
          <a:blip r:embed="rId3"/>
          <a:srcRect/>
          <a:stretch>
            <a:fillRect/>
          </a:stretch>
        </p:blipFill>
        <p:spPr>
          <a:xfrm>
            <a:off x="4119880" y="1692678"/>
            <a:ext cx="2881811" cy="3435271"/>
          </a:xfrm>
          <a:prstGeom prst="rect">
            <a:avLst/>
          </a:prstGeom>
        </p:spPr>
      </p:pic>
      <p:pic>
        <p:nvPicPr>
          <p:cNvPr id="14" name="Picture 6" descr="31 weeker SGA"/>
          <p:cNvPicPr>
            <a:picLocks noChangeAspect="1" noChangeArrowheads="1"/>
          </p:cNvPicPr>
          <p:nvPr/>
        </p:nvPicPr>
        <p:blipFill>
          <a:blip r:embed="rId4"/>
          <a:srcRect/>
          <a:stretch>
            <a:fillRect/>
          </a:stretch>
        </p:blipFill>
        <p:spPr>
          <a:xfrm>
            <a:off x="7427483" y="1692678"/>
            <a:ext cx="4538094" cy="3403875"/>
          </a:xfrm>
          <a:prstGeom prst="rect">
            <a:avLst/>
          </a:prstGeom>
        </p:spPr>
      </p:pic>
    </p:spTree>
    <p:extLst>
      <p:ext uri="{BB962C8B-B14F-4D97-AF65-F5344CB8AC3E}">
        <p14:creationId xmlns:p14="http://schemas.microsoft.com/office/powerpoint/2010/main" val="287510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PRETERM LABOR (PTL)</a:t>
            </a:r>
          </a:p>
        </p:txBody>
      </p:sp>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18</a:t>
            </a:fld>
            <a:endParaRPr lang="en-US" dirty="0"/>
          </a:p>
        </p:txBody>
      </p:sp>
      <p:sp>
        <p:nvSpPr>
          <p:cNvPr id="8" name="TextBox 7"/>
          <p:cNvSpPr txBox="1"/>
          <p:nvPr/>
        </p:nvSpPr>
        <p:spPr>
          <a:xfrm>
            <a:off x="1652153" y="5945743"/>
            <a:ext cx="1159292" cy="369332"/>
          </a:xfrm>
          <a:prstGeom prst="rect">
            <a:avLst/>
          </a:prstGeom>
          <a:noFill/>
        </p:spPr>
        <p:txBody>
          <a:bodyPr wrap="none" rtlCol="0">
            <a:spAutoFit/>
          </a:bodyPr>
          <a:lstStyle/>
          <a:p>
            <a:r>
              <a:rPr lang="en-CA" dirty="0">
                <a:solidFill>
                  <a:schemeClr val="bg1"/>
                </a:solidFill>
              </a:rPr>
              <a:t>33 weeks</a:t>
            </a:r>
            <a:endParaRPr lang="en-US" dirty="0">
              <a:solidFill>
                <a:schemeClr val="bg1"/>
              </a:solidFill>
            </a:endParaRPr>
          </a:p>
        </p:txBody>
      </p:sp>
      <p:sp>
        <p:nvSpPr>
          <p:cNvPr id="9" name="Rectangle 8"/>
          <p:cNvSpPr/>
          <p:nvPr/>
        </p:nvSpPr>
        <p:spPr>
          <a:xfrm>
            <a:off x="7968542" y="5368023"/>
            <a:ext cx="1159292" cy="369332"/>
          </a:xfrm>
          <a:prstGeom prst="rect">
            <a:avLst/>
          </a:prstGeom>
        </p:spPr>
        <p:txBody>
          <a:bodyPr wrap="none">
            <a:spAutoFit/>
          </a:bodyPr>
          <a:lstStyle/>
          <a:p>
            <a:r>
              <a:rPr lang="en-CA" dirty="0">
                <a:solidFill>
                  <a:schemeClr val="bg1"/>
                </a:solidFill>
              </a:rPr>
              <a:t>34 weeks</a:t>
            </a:r>
            <a:endParaRPr lang="en-US" dirty="0">
              <a:solidFill>
                <a:schemeClr val="bg1"/>
              </a:solidFill>
            </a:endParaRPr>
          </a:p>
        </p:txBody>
      </p:sp>
      <p:pic>
        <p:nvPicPr>
          <p:cNvPr id="10" name="Picture 6" descr="33 weeker"/>
          <p:cNvPicPr>
            <a:picLocks noChangeAspect="1" noChangeArrowheads="1"/>
          </p:cNvPicPr>
          <p:nvPr/>
        </p:nvPicPr>
        <p:blipFill rotWithShape="1">
          <a:blip r:embed="rId2"/>
          <a:srcRect l="3108" t="2556" r="37796" b="18898"/>
          <a:stretch/>
        </p:blipFill>
        <p:spPr>
          <a:xfrm>
            <a:off x="822959" y="1449139"/>
            <a:ext cx="3383281" cy="4496604"/>
          </a:xfrm>
          <a:prstGeom prst="rect">
            <a:avLst/>
          </a:prstGeom>
        </p:spPr>
      </p:pic>
      <p:pic>
        <p:nvPicPr>
          <p:cNvPr id="11" name="Picture 6" descr="34 weeker"/>
          <p:cNvPicPr>
            <a:picLocks noChangeAspect="1" noChangeArrowheads="1"/>
          </p:cNvPicPr>
          <p:nvPr/>
        </p:nvPicPr>
        <p:blipFill rotWithShape="1">
          <a:blip r:embed="rId3"/>
          <a:srcRect l="2611" t="1741" r="3774" b="43086"/>
          <a:stretch/>
        </p:blipFill>
        <p:spPr>
          <a:xfrm>
            <a:off x="5844177" y="1972492"/>
            <a:ext cx="5408023" cy="3187144"/>
          </a:xfrm>
          <a:prstGeom prst="rect">
            <a:avLst/>
          </a:prstGeom>
        </p:spPr>
      </p:pic>
    </p:spTree>
    <p:extLst>
      <p:ext uri="{BB962C8B-B14F-4D97-AF65-F5344CB8AC3E}">
        <p14:creationId xmlns:p14="http://schemas.microsoft.com/office/powerpoint/2010/main" val="418745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PTL: Risk Factors</a:t>
            </a:r>
          </a:p>
        </p:txBody>
      </p:sp>
      <p:graphicFrame>
        <p:nvGraphicFramePr>
          <p:cNvPr id="6" name="Table 5">
            <a:extLst>
              <a:ext uri="{FF2B5EF4-FFF2-40B4-BE49-F238E27FC236}">
                <a16:creationId xmlns:a16="http://schemas.microsoft.com/office/drawing/2014/main" id="{E8EEB296-8554-4D20-B3B8-C0BBC380A58D}"/>
              </a:ext>
            </a:extLst>
          </p:cNvPr>
          <p:cNvGraphicFramePr>
            <a:graphicFrameLocks noGrp="1"/>
          </p:cNvGraphicFramePr>
          <p:nvPr>
            <p:extLst>
              <p:ext uri="{D42A27DB-BD31-4B8C-83A1-F6EECF244321}">
                <p14:modId xmlns:p14="http://schemas.microsoft.com/office/powerpoint/2010/main" val="1447019734"/>
              </p:ext>
            </p:extLst>
          </p:nvPr>
        </p:nvGraphicFramePr>
        <p:xfrm>
          <a:off x="225287" y="1407476"/>
          <a:ext cx="11756042" cy="4685402"/>
        </p:xfrm>
        <a:graphic>
          <a:graphicData uri="http://schemas.openxmlformats.org/drawingml/2006/table">
            <a:tbl>
              <a:tblPr firstRow="1" bandRow="1">
                <a:tableStyleId>{5C22544A-7EE6-4342-B048-85BDC9FD1C3A}</a:tableStyleId>
              </a:tblPr>
              <a:tblGrid>
                <a:gridCol w="1657902">
                  <a:extLst>
                    <a:ext uri="{9D8B030D-6E8A-4147-A177-3AD203B41FA5}">
                      <a16:colId xmlns:a16="http://schemas.microsoft.com/office/drawing/2014/main" val="3559833401"/>
                    </a:ext>
                  </a:extLst>
                </a:gridCol>
                <a:gridCol w="1806452">
                  <a:extLst>
                    <a:ext uri="{9D8B030D-6E8A-4147-A177-3AD203B41FA5}">
                      <a16:colId xmlns:a16="http://schemas.microsoft.com/office/drawing/2014/main" val="82523989"/>
                    </a:ext>
                  </a:extLst>
                </a:gridCol>
                <a:gridCol w="1509353">
                  <a:extLst>
                    <a:ext uri="{9D8B030D-6E8A-4147-A177-3AD203B41FA5}">
                      <a16:colId xmlns:a16="http://schemas.microsoft.com/office/drawing/2014/main" val="3332945927"/>
                    </a:ext>
                  </a:extLst>
                </a:gridCol>
                <a:gridCol w="1538289">
                  <a:extLst>
                    <a:ext uri="{9D8B030D-6E8A-4147-A177-3AD203B41FA5}">
                      <a16:colId xmlns:a16="http://schemas.microsoft.com/office/drawing/2014/main" val="3211310719"/>
                    </a:ext>
                  </a:extLst>
                </a:gridCol>
                <a:gridCol w="1777515">
                  <a:extLst>
                    <a:ext uri="{9D8B030D-6E8A-4147-A177-3AD203B41FA5}">
                      <a16:colId xmlns:a16="http://schemas.microsoft.com/office/drawing/2014/main" val="3877486421"/>
                    </a:ext>
                  </a:extLst>
                </a:gridCol>
                <a:gridCol w="1701528">
                  <a:extLst>
                    <a:ext uri="{9D8B030D-6E8A-4147-A177-3AD203B41FA5}">
                      <a16:colId xmlns:a16="http://schemas.microsoft.com/office/drawing/2014/main" val="1700764972"/>
                    </a:ext>
                  </a:extLst>
                </a:gridCol>
                <a:gridCol w="1765003">
                  <a:extLst>
                    <a:ext uri="{9D8B030D-6E8A-4147-A177-3AD203B41FA5}">
                      <a16:colId xmlns:a16="http://schemas.microsoft.com/office/drawing/2014/main" val="2445676819"/>
                    </a:ext>
                  </a:extLst>
                </a:gridCol>
              </a:tblGrid>
              <a:tr h="849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kern="1200" dirty="0">
                          <a:solidFill>
                            <a:schemeClr val="bg1"/>
                          </a:solidFill>
                          <a:latin typeface="+mn-lt"/>
                          <a:ea typeface="+mn-ea"/>
                          <a:cs typeface="+mn-cs"/>
                        </a:rPr>
                        <a:t>Reproductive </a:t>
                      </a:r>
                      <a:r>
                        <a:rPr lang="en-US" sz="1900" b="1" kern="1200" dirty="0" err="1">
                          <a:solidFill>
                            <a:schemeClr val="bg1"/>
                          </a:solidFill>
                          <a:latin typeface="+mn-lt"/>
                          <a:ea typeface="+mn-ea"/>
                          <a:cs typeface="+mn-cs"/>
                        </a:rPr>
                        <a:t>Hx</a:t>
                      </a:r>
                      <a:endParaRPr lang="en-GB" sz="1900" b="1" kern="1200" dirty="0">
                        <a:solidFill>
                          <a:schemeClr val="bg1"/>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kern="1200" dirty="0">
                          <a:solidFill>
                            <a:schemeClr val="bg1"/>
                          </a:solidFill>
                          <a:latin typeface="+mn-lt"/>
                          <a:ea typeface="+mn-ea"/>
                          <a:cs typeface="+mn-cs"/>
                        </a:rPr>
                        <a:t>Previous spontaneous Pre-term birth</a:t>
                      </a: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kern="1200" dirty="0">
                          <a:solidFill>
                            <a:schemeClr val="bg1"/>
                          </a:solidFill>
                          <a:latin typeface="+mn-lt"/>
                          <a:ea typeface="+mn-ea"/>
                          <a:cs typeface="+mn-cs"/>
                        </a:rPr>
                        <a:t>Use of Reproductive Technologies</a:t>
                      </a: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700" b="0" kern="1200" dirty="0">
                        <a:solidFill>
                          <a:schemeClr val="bg1"/>
                        </a:solidFill>
                        <a:latin typeface="+mn-lt"/>
                        <a:ea typeface="+mn-ea"/>
                        <a:cs typeface="+mn-cs"/>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kern="1200" dirty="0">
                        <a:solidFill>
                          <a:schemeClr val="bg1"/>
                        </a:solidFill>
                        <a:latin typeface="+mn-lt"/>
                        <a:ea typeface="+mn-ea"/>
                        <a:cs typeface="+mn-cs"/>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kern="1200" dirty="0">
                        <a:solidFill>
                          <a:schemeClr val="bg1"/>
                        </a:solidFill>
                        <a:latin typeface="+mn-lt"/>
                        <a:ea typeface="+mn-ea"/>
                        <a:cs typeface="+mn-cs"/>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kern="1200" dirty="0">
                        <a:solidFill>
                          <a:schemeClr val="bg1"/>
                        </a:solidFill>
                        <a:latin typeface="+mn-lt"/>
                        <a:ea typeface="+mn-ea"/>
                        <a:cs typeface="+mn-cs"/>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766630617"/>
                  </a:ext>
                </a:extLst>
              </a:tr>
              <a:tr h="849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900" b="1" dirty="0">
                          <a:solidFill>
                            <a:schemeClr val="bg1"/>
                          </a:solidFill>
                          <a:latin typeface="+mn-lt"/>
                          <a:cs typeface="Arial" panose="020B0604020202020204" pitchFamily="34" charset="0"/>
                        </a:rPr>
                        <a:t>Current</a:t>
                      </a:r>
                      <a:r>
                        <a:rPr lang="en-CA" sz="1900" b="1" baseline="0" dirty="0">
                          <a:solidFill>
                            <a:schemeClr val="bg1"/>
                          </a:solidFill>
                          <a:latin typeface="+mn-lt"/>
                          <a:cs typeface="Arial" panose="020B0604020202020204" pitchFamily="34" charset="0"/>
                        </a:rPr>
                        <a:t> </a:t>
                      </a:r>
                      <a:r>
                        <a:rPr lang="en-CA" sz="1900" b="1" baseline="0" dirty="0" err="1">
                          <a:solidFill>
                            <a:schemeClr val="bg1"/>
                          </a:solidFill>
                          <a:latin typeface="+mn-lt"/>
                          <a:cs typeface="Arial" panose="020B0604020202020204" pitchFamily="34" charset="0"/>
                        </a:rPr>
                        <a:t>Obs</a:t>
                      </a:r>
                      <a:r>
                        <a:rPr lang="en-CA" sz="1900" b="1" baseline="0" dirty="0">
                          <a:solidFill>
                            <a:schemeClr val="bg1"/>
                          </a:solidFill>
                          <a:latin typeface="+mn-lt"/>
                          <a:cs typeface="Arial" panose="020B0604020202020204" pitchFamily="34" charset="0"/>
                        </a:rPr>
                        <a:t> </a:t>
                      </a:r>
                      <a:r>
                        <a:rPr lang="en-CA" sz="1900" b="1" baseline="0" dirty="0" err="1">
                          <a:solidFill>
                            <a:schemeClr val="bg1"/>
                          </a:solidFill>
                          <a:latin typeface="+mn-lt"/>
                          <a:cs typeface="Arial" panose="020B0604020202020204" pitchFamily="34" charset="0"/>
                        </a:rPr>
                        <a:t>Hx</a:t>
                      </a:r>
                      <a:endParaRPr lang="en-GB" sz="1900" b="1" dirty="0">
                        <a:solidFill>
                          <a:schemeClr val="bg1"/>
                        </a:solidFill>
                        <a:latin typeface="+mn-lt"/>
                        <a:cs typeface="Arial" panose="020B0604020202020204" pitchFamily="34" charset="0"/>
                      </a:endParaRPr>
                    </a:p>
                  </a:txBody>
                  <a:tcPr marL="45720" marR="45720"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r>
                        <a:rPr lang="en-GB" sz="1700" dirty="0">
                          <a:solidFill>
                            <a:schemeClr val="bg1"/>
                          </a:solidFill>
                          <a:latin typeface="+mn-lt"/>
                        </a:rPr>
                        <a:t>PPROM</a:t>
                      </a: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bg1"/>
                          </a:solidFill>
                          <a:latin typeface="+mn-lt"/>
                        </a:rPr>
                        <a:t>Antepartum</a:t>
                      </a:r>
                      <a:r>
                        <a:rPr lang="en-GB" sz="1700" baseline="0" dirty="0">
                          <a:solidFill>
                            <a:schemeClr val="bg1"/>
                          </a:solidFill>
                          <a:latin typeface="+mn-lt"/>
                        </a:rPr>
                        <a:t> Bleeding</a:t>
                      </a:r>
                      <a:endParaRPr lang="en-GB" sz="17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bg1"/>
                          </a:solidFill>
                          <a:latin typeface="+mn-lt"/>
                        </a:rPr>
                        <a:t>Placenta Previa</a:t>
                      </a:r>
                      <a:r>
                        <a:rPr lang="en-GB" sz="1700" baseline="0" dirty="0">
                          <a:solidFill>
                            <a:schemeClr val="bg1"/>
                          </a:solidFill>
                          <a:latin typeface="+mn-lt"/>
                        </a:rPr>
                        <a:t> / </a:t>
                      </a:r>
                      <a:r>
                        <a:rPr lang="en-GB" sz="1700" baseline="0" dirty="0" err="1">
                          <a:solidFill>
                            <a:schemeClr val="bg1"/>
                          </a:solidFill>
                          <a:latin typeface="+mn-lt"/>
                        </a:rPr>
                        <a:t>Abroption</a:t>
                      </a:r>
                      <a:endParaRPr lang="en-GB" sz="17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bg1"/>
                          </a:solidFill>
                          <a:latin typeface="+mn-lt"/>
                        </a:rPr>
                        <a:t>Cervical incompetence</a:t>
                      </a: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bg1"/>
                          </a:solidFill>
                          <a:latin typeface="+mn-lt"/>
                        </a:rPr>
                        <a:t>Polyhydramnios</a:t>
                      </a: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bg1"/>
                          </a:solidFill>
                          <a:latin typeface="+mn-lt"/>
                        </a:rPr>
                        <a:t>Uterine anomaly / Fibroids / Cervical Neoplasia</a:t>
                      </a: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446274366"/>
                  </a:ext>
                </a:extLst>
              </a:tr>
              <a:tr h="849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b="1" dirty="0">
                          <a:solidFill>
                            <a:schemeClr val="bg1"/>
                          </a:solidFill>
                          <a:latin typeface="+mn-lt"/>
                          <a:cs typeface="Arial" panose="020B0604020202020204" pitchFamily="34" charset="0"/>
                        </a:rPr>
                        <a:t>Infection</a:t>
                      </a:r>
                    </a:p>
                  </a:txBody>
                  <a:tcPr marL="45720" marR="45720"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err="1">
                          <a:solidFill>
                            <a:schemeClr val="bg1"/>
                          </a:solidFill>
                          <a:latin typeface="+mn-lt"/>
                        </a:rPr>
                        <a:t>Chorioamnionitis</a:t>
                      </a:r>
                      <a:endParaRPr lang="en-GB" sz="17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r>
                        <a:rPr lang="en-GB" sz="1700" dirty="0">
                          <a:solidFill>
                            <a:schemeClr val="bg1"/>
                          </a:solidFill>
                          <a:latin typeface="+mn-lt"/>
                        </a:rPr>
                        <a:t>Bacteriuria</a:t>
                      </a: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err="1">
                          <a:solidFill>
                            <a:schemeClr val="bg1"/>
                          </a:solidFill>
                          <a:latin typeface="+mn-lt"/>
                        </a:rPr>
                        <a:t>Peridodontal</a:t>
                      </a:r>
                      <a:r>
                        <a:rPr lang="en-GB" sz="1700" dirty="0">
                          <a:solidFill>
                            <a:schemeClr val="bg1"/>
                          </a:solidFill>
                          <a:latin typeface="+mn-lt"/>
                        </a:rPr>
                        <a:t> disease</a:t>
                      </a:r>
                      <a:r>
                        <a:rPr lang="en-GB" sz="1700" baseline="0" dirty="0">
                          <a:solidFill>
                            <a:schemeClr val="bg1"/>
                          </a:solidFill>
                          <a:latin typeface="+mn-lt"/>
                        </a:rPr>
                        <a:t> (Gum Disease)</a:t>
                      </a:r>
                      <a:endParaRPr lang="en-GB" sz="17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bg1"/>
                          </a:solidFill>
                          <a:latin typeface="+mn-lt"/>
                        </a:rPr>
                        <a:t>Bacterial Vaginosis with </a:t>
                      </a:r>
                      <a:r>
                        <a:rPr lang="en-GB" sz="1700" dirty="0" err="1">
                          <a:solidFill>
                            <a:schemeClr val="bg1"/>
                          </a:solidFill>
                          <a:latin typeface="+mn-lt"/>
                        </a:rPr>
                        <a:t>Hx</a:t>
                      </a:r>
                      <a:r>
                        <a:rPr lang="en-GB" sz="1700" baseline="0" dirty="0">
                          <a:solidFill>
                            <a:schemeClr val="bg1"/>
                          </a:solidFill>
                          <a:latin typeface="+mn-lt"/>
                        </a:rPr>
                        <a:t> of pre-term birth</a:t>
                      </a:r>
                      <a:endParaRPr lang="en-GB" sz="17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bg1"/>
                          </a:solidFill>
                          <a:latin typeface="+mn-lt"/>
                        </a:rPr>
                        <a:t>Malaria</a:t>
                      </a: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r>
                        <a:rPr lang="en-GB" sz="1700" dirty="0">
                          <a:solidFill>
                            <a:schemeClr val="bg1"/>
                          </a:solidFill>
                          <a:latin typeface="+mn-lt"/>
                        </a:rPr>
                        <a:t>Any Systemic</a:t>
                      </a:r>
                      <a:r>
                        <a:rPr lang="en-GB" sz="1700" baseline="0" dirty="0">
                          <a:solidFill>
                            <a:schemeClr val="bg1"/>
                          </a:solidFill>
                          <a:latin typeface="+mn-lt"/>
                        </a:rPr>
                        <a:t> / </a:t>
                      </a:r>
                      <a:r>
                        <a:rPr lang="en-GB" sz="1700" baseline="0" dirty="0" err="1" smtClean="0">
                          <a:solidFill>
                            <a:schemeClr val="bg1"/>
                          </a:solidFill>
                          <a:latin typeface="+mn-lt"/>
                        </a:rPr>
                        <a:t>Genito</a:t>
                      </a:r>
                      <a:r>
                        <a:rPr lang="en-GB" sz="1700" baseline="0" dirty="0" smtClean="0">
                          <a:solidFill>
                            <a:schemeClr val="bg1"/>
                          </a:solidFill>
                          <a:latin typeface="+mn-lt"/>
                        </a:rPr>
                        <a:t>-urinary </a:t>
                      </a:r>
                      <a:r>
                        <a:rPr lang="en-GB" sz="1700" baseline="0" dirty="0">
                          <a:solidFill>
                            <a:schemeClr val="bg1"/>
                          </a:solidFill>
                          <a:latin typeface="+mn-lt"/>
                        </a:rPr>
                        <a:t>Infection</a:t>
                      </a:r>
                      <a:endParaRPr lang="en-GB" sz="17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2529467441"/>
                  </a:ext>
                </a:extLst>
              </a:tr>
              <a:tr h="6925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b="1" dirty="0">
                          <a:solidFill>
                            <a:schemeClr val="bg1"/>
                          </a:solidFill>
                          <a:latin typeface="+mn-lt"/>
                          <a:cs typeface="Arial" panose="020B0604020202020204" pitchFamily="34" charset="0"/>
                        </a:rPr>
                        <a:t>Maternal Factors</a:t>
                      </a:r>
                    </a:p>
                  </a:txBody>
                  <a:tcPr marL="45720" marR="45720"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bg1"/>
                          </a:solidFill>
                          <a:latin typeface="+mn-lt"/>
                        </a:rPr>
                        <a:t>Lifestyle Factors</a:t>
                      </a: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r>
                        <a:rPr lang="en-GB" sz="1700" dirty="0">
                          <a:solidFill>
                            <a:schemeClr val="bg1"/>
                          </a:solidFill>
                          <a:latin typeface="+mn-lt"/>
                        </a:rPr>
                        <a:t>Poor</a:t>
                      </a:r>
                      <a:r>
                        <a:rPr lang="en-GB" sz="1700" baseline="0" dirty="0">
                          <a:solidFill>
                            <a:schemeClr val="bg1"/>
                          </a:solidFill>
                          <a:latin typeface="+mn-lt"/>
                        </a:rPr>
                        <a:t> Nutrition</a:t>
                      </a:r>
                      <a:endParaRPr lang="en-GB" sz="17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bg1"/>
                          </a:solidFill>
                          <a:latin typeface="+mn-lt"/>
                        </a:rPr>
                        <a:t>Maternal Age &lt;16 or &gt;40</a:t>
                      </a: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bg1"/>
                          </a:solidFill>
                          <a:latin typeface="+mn-lt"/>
                        </a:rPr>
                        <a:t>Inadequate</a:t>
                      </a:r>
                      <a:r>
                        <a:rPr lang="en-GB" sz="1700" baseline="0" dirty="0">
                          <a:solidFill>
                            <a:schemeClr val="bg1"/>
                          </a:solidFill>
                          <a:latin typeface="+mn-lt"/>
                        </a:rPr>
                        <a:t> Prenatal Care</a:t>
                      </a:r>
                      <a:endParaRPr lang="en-GB" sz="17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bg1"/>
                          </a:solidFill>
                          <a:latin typeface="+mn-lt"/>
                        </a:rPr>
                        <a:t>HTN</a:t>
                      </a:r>
                      <a:r>
                        <a:rPr lang="en-GB" sz="1700" baseline="0" dirty="0">
                          <a:solidFill>
                            <a:schemeClr val="bg1"/>
                          </a:solidFill>
                          <a:latin typeface="+mn-lt"/>
                        </a:rPr>
                        <a:t> / Diabetes</a:t>
                      </a:r>
                      <a:endParaRPr lang="en-GB" sz="17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r>
                        <a:rPr lang="en-GB" sz="1700" dirty="0" err="1">
                          <a:solidFill>
                            <a:schemeClr val="bg1"/>
                          </a:solidFill>
                          <a:latin typeface="+mn-lt"/>
                        </a:rPr>
                        <a:t>Anemia</a:t>
                      </a:r>
                      <a:endParaRPr lang="en-GB" sz="17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758271508"/>
                  </a:ext>
                </a:extLst>
              </a:tr>
              <a:tr h="849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dirty="0">
                          <a:solidFill>
                            <a:schemeClr val="bg1"/>
                          </a:solidFill>
                          <a:latin typeface="+mn-lt"/>
                          <a:cs typeface="Arial" panose="020B0604020202020204" pitchFamily="34" charset="0"/>
                        </a:rPr>
                        <a:t>Fetal Factors</a:t>
                      </a:r>
                      <a:endParaRPr lang="en-GB" sz="1900" b="1" dirty="0">
                        <a:solidFill>
                          <a:schemeClr val="bg1"/>
                        </a:solidFill>
                        <a:latin typeface="+mn-lt"/>
                        <a:cs typeface="Arial" panose="020B0604020202020204" pitchFamily="34" charset="0"/>
                      </a:endParaRPr>
                    </a:p>
                  </a:txBody>
                  <a:tcPr marL="45720" marR="45720"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err="1">
                          <a:solidFill>
                            <a:schemeClr val="bg1"/>
                          </a:solidFill>
                          <a:latin typeface="+mn-lt"/>
                        </a:rPr>
                        <a:t>Fetal</a:t>
                      </a:r>
                      <a:r>
                        <a:rPr lang="en-GB" sz="1700" dirty="0">
                          <a:solidFill>
                            <a:schemeClr val="bg1"/>
                          </a:solidFill>
                          <a:latin typeface="+mn-lt"/>
                        </a:rPr>
                        <a:t> anomalies</a:t>
                      </a:r>
                      <a:r>
                        <a:rPr lang="en-GB" sz="1700" baseline="0" dirty="0">
                          <a:solidFill>
                            <a:schemeClr val="bg1"/>
                          </a:solidFill>
                          <a:latin typeface="+mn-lt"/>
                        </a:rPr>
                        <a:t> (e.g. Trisomy, Hydrops, etc.)</a:t>
                      </a:r>
                      <a:endParaRPr lang="en-GB" sz="17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smtClean="0">
                          <a:solidFill>
                            <a:schemeClr val="bg1"/>
                          </a:solidFill>
                          <a:latin typeface="+mn-lt"/>
                        </a:rPr>
                        <a:t>Multiple </a:t>
                      </a:r>
                      <a:r>
                        <a:rPr lang="en-GB" sz="1700" dirty="0">
                          <a:solidFill>
                            <a:schemeClr val="bg1"/>
                          </a:solidFill>
                          <a:latin typeface="+mn-lt"/>
                        </a:rPr>
                        <a:t>gestation</a:t>
                      </a: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gridSpan="4">
                  <a:txBody>
                    <a:bodyPr/>
                    <a:lstStyle/>
                    <a:p>
                      <a:endParaRPr lang="en-GB" sz="17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hMerge="1">
                  <a:txBody>
                    <a:bodyPr/>
                    <a:lstStyle/>
                    <a:p>
                      <a:endParaRPr lang="en-GB" sz="16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hMerge="1">
                  <a:txBody>
                    <a:bodyPr/>
                    <a:lstStyle/>
                    <a:p>
                      <a:endParaRPr lang="en-GB" sz="16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hMerge="1">
                  <a:txBody>
                    <a:bodyPr/>
                    <a:lstStyle/>
                    <a:p>
                      <a:endParaRPr lang="en-GB" sz="1600" dirty="0">
                        <a:solidFill>
                          <a:schemeClr val="bg1"/>
                        </a:solidFill>
                        <a:latin typeface="+mn-lt"/>
                      </a:endParaRPr>
                    </a:p>
                  </a:txBody>
                  <a:tcPr marL="45720" marR="4572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3736384641"/>
                  </a:ext>
                </a:extLst>
              </a:tr>
            </a:tbl>
          </a:graphicData>
        </a:graphic>
      </p:graphicFrame>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19</a:t>
            </a:fld>
            <a:endParaRPr lang="en-US" dirty="0"/>
          </a:p>
        </p:txBody>
      </p:sp>
    </p:spTree>
    <p:extLst>
      <p:ext uri="{BB962C8B-B14F-4D97-AF65-F5344CB8AC3E}">
        <p14:creationId xmlns:p14="http://schemas.microsoft.com/office/powerpoint/2010/main" val="106542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2475553" y="302740"/>
            <a:ext cx="7781544" cy="859055"/>
          </a:xfrm>
        </p:spPr>
        <p:txBody>
          <a:bodyPr/>
          <a:lstStyle/>
          <a:p>
            <a:r>
              <a:rPr lang="en-US" dirty="0">
                <a:solidFill>
                  <a:schemeClr val="accent1">
                    <a:lumMod val="20000"/>
                    <a:lumOff val="80000"/>
                  </a:schemeClr>
                </a:solidFill>
              </a:rPr>
              <a:t>Learning Objectives</a:t>
            </a:r>
          </a:p>
        </p:txBody>
      </p:sp>
      <p:sp>
        <p:nvSpPr>
          <p:cNvPr id="5" name="Text Placeholder 4">
            <a:extLst>
              <a:ext uri="{FF2B5EF4-FFF2-40B4-BE49-F238E27FC236}">
                <a16:creationId xmlns:a16="http://schemas.microsoft.com/office/drawing/2014/main" id="{0A95F4DE-39B7-4CE2-BC1E-8B8AE662A895}"/>
              </a:ext>
            </a:extLst>
          </p:cNvPr>
          <p:cNvSpPr>
            <a:spLocks noGrp="1"/>
          </p:cNvSpPr>
          <p:nvPr>
            <p:ph type="body" idx="1"/>
          </p:nvPr>
        </p:nvSpPr>
        <p:spPr>
          <a:xfrm>
            <a:off x="844206" y="1443266"/>
            <a:ext cx="8238010" cy="4698814"/>
          </a:xfrm>
        </p:spPr>
        <p:txBody>
          <a:bodyPr>
            <a:noAutofit/>
          </a:bodyPr>
          <a:lstStyle/>
          <a:p>
            <a:r>
              <a:rPr lang="en-US" sz="2000" dirty="0">
                <a:solidFill>
                  <a:schemeClr val="bg1"/>
                </a:solidFill>
              </a:rPr>
              <a:t>Able to </a:t>
            </a:r>
          </a:p>
          <a:p>
            <a:pPr lvl="1"/>
            <a:endParaRPr lang="en-US" sz="2000" spc="300" dirty="0">
              <a:solidFill>
                <a:schemeClr val="bg1"/>
              </a:solidFill>
              <a:cs typeface="Arial" panose="020B0604020202020204" pitchFamily="34" charset="0"/>
            </a:endParaRPr>
          </a:p>
          <a:p>
            <a:pPr lvl="1">
              <a:lnSpc>
                <a:spcPct val="150000"/>
              </a:lnSpc>
            </a:pPr>
            <a:r>
              <a:rPr lang="en-US" sz="2000" spc="300" dirty="0">
                <a:solidFill>
                  <a:schemeClr val="bg1"/>
                </a:solidFill>
                <a:cs typeface="Arial" panose="020B0604020202020204" pitchFamily="34" charset="0"/>
              </a:rPr>
              <a:t>Understand specific terminology to antepartum</a:t>
            </a:r>
          </a:p>
          <a:p>
            <a:pPr lvl="1">
              <a:lnSpc>
                <a:spcPct val="150000"/>
              </a:lnSpc>
            </a:pPr>
            <a:r>
              <a:rPr lang="en-US" sz="2000" spc="300" dirty="0">
                <a:solidFill>
                  <a:schemeClr val="bg1"/>
                </a:solidFill>
                <a:cs typeface="Arial" panose="020B0604020202020204" pitchFamily="34" charset="0"/>
              </a:rPr>
              <a:t>Recognize the physiologic changes during the pregnancy </a:t>
            </a:r>
          </a:p>
          <a:p>
            <a:pPr lvl="1">
              <a:lnSpc>
                <a:spcPct val="150000"/>
              </a:lnSpc>
            </a:pPr>
            <a:r>
              <a:rPr lang="en-US" sz="2000" spc="300" dirty="0">
                <a:solidFill>
                  <a:schemeClr val="bg1"/>
                </a:solidFill>
                <a:cs typeface="Arial" panose="020B0604020202020204" pitchFamily="34" charset="0"/>
              </a:rPr>
              <a:t>Differentiate the antepartum pathologies  and identify their complications’ signs and symptoms and the management care</a:t>
            </a:r>
          </a:p>
          <a:p>
            <a:pPr lvl="1">
              <a:lnSpc>
                <a:spcPct val="150000"/>
              </a:lnSpc>
            </a:pPr>
            <a:r>
              <a:rPr lang="en-US" sz="2000" spc="300" dirty="0">
                <a:solidFill>
                  <a:schemeClr val="bg1"/>
                </a:solidFill>
                <a:cs typeface="Arial" panose="020B0604020202020204" pitchFamily="34" charset="0"/>
              </a:rPr>
              <a:t>Understand the routine on antepartum</a:t>
            </a:r>
          </a:p>
          <a:p>
            <a:pPr lvl="1">
              <a:lnSpc>
                <a:spcPct val="150000"/>
              </a:lnSpc>
            </a:pPr>
            <a:r>
              <a:rPr lang="en-US" sz="2000" spc="300" dirty="0">
                <a:solidFill>
                  <a:schemeClr val="bg1"/>
                </a:solidFill>
                <a:cs typeface="Arial" panose="020B0604020202020204" pitchFamily="34" charset="0"/>
              </a:rPr>
              <a:t>Able to manage antepartum bed rest patient </a:t>
            </a:r>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2</a:t>
            </a:fld>
            <a:endParaRPr lang="en-US" dirty="0"/>
          </a:p>
        </p:txBody>
      </p:sp>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20</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Warning Signs</a:t>
            </a:r>
          </a:p>
        </p:txBody>
      </p:sp>
      <p:sp>
        <p:nvSpPr>
          <p:cNvPr id="3" name="TextBox 2"/>
          <p:cNvSpPr txBox="1"/>
          <p:nvPr/>
        </p:nvSpPr>
        <p:spPr>
          <a:xfrm>
            <a:off x="3853952" y="1127661"/>
            <a:ext cx="9142441" cy="5478423"/>
          </a:xfrm>
          <a:prstGeom prst="rect">
            <a:avLst/>
          </a:prstGeom>
          <a:noFill/>
        </p:spPr>
        <p:txBody>
          <a:bodyPr wrap="square" rtlCol="0">
            <a:spAutoFit/>
          </a:bodyPr>
          <a:lstStyle/>
          <a:p>
            <a:pPr marL="457200" indent="-228600">
              <a:spcBef>
                <a:spcPts val="600"/>
              </a:spcBef>
              <a:spcAft>
                <a:spcPts val="1200"/>
              </a:spcAft>
              <a:buClr>
                <a:schemeClr val="accent2"/>
              </a:buClr>
              <a:buFont typeface="Wingdings" panose="05000000000000000000" pitchFamily="2" charset="2"/>
              <a:buChar char="Ø"/>
            </a:pPr>
            <a:r>
              <a:rPr lang="en-CA" sz="2300" dirty="0">
                <a:solidFill>
                  <a:schemeClr val="bg1"/>
                </a:solidFill>
                <a:cs typeface="Arial" panose="020B0604020202020204" pitchFamily="34" charset="0"/>
              </a:rPr>
              <a:t> Menstrual cramp-like pain or tightening (like being bloated)</a:t>
            </a:r>
          </a:p>
          <a:p>
            <a:pPr marL="457200" indent="-228600">
              <a:spcBef>
                <a:spcPts val="600"/>
              </a:spcBef>
              <a:spcAft>
                <a:spcPts val="1200"/>
              </a:spcAft>
              <a:buClr>
                <a:schemeClr val="accent2"/>
              </a:buClr>
              <a:buFont typeface="Wingdings" panose="05000000000000000000" pitchFamily="2" charset="2"/>
              <a:buChar char="Ø"/>
            </a:pPr>
            <a:r>
              <a:rPr lang="en-CA" sz="2300" dirty="0">
                <a:solidFill>
                  <a:schemeClr val="bg1"/>
                </a:solidFill>
                <a:cs typeface="Arial" panose="020B0604020202020204" pitchFamily="34" charset="0"/>
              </a:rPr>
              <a:t> Uterine </a:t>
            </a:r>
            <a:r>
              <a:rPr lang="en-CA" sz="2300" dirty="0" smtClean="0">
                <a:solidFill>
                  <a:schemeClr val="bg1"/>
                </a:solidFill>
                <a:cs typeface="Arial" panose="020B0604020202020204" pitchFamily="34" charset="0"/>
              </a:rPr>
              <a:t>contractions </a:t>
            </a:r>
            <a:r>
              <a:rPr lang="en-CA" sz="2300" dirty="0">
                <a:solidFill>
                  <a:schemeClr val="bg1"/>
                </a:solidFill>
                <a:cs typeface="Arial" panose="020B0604020202020204" pitchFamily="34" charset="0"/>
              </a:rPr>
              <a:t>(in irregular or regular pattern) – By palpation*** May not always pick up on the monitor</a:t>
            </a:r>
          </a:p>
          <a:p>
            <a:pPr marL="457200" indent="-228600">
              <a:spcBef>
                <a:spcPts val="600"/>
              </a:spcBef>
              <a:spcAft>
                <a:spcPts val="1200"/>
              </a:spcAft>
              <a:buClr>
                <a:schemeClr val="accent2"/>
              </a:buClr>
              <a:buFont typeface="Wingdings" panose="05000000000000000000" pitchFamily="2" charset="2"/>
              <a:buChar char="Ø"/>
            </a:pPr>
            <a:r>
              <a:rPr lang="en-CA" sz="2300" dirty="0">
                <a:solidFill>
                  <a:schemeClr val="bg1"/>
                </a:solidFill>
                <a:cs typeface="Arial" panose="020B0604020202020204" pitchFamily="34" charset="0"/>
              </a:rPr>
              <a:t> Dull lower back pain</a:t>
            </a:r>
          </a:p>
          <a:p>
            <a:pPr marL="457200" indent="-228600">
              <a:spcBef>
                <a:spcPts val="600"/>
              </a:spcBef>
              <a:spcAft>
                <a:spcPts val="1200"/>
              </a:spcAft>
              <a:buClr>
                <a:schemeClr val="accent2"/>
              </a:buClr>
              <a:buFont typeface="Wingdings" panose="05000000000000000000" pitchFamily="2" charset="2"/>
              <a:buChar char="Ø"/>
            </a:pPr>
            <a:r>
              <a:rPr lang="en-CA" sz="2300" dirty="0">
                <a:solidFill>
                  <a:schemeClr val="bg1"/>
                </a:solidFill>
                <a:cs typeface="Arial" panose="020B0604020202020204" pitchFamily="34" charset="0"/>
              </a:rPr>
              <a:t> Pelvic / Lower abdomen pressure</a:t>
            </a:r>
          </a:p>
          <a:p>
            <a:pPr marL="457200" indent="-228600">
              <a:spcBef>
                <a:spcPts val="600"/>
              </a:spcBef>
              <a:spcAft>
                <a:spcPts val="1200"/>
              </a:spcAft>
              <a:buClr>
                <a:schemeClr val="accent2"/>
              </a:buClr>
              <a:buFont typeface="Wingdings" panose="05000000000000000000" pitchFamily="2" charset="2"/>
              <a:buChar char="Ø"/>
            </a:pPr>
            <a:r>
              <a:rPr lang="en-CA" sz="2300" dirty="0">
                <a:solidFill>
                  <a:schemeClr val="bg1"/>
                </a:solidFill>
                <a:cs typeface="Arial" panose="020B0604020202020204" pitchFamily="34" charset="0"/>
              </a:rPr>
              <a:t> Increase / change in vaginal discharge</a:t>
            </a:r>
          </a:p>
          <a:p>
            <a:pPr marL="457200" indent="-228600">
              <a:spcBef>
                <a:spcPts val="600"/>
              </a:spcBef>
              <a:spcAft>
                <a:spcPts val="1200"/>
              </a:spcAft>
              <a:buClr>
                <a:schemeClr val="accent2"/>
              </a:buClr>
              <a:buFont typeface="Wingdings" panose="05000000000000000000" pitchFamily="2" charset="2"/>
              <a:buChar char="Ø"/>
            </a:pPr>
            <a:r>
              <a:rPr lang="en-CA" sz="2300" dirty="0">
                <a:solidFill>
                  <a:schemeClr val="bg1"/>
                </a:solidFill>
                <a:cs typeface="Arial" panose="020B0604020202020204" pitchFamily="34" charset="0"/>
              </a:rPr>
              <a:t> Bloody show / Bleeding</a:t>
            </a:r>
          </a:p>
          <a:p>
            <a:pPr marL="457200" indent="-228600">
              <a:spcBef>
                <a:spcPts val="600"/>
              </a:spcBef>
              <a:spcAft>
                <a:spcPts val="1200"/>
              </a:spcAft>
              <a:buClr>
                <a:schemeClr val="accent2"/>
              </a:buClr>
              <a:buFont typeface="Wingdings" panose="05000000000000000000" pitchFamily="2" charset="2"/>
              <a:buChar char="Ø"/>
            </a:pPr>
            <a:r>
              <a:rPr lang="en-CA" sz="2300" dirty="0">
                <a:solidFill>
                  <a:schemeClr val="bg1"/>
                </a:solidFill>
                <a:cs typeface="Arial" panose="020B0604020202020204" pitchFamily="34" charset="0"/>
              </a:rPr>
              <a:t> Spontaneous rupture of membrane (ROM)</a:t>
            </a:r>
          </a:p>
          <a:p>
            <a:pPr marL="457200" indent="-228600">
              <a:spcBef>
                <a:spcPts val="600"/>
              </a:spcBef>
              <a:spcAft>
                <a:spcPts val="1200"/>
              </a:spcAft>
              <a:buClr>
                <a:schemeClr val="accent2"/>
              </a:buClr>
              <a:buFont typeface="Wingdings" panose="05000000000000000000" pitchFamily="2" charset="2"/>
              <a:buChar char="Ø"/>
            </a:pPr>
            <a:r>
              <a:rPr lang="en-CA" sz="2300" dirty="0">
                <a:solidFill>
                  <a:schemeClr val="bg1"/>
                </a:solidFill>
                <a:cs typeface="Arial" panose="020B0604020202020204" pitchFamily="34" charset="0"/>
              </a:rPr>
              <a:t> Cervical changes (VE)</a:t>
            </a:r>
          </a:p>
          <a:p>
            <a:pPr marL="457200" indent="-228600">
              <a:spcBef>
                <a:spcPts val="600"/>
              </a:spcBef>
              <a:spcAft>
                <a:spcPts val="1200"/>
              </a:spcAft>
              <a:buClr>
                <a:schemeClr val="accent2"/>
              </a:buClr>
              <a:buFont typeface="Wingdings" panose="05000000000000000000" pitchFamily="2" charset="2"/>
              <a:buChar char="Ø"/>
            </a:pPr>
            <a:r>
              <a:rPr lang="en-CA" sz="2300" dirty="0">
                <a:solidFill>
                  <a:schemeClr val="bg1"/>
                </a:solidFill>
                <a:cs typeface="Arial" panose="020B0604020202020204" pitchFamily="34" charset="0"/>
              </a:rPr>
              <a:t> Nausea / </a:t>
            </a:r>
            <a:r>
              <a:rPr lang="en-CA" sz="2300" dirty="0" err="1">
                <a:solidFill>
                  <a:schemeClr val="bg1"/>
                </a:solidFill>
                <a:cs typeface="Arial" panose="020B0604020202020204" pitchFamily="34" charset="0"/>
              </a:rPr>
              <a:t>Vomitting</a:t>
            </a:r>
            <a:r>
              <a:rPr lang="en-CA" sz="2300" dirty="0">
                <a:solidFill>
                  <a:schemeClr val="bg1"/>
                </a:solidFill>
                <a:cs typeface="Arial" panose="020B0604020202020204" pitchFamily="34" charset="0"/>
              </a:rPr>
              <a:t>, Diarrhea</a:t>
            </a:r>
            <a:endParaRPr lang="en-US" sz="2300" dirty="0">
              <a:solidFill>
                <a:schemeClr val="bg1"/>
              </a:solidFill>
              <a:cs typeface="Arial" panose="020B0604020202020204" pitchFamily="34" charset="0"/>
            </a:endParaRPr>
          </a:p>
        </p:txBody>
      </p:sp>
      <p:sp>
        <p:nvSpPr>
          <p:cNvPr id="7" name="Explosion 1 6"/>
          <p:cNvSpPr/>
          <p:nvPr/>
        </p:nvSpPr>
        <p:spPr>
          <a:xfrm>
            <a:off x="71021" y="2547891"/>
            <a:ext cx="3968319" cy="4132309"/>
          </a:xfrm>
          <a:prstGeom prst="irregularSeal1">
            <a:avLst/>
          </a:prstGeom>
          <a:solidFill>
            <a:srgbClr val="BAE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8071" y="3972435"/>
            <a:ext cx="2747638" cy="1169551"/>
          </a:xfrm>
          <a:prstGeom prst="rect">
            <a:avLst/>
          </a:prstGeom>
          <a:noFill/>
        </p:spPr>
        <p:txBody>
          <a:bodyPr wrap="square" rtlCol="0">
            <a:spAutoFit/>
          </a:bodyPr>
          <a:lstStyle/>
          <a:p>
            <a:pPr algn="ctr"/>
            <a:r>
              <a:rPr lang="en-CA" sz="1400" dirty="0" smtClean="0"/>
              <a:t>Most </a:t>
            </a:r>
            <a:r>
              <a:rPr lang="en-CA" sz="1400" dirty="0" err="1" smtClean="0"/>
              <a:t>pt</a:t>
            </a:r>
            <a:r>
              <a:rPr lang="en-CA" sz="1400" dirty="0" smtClean="0"/>
              <a:t> expect </a:t>
            </a:r>
            <a:r>
              <a:rPr lang="en-CA" sz="1400" dirty="0" err="1" smtClean="0"/>
              <a:t>ctx</a:t>
            </a:r>
            <a:r>
              <a:rPr lang="en-CA" sz="1400" dirty="0" smtClean="0"/>
              <a:t> to feel like the terrible pain they see in movies, and will </a:t>
            </a:r>
            <a:r>
              <a:rPr lang="en-CA" sz="1400" b="1" dirty="0" smtClean="0"/>
              <a:t>NOT</a:t>
            </a:r>
            <a:r>
              <a:rPr lang="en-CA" sz="1400" dirty="0" smtClean="0"/>
              <a:t> report </a:t>
            </a:r>
            <a:r>
              <a:rPr lang="en-CA" sz="1400" dirty="0" err="1" smtClean="0"/>
              <a:t>tightenings</a:t>
            </a:r>
            <a:r>
              <a:rPr lang="en-CA" sz="1400" dirty="0"/>
              <a:t> necessarily.</a:t>
            </a:r>
            <a:endParaRPr lang="en-CA" sz="1400" dirty="0" smtClean="0"/>
          </a:p>
          <a:p>
            <a:pPr algn="ctr"/>
            <a:r>
              <a:rPr lang="en-CA" sz="1400" dirty="0" smtClean="0"/>
              <a:t>TEACHING IS IMPORTANT!</a:t>
            </a:r>
            <a:endParaRPr lang="en-US" sz="1400" dirty="0"/>
          </a:p>
        </p:txBody>
      </p:sp>
    </p:spTree>
    <p:extLst>
      <p:ext uri="{BB962C8B-B14F-4D97-AF65-F5344CB8AC3E}">
        <p14:creationId xmlns:p14="http://schemas.microsoft.com/office/powerpoint/2010/main" val="9141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21</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Warning Signs</a:t>
            </a:r>
          </a:p>
        </p:txBody>
      </p:sp>
      <p:sp>
        <p:nvSpPr>
          <p:cNvPr id="3" name="TextBox 2"/>
          <p:cNvSpPr txBox="1"/>
          <p:nvPr/>
        </p:nvSpPr>
        <p:spPr>
          <a:xfrm>
            <a:off x="2447364" y="1705533"/>
            <a:ext cx="7691718" cy="1565044"/>
          </a:xfrm>
          <a:prstGeom prst="rect">
            <a:avLst/>
          </a:prstGeom>
          <a:noFill/>
        </p:spPr>
        <p:txBody>
          <a:bodyPr wrap="square" rtlCol="0">
            <a:spAutoFit/>
          </a:bodyPr>
          <a:lstStyle/>
          <a:p>
            <a:pPr algn="ctr">
              <a:lnSpc>
                <a:spcPct val="150000"/>
              </a:lnSpc>
            </a:pPr>
            <a:r>
              <a:rPr lang="en-CA" sz="3400" dirty="0">
                <a:solidFill>
                  <a:schemeClr val="bg1"/>
                </a:solidFill>
              </a:rPr>
              <a:t>*** Patient does NOT need to be fully dilated to deliver a premature baby ***</a:t>
            </a:r>
            <a:endParaRPr lang="en-US" sz="3400" dirty="0">
              <a:solidFill>
                <a:schemeClr val="bg1"/>
              </a:solidFill>
            </a:endParaRPr>
          </a:p>
        </p:txBody>
      </p:sp>
      <p:sp>
        <p:nvSpPr>
          <p:cNvPr id="6" name="TextBox 5"/>
          <p:cNvSpPr txBox="1"/>
          <p:nvPr/>
        </p:nvSpPr>
        <p:spPr>
          <a:xfrm>
            <a:off x="2904563" y="3824145"/>
            <a:ext cx="6360461" cy="2031325"/>
          </a:xfrm>
          <a:prstGeom prst="rect">
            <a:avLst/>
          </a:prstGeom>
          <a:noFill/>
        </p:spPr>
        <p:txBody>
          <a:bodyPr wrap="square" rtlCol="0">
            <a:spAutoFit/>
          </a:bodyPr>
          <a:lstStyle/>
          <a:p>
            <a:pPr algn="ctr">
              <a:lnSpc>
                <a:spcPct val="150000"/>
              </a:lnSpc>
            </a:pPr>
            <a:r>
              <a:rPr lang="en-CA" sz="2800" dirty="0">
                <a:solidFill>
                  <a:schemeClr val="bg1"/>
                </a:solidFill>
              </a:rPr>
              <a:t>If a patient reports ANY changes from usual, do a FULL assessment and Notify MD</a:t>
            </a:r>
            <a:endParaRPr lang="en-US" sz="2800" dirty="0">
              <a:solidFill>
                <a:schemeClr val="bg1"/>
              </a:solidFill>
            </a:endParaRPr>
          </a:p>
        </p:txBody>
      </p:sp>
    </p:spTree>
    <p:extLst>
      <p:ext uri="{BB962C8B-B14F-4D97-AF65-F5344CB8AC3E}">
        <p14:creationId xmlns:p14="http://schemas.microsoft.com/office/powerpoint/2010/main" val="129505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22</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Warning Signs - Exercise</a:t>
            </a:r>
          </a:p>
        </p:txBody>
      </p:sp>
      <p:sp>
        <p:nvSpPr>
          <p:cNvPr id="3" name="TextBox 2"/>
          <p:cNvSpPr txBox="1"/>
          <p:nvPr/>
        </p:nvSpPr>
        <p:spPr>
          <a:xfrm>
            <a:off x="2597896" y="1718980"/>
            <a:ext cx="7974107" cy="1569660"/>
          </a:xfrm>
          <a:prstGeom prst="rect">
            <a:avLst/>
          </a:prstGeom>
          <a:noFill/>
        </p:spPr>
        <p:txBody>
          <a:bodyPr wrap="square" rtlCol="0">
            <a:spAutoFit/>
          </a:bodyPr>
          <a:lstStyle/>
          <a:p>
            <a:pPr algn="ctr"/>
            <a:r>
              <a:rPr lang="en-CA" sz="3200" dirty="0">
                <a:solidFill>
                  <a:schemeClr val="bg1"/>
                </a:solidFill>
              </a:rPr>
              <a:t>Mrs. G is 28 weeks pregnant, she admitted x 2days for </a:t>
            </a:r>
            <a:r>
              <a:rPr lang="en-CA" sz="3200" dirty="0" smtClean="0">
                <a:solidFill>
                  <a:schemeClr val="bg1"/>
                </a:solidFill>
              </a:rPr>
              <a:t>PTL, </a:t>
            </a:r>
            <a:r>
              <a:rPr lang="en-CA" sz="3200" dirty="0">
                <a:solidFill>
                  <a:schemeClr val="bg1"/>
                </a:solidFill>
              </a:rPr>
              <a:t>she reports </a:t>
            </a:r>
            <a:r>
              <a:rPr lang="en-CA" sz="3200" dirty="0" smtClean="0">
                <a:solidFill>
                  <a:schemeClr val="bg1"/>
                </a:solidFill>
              </a:rPr>
              <a:t>pink spotting when she wiped x1 this morning</a:t>
            </a:r>
            <a:endParaRPr lang="en-US" sz="3200" dirty="0">
              <a:solidFill>
                <a:schemeClr val="bg1"/>
              </a:solidFill>
            </a:endParaRPr>
          </a:p>
        </p:txBody>
      </p:sp>
      <p:sp>
        <p:nvSpPr>
          <p:cNvPr id="7" name="TextBox 6"/>
          <p:cNvSpPr txBox="1"/>
          <p:nvPr/>
        </p:nvSpPr>
        <p:spPr>
          <a:xfrm>
            <a:off x="2597896" y="4143933"/>
            <a:ext cx="7974107" cy="584775"/>
          </a:xfrm>
          <a:prstGeom prst="rect">
            <a:avLst/>
          </a:prstGeom>
          <a:noFill/>
        </p:spPr>
        <p:txBody>
          <a:bodyPr wrap="square" rtlCol="0">
            <a:spAutoFit/>
          </a:bodyPr>
          <a:lstStyle/>
          <a:p>
            <a:pPr algn="ctr"/>
            <a:r>
              <a:rPr lang="en-CA" sz="3200" dirty="0">
                <a:solidFill>
                  <a:schemeClr val="bg1"/>
                </a:solidFill>
              </a:rPr>
              <a:t>What do you do?</a:t>
            </a:r>
          </a:p>
        </p:txBody>
      </p:sp>
    </p:spTree>
    <p:extLst>
      <p:ext uri="{BB962C8B-B14F-4D97-AF65-F5344CB8AC3E}">
        <p14:creationId xmlns:p14="http://schemas.microsoft.com/office/powerpoint/2010/main" val="139361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5163454" y="1812126"/>
            <a:ext cx="6320334" cy="2800216"/>
          </a:xfrm>
        </p:spPr>
        <p:txBody>
          <a:bodyPr/>
          <a:lstStyle/>
          <a:p>
            <a:r>
              <a:rPr lang="en-US" dirty="0"/>
              <a:t>What if she is really contracting???</a:t>
            </a:r>
            <a:endParaRPr lang="en-GB" dirty="0"/>
          </a:p>
        </p:txBody>
      </p:sp>
    </p:spTree>
    <p:extLst>
      <p:ext uri="{BB962C8B-B14F-4D97-AF65-F5344CB8AC3E}">
        <p14:creationId xmlns:p14="http://schemas.microsoft.com/office/powerpoint/2010/main" val="42977186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24</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Interventions</a:t>
            </a:r>
          </a:p>
        </p:txBody>
      </p:sp>
      <p:sp>
        <p:nvSpPr>
          <p:cNvPr id="7" name="TextBox 6"/>
          <p:cNvSpPr txBox="1"/>
          <p:nvPr/>
        </p:nvSpPr>
        <p:spPr>
          <a:xfrm>
            <a:off x="2977028" y="1783395"/>
            <a:ext cx="5857689" cy="3831818"/>
          </a:xfrm>
          <a:prstGeom prst="rect">
            <a:avLst/>
          </a:prstGeom>
          <a:noFill/>
        </p:spPr>
        <p:txBody>
          <a:bodyPr wrap="square" rtlCol="0">
            <a:spAutoFit/>
          </a:bodyPr>
          <a:lstStyle/>
          <a:p>
            <a:pPr marL="457200" indent="-228600">
              <a:spcBef>
                <a:spcPts val="600"/>
              </a:spcBef>
              <a:spcAft>
                <a:spcPts val="1200"/>
              </a:spcAft>
              <a:buClr>
                <a:schemeClr val="accent2"/>
              </a:buClr>
              <a:buFont typeface="Wingdings" panose="05000000000000000000" pitchFamily="2" charset="2"/>
              <a:buChar char="Ø"/>
            </a:pPr>
            <a:r>
              <a:rPr lang="en-CA" sz="2400" dirty="0">
                <a:solidFill>
                  <a:schemeClr val="bg1"/>
                </a:solidFill>
                <a:cs typeface="Arial" panose="020B0604020202020204" pitchFamily="34" charset="0"/>
              </a:rPr>
              <a:t> CFHM until MD assessment</a:t>
            </a:r>
          </a:p>
          <a:p>
            <a:pPr marL="457200" indent="-228600">
              <a:spcBef>
                <a:spcPts val="600"/>
              </a:spcBef>
              <a:spcAft>
                <a:spcPts val="1200"/>
              </a:spcAft>
              <a:buClr>
                <a:schemeClr val="accent2"/>
              </a:buClr>
              <a:buFont typeface="Wingdings" panose="05000000000000000000" pitchFamily="2" charset="2"/>
              <a:buChar char="Ø"/>
            </a:pPr>
            <a:r>
              <a:rPr lang="en-CA" sz="2400" dirty="0">
                <a:solidFill>
                  <a:schemeClr val="bg1"/>
                </a:solidFill>
                <a:cs typeface="Arial" panose="020B0604020202020204" pitchFamily="34" charset="0"/>
              </a:rPr>
              <a:t> IV Bolus / Hydration</a:t>
            </a:r>
          </a:p>
          <a:p>
            <a:pPr marL="457200" indent="-228600">
              <a:spcBef>
                <a:spcPts val="600"/>
              </a:spcBef>
              <a:spcAft>
                <a:spcPts val="1200"/>
              </a:spcAft>
              <a:buClr>
                <a:schemeClr val="accent2"/>
              </a:buClr>
              <a:buFont typeface="Wingdings" panose="05000000000000000000" pitchFamily="2" charset="2"/>
              <a:buChar char="Ø"/>
            </a:pPr>
            <a:r>
              <a:rPr lang="en-CA" sz="2400" dirty="0">
                <a:solidFill>
                  <a:schemeClr val="bg1"/>
                </a:solidFill>
                <a:cs typeface="Arial" panose="020B0604020202020204" pitchFamily="34" charset="0"/>
              </a:rPr>
              <a:t> Bedrest / Left lateral position</a:t>
            </a:r>
          </a:p>
          <a:p>
            <a:pPr marL="457200" indent="-228600">
              <a:spcBef>
                <a:spcPts val="600"/>
              </a:spcBef>
              <a:spcAft>
                <a:spcPts val="1200"/>
              </a:spcAft>
              <a:buClr>
                <a:schemeClr val="accent2"/>
              </a:buClr>
              <a:buFont typeface="Wingdings" panose="05000000000000000000" pitchFamily="2" charset="2"/>
              <a:buChar char="Ø"/>
            </a:pPr>
            <a:r>
              <a:rPr lang="en-CA" sz="2400" dirty="0">
                <a:solidFill>
                  <a:schemeClr val="bg1"/>
                </a:solidFill>
                <a:cs typeface="Arial" panose="020B0604020202020204" pitchFamily="34" charset="0"/>
              </a:rPr>
              <a:t> Update MD of any change</a:t>
            </a:r>
          </a:p>
          <a:p>
            <a:pPr marL="457200" indent="-228600">
              <a:spcBef>
                <a:spcPts val="600"/>
              </a:spcBef>
              <a:spcAft>
                <a:spcPts val="1200"/>
              </a:spcAft>
              <a:buClr>
                <a:schemeClr val="accent2"/>
              </a:buClr>
              <a:buFont typeface="Wingdings" panose="05000000000000000000" pitchFamily="2" charset="2"/>
              <a:buChar char="Ø"/>
            </a:pPr>
            <a:r>
              <a:rPr lang="en-CA" sz="2400" dirty="0">
                <a:solidFill>
                  <a:schemeClr val="bg1"/>
                </a:solidFill>
                <a:cs typeface="Arial" panose="020B0604020202020204" pitchFamily="34" charset="0"/>
              </a:rPr>
              <a:t> Pain management </a:t>
            </a:r>
          </a:p>
          <a:p>
            <a:pPr marL="457200" indent="-228600">
              <a:spcBef>
                <a:spcPts val="600"/>
              </a:spcBef>
              <a:spcAft>
                <a:spcPts val="1200"/>
              </a:spcAft>
              <a:buClr>
                <a:schemeClr val="accent2"/>
              </a:buClr>
              <a:buFont typeface="Wingdings" panose="05000000000000000000" pitchFamily="2" charset="2"/>
              <a:buChar char="Ø"/>
            </a:pPr>
            <a:r>
              <a:rPr lang="en-CA" sz="2400" dirty="0">
                <a:solidFill>
                  <a:schemeClr val="bg1"/>
                </a:solidFill>
                <a:cs typeface="Arial" panose="020B0604020202020204" pitchFamily="34" charset="0"/>
              </a:rPr>
              <a:t> Medication as per Rx (e.g. </a:t>
            </a:r>
            <a:r>
              <a:rPr lang="en-CA" sz="2400" dirty="0" err="1">
                <a:solidFill>
                  <a:schemeClr val="bg1"/>
                </a:solidFill>
                <a:cs typeface="Arial" panose="020B0604020202020204" pitchFamily="34" charset="0"/>
              </a:rPr>
              <a:t>adalat</a:t>
            </a:r>
            <a:r>
              <a:rPr lang="en-CA" sz="2400" dirty="0">
                <a:solidFill>
                  <a:schemeClr val="bg1"/>
                </a:solidFill>
                <a:cs typeface="Arial" panose="020B0604020202020204" pitchFamily="34" charset="0"/>
              </a:rPr>
              <a:t>, Abx, Beta, </a:t>
            </a:r>
            <a:r>
              <a:rPr lang="en-CA" sz="2400" dirty="0" err="1">
                <a:solidFill>
                  <a:schemeClr val="bg1"/>
                </a:solidFill>
                <a:cs typeface="Arial" panose="020B0604020202020204" pitchFamily="34" charset="0"/>
              </a:rPr>
              <a:t>etc</a:t>
            </a:r>
            <a:r>
              <a:rPr lang="en-CA" sz="2400" dirty="0">
                <a:solidFill>
                  <a:schemeClr val="bg1"/>
                </a:solidFill>
                <a:cs typeface="Arial" panose="020B0604020202020204" pitchFamily="34" charset="0"/>
              </a:rPr>
              <a:t>)</a:t>
            </a:r>
          </a:p>
        </p:txBody>
      </p:sp>
    </p:spTree>
    <p:extLst>
      <p:ext uri="{BB962C8B-B14F-4D97-AF65-F5344CB8AC3E}">
        <p14:creationId xmlns:p14="http://schemas.microsoft.com/office/powerpoint/2010/main" val="238919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5163454" y="1812126"/>
            <a:ext cx="6320334" cy="2800216"/>
          </a:xfrm>
        </p:spPr>
        <p:txBody>
          <a:bodyPr/>
          <a:lstStyle/>
          <a:p>
            <a:r>
              <a:rPr lang="en-US" dirty="0"/>
              <a:t>PTL:</a:t>
            </a:r>
            <a:br>
              <a:rPr lang="en-US" dirty="0"/>
            </a:br>
            <a:r>
              <a:rPr lang="en-US" dirty="0"/>
              <a:t>Routine Care</a:t>
            </a:r>
            <a:endParaRPr lang="en-GB" dirty="0"/>
          </a:p>
        </p:txBody>
      </p:sp>
    </p:spTree>
    <p:extLst>
      <p:ext uri="{BB962C8B-B14F-4D97-AF65-F5344CB8AC3E}">
        <p14:creationId xmlns:p14="http://schemas.microsoft.com/office/powerpoint/2010/main" val="56861222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26</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Routine Tests</a:t>
            </a:r>
          </a:p>
        </p:txBody>
      </p:sp>
      <p:sp>
        <p:nvSpPr>
          <p:cNvPr id="3" name="TextBox 2"/>
          <p:cNvSpPr txBox="1"/>
          <p:nvPr/>
        </p:nvSpPr>
        <p:spPr>
          <a:xfrm>
            <a:off x="2850776" y="1289026"/>
            <a:ext cx="7543800" cy="5370701"/>
          </a:xfrm>
          <a:prstGeom prst="rect">
            <a:avLst/>
          </a:prstGeom>
          <a:noFill/>
        </p:spPr>
        <p:txBody>
          <a:bodyPr wrap="square" rtlCol="0">
            <a:spAutoFit/>
          </a:bodyPr>
          <a:lstStyle/>
          <a:p>
            <a:pPr marL="457200" indent="-228600">
              <a:spcBef>
                <a:spcPts val="600"/>
              </a:spcBef>
              <a:spcAft>
                <a:spcPts val="600"/>
              </a:spcAft>
              <a:buClr>
                <a:schemeClr val="accent2"/>
              </a:buClr>
              <a:buFont typeface="Wingdings" panose="05000000000000000000" pitchFamily="2" charset="2"/>
              <a:buChar char="Ø"/>
            </a:pPr>
            <a:r>
              <a:rPr lang="en-CA" sz="2200" dirty="0">
                <a:solidFill>
                  <a:schemeClr val="bg1"/>
                </a:solidFill>
                <a:cs typeface="Arial" panose="020B0604020202020204" pitchFamily="34" charset="0"/>
              </a:rPr>
              <a:t> Chlamydia-</a:t>
            </a:r>
            <a:r>
              <a:rPr lang="en-CA" sz="2200" dirty="0" err="1">
                <a:solidFill>
                  <a:schemeClr val="bg1"/>
                </a:solidFill>
                <a:cs typeface="Arial" panose="020B0604020202020204" pitchFamily="34" charset="0"/>
              </a:rPr>
              <a:t>neiss</a:t>
            </a:r>
            <a:r>
              <a:rPr lang="en-CA" sz="2200" dirty="0">
                <a:solidFill>
                  <a:schemeClr val="bg1"/>
                </a:solidFill>
                <a:cs typeface="Arial" panose="020B0604020202020204" pitchFamily="34" charset="0"/>
              </a:rPr>
              <a:t>. Gono PCR – Vaginal</a:t>
            </a:r>
          </a:p>
          <a:p>
            <a:pPr marL="457200" indent="-228600">
              <a:spcBef>
                <a:spcPts val="600"/>
              </a:spcBef>
              <a:spcAft>
                <a:spcPts val="600"/>
              </a:spcAft>
              <a:buClr>
                <a:schemeClr val="accent2"/>
              </a:buClr>
              <a:buFont typeface="Wingdings" panose="05000000000000000000" pitchFamily="2" charset="2"/>
              <a:buChar char="Ø"/>
            </a:pPr>
            <a:r>
              <a:rPr lang="en-CA" sz="2200" dirty="0">
                <a:solidFill>
                  <a:schemeClr val="bg1"/>
                </a:solidFill>
                <a:cs typeface="Arial" panose="020B0604020202020204" pitchFamily="34" charset="0"/>
              </a:rPr>
              <a:t> Vaginal bacterial culture</a:t>
            </a:r>
          </a:p>
          <a:p>
            <a:pPr marL="457200" indent="-228600">
              <a:spcBef>
                <a:spcPts val="600"/>
              </a:spcBef>
              <a:spcAft>
                <a:spcPts val="600"/>
              </a:spcAft>
              <a:buClr>
                <a:schemeClr val="accent2"/>
              </a:buClr>
              <a:buFont typeface="Wingdings" panose="05000000000000000000" pitchFamily="2" charset="2"/>
              <a:buChar char="Ø"/>
            </a:pPr>
            <a:r>
              <a:rPr lang="en-CA" sz="2200" dirty="0">
                <a:solidFill>
                  <a:schemeClr val="bg1"/>
                </a:solidFill>
                <a:cs typeface="Arial" panose="020B0604020202020204" pitchFamily="34" charset="0"/>
              </a:rPr>
              <a:t> Strep B – Vaginal-rectal</a:t>
            </a:r>
          </a:p>
          <a:p>
            <a:pPr marL="457200" indent="-228600">
              <a:spcBef>
                <a:spcPts val="600"/>
              </a:spcBef>
              <a:spcAft>
                <a:spcPts val="600"/>
              </a:spcAft>
              <a:buClr>
                <a:schemeClr val="accent2"/>
              </a:buClr>
              <a:buFont typeface="Wingdings" panose="05000000000000000000" pitchFamily="2" charset="2"/>
              <a:buChar char="Ø"/>
            </a:pPr>
            <a:r>
              <a:rPr lang="en-CA" sz="2200" dirty="0" err="1" smtClean="0">
                <a:solidFill>
                  <a:schemeClr val="bg1"/>
                </a:solidFill>
                <a:cs typeface="Arial" panose="020B0604020202020204" pitchFamily="34" charset="0"/>
              </a:rPr>
              <a:t>Urinanalysis</a:t>
            </a:r>
            <a:r>
              <a:rPr lang="en-CA" sz="2200" dirty="0" smtClean="0">
                <a:solidFill>
                  <a:schemeClr val="bg1"/>
                </a:solidFill>
                <a:cs typeface="Arial" panose="020B0604020202020204" pitchFamily="34" charset="0"/>
              </a:rPr>
              <a:t> </a:t>
            </a:r>
            <a:r>
              <a:rPr lang="en-CA" sz="2200" dirty="0">
                <a:solidFill>
                  <a:schemeClr val="bg1"/>
                </a:solidFill>
                <a:cs typeface="Arial" panose="020B0604020202020204" pitchFamily="34" charset="0"/>
              </a:rPr>
              <a:t>+ Urine bacterial </a:t>
            </a:r>
            <a:r>
              <a:rPr lang="en-CA" sz="2200" dirty="0" smtClean="0">
                <a:solidFill>
                  <a:schemeClr val="bg1"/>
                </a:solidFill>
                <a:cs typeface="Arial" panose="020B0604020202020204" pitchFamily="34" charset="0"/>
              </a:rPr>
              <a:t>culture</a:t>
            </a:r>
          </a:p>
          <a:p>
            <a:pPr marL="457200" indent="-228600">
              <a:spcBef>
                <a:spcPts val="600"/>
              </a:spcBef>
              <a:spcAft>
                <a:spcPts val="600"/>
              </a:spcAft>
              <a:buClr>
                <a:schemeClr val="accent2"/>
              </a:buClr>
              <a:buFont typeface="Wingdings" panose="05000000000000000000" pitchFamily="2" charset="2"/>
              <a:buChar char="Ø"/>
            </a:pPr>
            <a:r>
              <a:rPr lang="en-CA" altLang="en-US" sz="2200" dirty="0">
                <a:solidFill>
                  <a:schemeClr val="bg1"/>
                </a:solidFill>
                <a:cs typeface="Arial" panose="020B0604020202020204" pitchFamily="34" charset="0"/>
              </a:rPr>
              <a:t>Fetal Fibronectin Test (</a:t>
            </a:r>
            <a:r>
              <a:rPr lang="en-CA" altLang="en-US" sz="2200" dirty="0" err="1">
                <a:solidFill>
                  <a:schemeClr val="bg1"/>
                </a:solidFill>
                <a:cs typeface="Arial" panose="020B0604020202020204" pitchFamily="34" charset="0"/>
              </a:rPr>
              <a:t>fFN</a:t>
            </a:r>
            <a:r>
              <a:rPr lang="en-CA" altLang="en-US" sz="2200" dirty="0">
                <a:solidFill>
                  <a:schemeClr val="bg1"/>
                </a:solidFill>
                <a:cs typeface="Arial" panose="020B0604020202020204" pitchFamily="34" charset="0"/>
              </a:rPr>
              <a:t>) </a:t>
            </a:r>
            <a:endParaRPr lang="en-CA" sz="2200" dirty="0">
              <a:solidFill>
                <a:schemeClr val="bg1"/>
              </a:solidFill>
              <a:cs typeface="Arial" panose="020B0604020202020204" pitchFamily="34" charset="0"/>
            </a:endParaRPr>
          </a:p>
          <a:p>
            <a:pPr marL="457200" indent="-228600">
              <a:spcBef>
                <a:spcPts val="600"/>
              </a:spcBef>
              <a:spcAft>
                <a:spcPts val="600"/>
              </a:spcAft>
              <a:buClr>
                <a:schemeClr val="accent2"/>
              </a:buClr>
              <a:buFont typeface="Wingdings" panose="05000000000000000000" pitchFamily="2" charset="2"/>
              <a:buChar char="Ø"/>
            </a:pPr>
            <a:r>
              <a:rPr lang="en-CA" sz="2200" dirty="0">
                <a:solidFill>
                  <a:schemeClr val="bg1"/>
                </a:solidFill>
                <a:cs typeface="Arial" panose="020B0604020202020204" pitchFamily="34" charset="0"/>
              </a:rPr>
              <a:t> Ultrasound</a:t>
            </a:r>
          </a:p>
          <a:p>
            <a:pPr lvl="2" indent="-228600">
              <a:spcBef>
                <a:spcPts val="600"/>
              </a:spcBef>
              <a:spcAft>
                <a:spcPts val="600"/>
              </a:spcAft>
              <a:buClr>
                <a:schemeClr val="accent2"/>
              </a:buClr>
              <a:buFont typeface="Wingdings" panose="05000000000000000000" pitchFamily="2" charset="2"/>
              <a:buChar char="Ø"/>
            </a:pPr>
            <a:r>
              <a:rPr lang="en-CA" sz="2200" dirty="0">
                <a:solidFill>
                  <a:schemeClr val="bg1"/>
                </a:solidFill>
                <a:cs typeface="Arial" panose="020B0604020202020204" pitchFamily="34" charset="0"/>
              </a:rPr>
              <a:t> </a:t>
            </a:r>
            <a:r>
              <a:rPr lang="en-CA" sz="2200" dirty="0" smtClean="0">
                <a:solidFill>
                  <a:schemeClr val="bg1"/>
                </a:solidFill>
                <a:cs typeface="Arial" panose="020B0604020202020204" pitchFamily="34" charset="0"/>
              </a:rPr>
              <a:t>Growth</a:t>
            </a:r>
            <a:endParaRPr lang="en-CA" sz="2200" dirty="0">
              <a:solidFill>
                <a:schemeClr val="bg1"/>
              </a:solidFill>
              <a:cs typeface="Arial" panose="020B0604020202020204" pitchFamily="34" charset="0"/>
            </a:endParaRPr>
          </a:p>
          <a:p>
            <a:pPr lvl="2" indent="-228600">
              <a:spcBef>
                <a:spcPts val="600"/>
              </a:spcBef>
              <a:spcAft>
                <a:spcPts val="600"/>
              </a:spcAft>
              <a:buClr>
                <a:schemeClr val="accent2"/>
              </a:buClr>
              <a:buFont typeface="Wingdings" panose="05000000000000000000" pitchFamily="2" charset="2"/>
              <a:buChar char="Ø"/>
            </a:pPr>
            <a:r>
              <a:rPr lang="en-CA" sz="2200" dirty="0">
                <a:solidFill>
                  <a:schemeClr val="bg1"/>
                </a:solidFill>
                <a:cs typeface="Arial" panose="020B0604020202020204" pitchFamily="34" charset="0"/>
              </a:rPr>
              <a:t> AFI/BPP</a:t>
            </a:r>
          </a:p>
          <a:p>
            <a:pPr lvl="2" indent="-228600">
              <a:spcBef>
                <a:spcPts val="600"/>
              </a:spcBef>
              <a:spcAft>
                <a:spcPts val="600"/>
              </a:spcAft>
              <a:buClr>
                <a:schemeClr val="accent2"/>
              </a:buClr>
              <a:buFont typeface="Wingdings" panose="05000000000000000000" pitchFamily="2" charset="2"/>
              <a:buChar char="Ø"/>
            </a:pPr>
            <a:r>
              <a:rPr lang="en-CA" sz="2200" dirty="0">
                <a:solidFill>
                  <a:schemeClr val="bg1"/>
                </a:solidFill>
                <a:cs typeface="Arial" panose="020B0604020202020204" pitchFamily="34" charset="0"/>
              </a:rPr>
              <a:t> Cervical length (Less than 25mm is associated with PTL)</a:t>
            </a:r>
          </a:p>
          <a:p>
            <a:pPr marL="457200" indent="-228600">
              <a:lnSpc>
                <a:spcPct val="150000"/>
              </a:lnSpc>
              <a:spcBef>
                <a:spcPts val="600"/>
              </a:spcBef>
              <a:spcAft>
                <a:spcPts val="600"/>
              </a:spcAft>
              <a:buClr>
                <a:schemeClr val="accent2"/>
              </a:buClr>
              <a:buFont typeface="Wingdings" panose="05000000000000000000" pitchFamily="2" charset="2"/>
              <a:buChar char="Ø"/>
            </a:pPr>
            <a:r>
              <a:rPr lang="en-CA" sz="2200" dirty="0">
                <a:solidFill>
                  <a:schemeClr val="bg1"/>
                </a:solidFill>
                <a:cs typeface="Arial" panose="020B0604020202020204" pitchFamily="34" charset="0"/>
              </a:rPr>
              <a:t> OACIS Folder</a:t>
            </a:r>
          </a:p>
        </p:txBody>
      </p:sp>
    </p:spTree>
    <p:extLst>
      <p:ext uri="{BB962C8B-B14F-4D97-AF65-F5344CB8AC3E}">
        <p14:creationId xmlns:p14="http://schemas.microsoft.com/office/powerpoint/2010/main" val="180143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27</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Routine Management</a:t>
            </a:r>
          </a:p>
        </p:txBody>
      </p:sp>
      <p:sp>
        <p:nvSpPr>
          <p:cNvPr id="3" name="TextBox 2"/>
          <p:cNvSpPr txBox="1"/>
          <p:nvPr/>
        </p:nvSpPr>
        <p:spPr>
          <a:xfrm>
            <a:off x="2810434" y="912508"/>
            <a:ext cx="7879977" cy="5820055"/>
          </a:xfrm>
          <a:prstGeom prst="rect">
            <a:avLst/>
          </a:prstGeom>
          <a:noFill/>
        </p:spPr>
        <p:txBody>
          <a:bodyPr wrap="square" rtlCol="0">
            <a:spAutoFit/>
          </a:bodyPr>
          <a:lstStyle/>
          <a:p>
            <a:pPr marL="342900" indent="-342900">
              <a:lnSpc>
                <a:spcPct val="150000"/>
              </a:lnSpc>
              <a:buClr>
                <a:schemeClr val="accent2"/>
              </a:buClr>
              <a:buFont typeface="Wingdings" panose="05000000000000000000" pitchFamily="2" charset="2"/>
              <a:buChar char="Ø"/>
            </a:pPr>
            <a:r>
              <a:rPr lang="en-US" sz="2000" dirty="0">
                <a:solidFill>
                  <a:schemeClr val="bg1"/>
                </a:solidFill>
                <a:ea typeface="ＭＳ Ｐゴシック"/>
                <a:cs typeface="ＭＳ Ｐゴシック"/>
              </a:rPr>
              <a:t>Corticosteroids</a:t>
            </a:r>
            <a:r>
              <a:rPr lang="en-CA" sz="2000" dirty="0" smtClean="0">
                <a:solidFill>
                  <a:schemeClr val="bg1"/>
                </a:solidFill>
              </a:rPr>
              <a:t> </a:t>
            </a:r>
            <a:r>
              <a:rPr lang="en-CA" sz="2000" dirty="0">
                <a:solidFill>
                  <a:schemeClr val="bg1"/>
                </a:solidFill>
              </a:rPr>
              <a:t>Therapy (Accelerate fetal pulmonary maturity)</a:t>
            </a:r>
          </a:p>
          <a:p>
            <a:pPr marL="800100" lvl="1" indent="-342900">
              <a:buClr>
                <a:schemeClr val="accent2"/>
              </a:buClr>
              <a:buFont typeface="Wingdings" panose="05000000000000000000" pitchFamily="2" charset="2"/>
              <a:buChar char="Ø"/>
            </a:pPr>
            <a:r>
              <a:rPr lang="en-CA" sz="2000" dirty="0">
                <a:solidFill>
                  <a:schemeClr val="bg1"/>
                </a:solidFill>
              </a:rPr>
              <a:t>Betamethasone 12mg IM q24hrs   OR</a:t>
            </a:r>
          </a:p>
          <a:p>
            <a:pPr marL="800100" lvl="1" indent="-342900">
              <a:buClr>
                <a:schemeClr val="accent2"/>
              </a:buClr>
              <a:buFont typeface="Wingdings" panose="05000000000000000000" pitchFamily="2" charset="2"/>
              <a:buChar char="Ø"/>
            </a:pPr>
            <a:r>
              <a:rPr lang="en-CA" sz="2000" dirty="0">
                <a:solidFill>
                  <a:schemeClr val="bg1"/>
                </a:solidFill>
              </a:rPr>
              <a:t>Dexamethasone 6mg IM q12hrs</a:t>
            </a:r>
          </a:p>
          <a:p>
            <a:pPr marL="1714500" lvl="3" indent="-342900">
              <a:buClr>
                <a:schemeClr val="accent2"/>
              </a:buClr>
              <a:buFont typeface="Wingdings" panose="05000000000000000000" pitchFamily="2" charset="2"/>
              <a:buChar char="Ø"/>
            </a:pPr>
            <a:r>
              <a:rPr lang="en-CA" altLang="en-US" sz="2200" dirty="0">
                <a:solidFill>
                  <a:schemeClr val="bg1"/>
                </a:solidFill>
                <a:ea typeface="ＭＳ Ｐゴシック"/>
              </a:rPr>
              <a:t>Gestation &gt; </a:t>
            </a:r>
            <a:r>
              <a:rPr lang="en-CA" altLang="en-US" sz="2200" dirty="0" smtClean="0">
                <a:solidFill>
                  <a:schemeClr val="bg1"/>
                </a:solidFill>
                <a:ea typeface="ＭＳ Ｐゴシック"/>
              </a:rPr>
              <a:t>23*-24wks </a:t>
            </a:r>
            <a:r>
              <a:rPr lang="en-CA" altLang="en-US" sz="2200" dirty="0">
                <a:solidFill>
                  <a:schemeClr val="bg1"/>
                </a:solidFill>
                <a:ea typeface="ＭＳ Ｐゴシック"/>
              </a:rPr>
              <a:t>but &lt; </a:t>
            </a:r>
            <a:r>
              <a:rPr lang="en-CA" altLang="en-US" sz="2200" dirty="0" smtClean="0">
                <a:solidFill>
                  <a:schemeClr val="bg1"/>
                </a:solidFill>
                <a:ea typeface="ＭＳ Ｐゴシック"/>
              </a:rPr>
              <a:t>34.0wks</a:t>
            </a:r>
            <a:endParaRPr lang="en-CA" altLang="en-US" sz="2200" dirty="0">
              <a:solidFill>
                <a:schemeClr val="bg1"/>
              </a:solidFill>
              <a:ea typeface="ＭＳ Ｐゴシック"/>
            </a:endParaRPr>
          </a:p>
          <a:p>
            <a:pPr marL="1714500" lvl="3" indent="-342900">
              <a:buClr>
                <a:schemeClr val="accent2"/>
              </a:buClr>
              <a:buFont typeface="Wingdings" panose="05000000000000000000" pitchFamily="2" charset="2"/>
              <a:buChar char="Ø"/>
            </a:pPr>
            <a:r>
              <a:rPr lang="en-CA" sz="2000" dirty="0" smtClean="0">
                <a:solidFill>
                  <a:schemeClr val="bg1"/>
                </a:solidFill>
              </a:rPr>
              <a:t>Full </a:t>
            </a:r>
            <a:r>
              <a:rPr lang="en-CA" sz="2000" dirty="0">
                <a:solidFill>
                  <a:schemeClr val="bg1"/>
                </a:solidFill>
              </a:rPr>
              <a:t>benefits (course completed) 24h post 2</a:t>
            </a:r>
            <a:r>
              <a:rPr lang="en-CA" sz="2000" baseline="30000" dirty="0">
                <a:solidFill>
                  <a:schemeClr val="bg1"/>
                </a:solidFill>
              </a:rPr>
              <a:t>nd</a:t>
            </a:r>
            <a:r>
              <a:rPr lang="en-CA" sz="2000" dirty="0">
                <a:solidFill>
                  <a:schemeClr val="bg1"/>
                </a:solidFill>
              </a:rPr>
              <a:t> dose</a:t>
            </a:r>
          </a:p>
          <a:p>
            <a:pPr marL="1714500" lvl="3" indent="-342900">
              <a:buClr>
                <a:schemeClr val="accent2"/>
              </a:buClr>
              <a:buFont typeface="Wingdings" panose="05000000000000000000" pitchFamily="2" charset="2"/>
              <a:buChar char="Ø"/>
            </a:pPr>
            <a:r>
              <a:rPr lang="en-CA" sz="2000" dirty="0">
                <a:solidFill>
                  <a:schemeClr val="bg1"/>
                </a:solidFill>
              </a:rPr>
              <a:t>Incomplete course is still beneficial</a:t>
            </a:r>
          </a:p>
          <a:p>
            <a:pPr lvl="3"/>
            <a:endParaRPr lang="en-CA" sz="1100" dirty="0">
              <a:solidFill>
                <a:schemeClr val="bg1"/>
              </a:solidFill>
            </a:endParaRPr>
          </a:p>
          <a:p>
            <a:pPr marL="742950" lvl="1" indent="-285750">
              <a:lnSpc>
                <a:spcPct val="80000"/>
              </a:lnSpc>
              <a:buClr>
                <a:schemeClr val="accent2"/>
              </a:buClr>
              <a:buFont typeface="Arial" panose="020B0604020202020204" pitchFamily="34" charset="0"/>
              <a:buChar char="•"/>
            </a:pPr>
            <a:r>
              <a:rPr lang="en-US" altLang="en-US" sz="2000" dirty="0">
                <a:solidFill>
                  <a:schemeClr val="bg1"/>
                </a:solidFill>
                <a:ea typeface="ＭＳ Ｐゴシック"/>
                <a:cs typeface="ＭＳ Ｐゴシック"/>
              </a:rPr>
              <a:t>May cause transient hyperglycemia (12h – 5 days) in the mother AND hypoglycemia in baby if born within the week after administration </a:t>
            </a:r>
          </a:p>
          <a:p>
            <a:pPr lvl="1" algn="ctr"/>
            <a:endParaRPr lang="en-CA" altLang="en-US" sz="1100" dirty="0">
              <a:solidFill>
                <a:schemeClr val="bg1"/>
              </a:solidFill>
              <a:ea typeface="ＭＳ Ｐゴシック"/>
            </a:endParaRPr>
          </a:p>
          <a:p>
            <a:pPr marL="800100" lvl="1" indent="-342900">
              <a:buClr>
                <a:schemeClr val="accent2"/>
              </a:buClr>
              <a:buFont typeface="Wingdings" panose="05000000000000000000" pitchFamily="2" charset="2"/>
              <a:buChar char="Ø"/>
            </a:pPr>
            <a:r>
              <a:rPr lang="en-CA" altLang="en-US" sz="2000" dirty="0">
                <a:solidFill>
                  <a:schemeClr val="bg1"/>
                </a:solidFill>
                <a:ea typeface="ＭＳ Ｐゴシック"/>
              </a:rPr>
              <a:t>Booster : Beta 12mg IM x1 ONLY if:</a:t>
            </a:r>
          </a:p>
          <a:p>
            <a:pPr marL="1257300" lvl="2" indent="-342900">
              <a:buClr>
                <a:schemeClr val="accent2"/>
              </a:buClr>
              <a:buFont typeface="Wingdings" panose="05000000000000000000" pitchFamily="2" charset="2"/>
              <a:buChar char="Ø"/>
            </a:pPr>
            <a:r>
              <a:rPr lang="en-CA" altLang="en-US" sz="2000" dirty="0">
                <a:solidFill>
                  <a:schemeClr val="bg1"/>
                </a:solidFill>
                <a:ea typeface="ＭＳ Ｐゴシック"/>
              </a:rPr>
              <a:t>At risk of delivery in the next 7 days</a:t>
            </a:r>
          </a:p>
          <a:p>
            <a:pPr marL="1257300" lvl="2" indent="-342900">
              <a:buClr>
                <a:schemeClr val="accent2"/>
              </a:buClr>
              <a:buFont typeface="Wingdings" panose="05000000000000000000" pitchFamily="2" charset="2"/>
              <a:buChar char="Ø"/>
            </a:pPr>
            <a:r>
              <a:rPr lang="en-CA" altLang="en-US" sz="2000" dirty="0">
                <a:solidFill>
                  <a:schemeClr val="bg1"/>
                </a:solidFill>
                <a:ea typeface="ＭＳ Ｐゴシック"/>
              </a:rPr>
              <a:t>More than 2 </a:t>
            </a:r>
            <a:r>
              <a:rPr lang="en-CA" altLang="en-US" sz="2000" dirty="0" err="1">
                <a:solidFill>
                  <a:schemeClr val="bg1"/>
                </a:solidFill>
                <a:ea typeface="ＭＳ Ｐゴシック"/>
              </a:rPr>
              <a:t>wks</a:t>
            </a:r>
            <a:r>
              <a:rPr lang="en-CA" altLang="en-US" sz="2000" dirty="0">
                <a:solidFill>
                  <a:schemeClr val="bg1"/>
                </a:solidFill>
                <a:ea typeface="ＭＳ Ｐゴシック"/>
              </a:rPr>
              <a:t> have passed since initial course</a:t>
            </a:r>
          </a:p>
          <a:p>
            <a:pPr marL="1257300" lvl="2" indent="-342900">
              <a:buClr>
                <a:schemeClr val="accent2"/>
              </a:buClr>
              <a:buFont typeface="Wingdings" panose="05000000000000000000" pitchFamily="2" charset="2"/>
              <a:buChar char="Ø"/>
            </a:pPr>
            <a:r>
              <a:rPr lang="en-CA" altLang="en-US" sz="2000" dirty="0">
                <a:solidFill>
                  <a:schemeClr val="bg1"/>
                </a:solidFill>
                <a:ea typeface="ＭＳ Ｐゴシック"/>
              </a:rPr>
              <a:t>GA at initial course was &lt; 28wks</a:t>
            </a:r>
          </a:p>
          <a:p>
            <a:pPr marL="1257300" lvl="2" indent="-342900">
              <a:buClr>
                <a:schemeClr val="accent2"/>
              </a:buClr>
              <a:buFont typeface="Wingdings" panose="05000000000000000000" pitchFamily="2" charset="2"/>
              <a:buChar char="Ø"/>
            </a:pPr>
            <a:r>
              <a:rPr lang="en-CA" altLang="en-US" sz="2000" dirty="0">
                <a:solidFill>
                  <a:schemeClr val="bg1"/>
                </a:solidFill>
                <a:ea typeface="ＭＳ Ｐゴシック"/>
              </a:rPr>
              <a:t>Avoid repeat course or more than 2 </a:t>
            </a:r>
            <a:r>
              <a:rPr lang="en-CA" altLang="en-US" sz="2000" dirty="0" smtClean="0">
                <a:solidFill>
                  <a:schemeClr val="bg1"/>
                </a:solidFill>
                <a:ea typeface="ＭＳ Ｐゴシック"/>
              </a:rPr>
              <a:t>courses</a:t>
            </a:r>
          </a:p>
          <a:p>
            <a:pPr marL="1257300" lvl="2" indent="-342900">
              <a:buClr>
                <a:schemeClr val="accent2"/>
              </a:buClr>
              <a:buFont typeface="Wingdings" panose="05000000000000000000" pitchFamily="2" charset="2"/>
              <a:buChar char="Ø"/>
            </a:pPr>
            <a:endParaRPr lang="en-CA" altLang="en-US" sz="1100" dirty="0" smtClean="0">
              <a:solidFill>
                <a:schemeClr val="bg1"/>
              </a:solidFill>
              <a:ea typeface="ＭＳ Ｐゴシック"/>
            </a:endParaRPr>
          </a:p>
          <a:p>
            <a:pPr marL="742950" lvl="1" indent="-285750">
              <a:lnSpc>
                <a:spcPct val="80000"/>
              </a:lnSpc>
              <a:buClr>
                <a:schemeClr val="accent2"/>
              </a:buClr>
              <a:buFont typeface="Arial" panose="020B0604020202020204" pitchFamily="34" charset="0"/>
              <a:buChar char="•"/>
            </a:pPr>
            <a:r>
              <a:rPr lang="en-US" sz="2000" dirty="0" smtClean="0">
                <a:solidFill>
                  <a:schemeClr val="bg1"/>
                </a:solidFill>
                <a:ea typeface="ＭＳ Ｐゴシック"/>
                <a:cs typeface="ＭＳ Ｐゴシック"/>
              </a:rPr>
              <a:t>Corticosteroids are associated with increased risk of </a:t>
            </a:r>
            <a:r>
              <a:rPr lang="en-US" sz="2000" dirty="0">
                <a:solidFill>
                  <a:schemeClr val="bg1"/>
                </a:solidFill>
                <a:ea typeface="ＭＳ Ｐゴシック"/>
                <a:cs typeface="ＭＳ Ｐゴシック"/>
              </a:rPr>
              <a:t>investigation for neurocognitive </a:t>
            </a:r>
            <a:r>
              <a:rPr lang="en-US" sz="2000" dirty="0" smtClean="0">
                <a:solidFill>
                  <a:schemeClr val="bg1"/>
                </a:solidFill>
                <a:ea typeface="ＭＳ Ｐゴシック"/>
                <a:cs typeface="ＭＳ Ｐゴシック"/>
              </a:rPr>
              <a:t>disorders (late pre-term) and increased </a:t>
            </a:r>
            <a:r>
              <a:rPr lang="en-US" sz="2000" dirty="0">
                <a:solidFill>
                  <a:schemeClr val="bg1"/>
                </a:solidFill>
                <a:ea typeface="ＭＳ Ｐゴシック"/>
                <a:cs typeface="ＭＳ Ｐゴシック"/>
              </a:rPr>
              <a:t>risk of mental or behavioral </a:t>
            </a:r>
            <a:r>
              <a:rPr lang="en-US" sz="2000" dirty="0" smtClean="0">
                <a:solidFill>
                  <a:schemeClr val="bg1"/>
                </a:solidFill>
                <a:ea typeface="ＭＳ Ｐゴシック"/>
                <a:cs typeface="ＭＳ Ｐゴシック"/>
              </a:rPr>
              <a:t>disorders (term) </a:t>
            </a:r>
            <a:r>
              <a:rPr lang="en-US" sz="1400" dirty="0" smtClean="0">
                <a:solidFill>
                  <a:schemeClr val="bg1"/>
                </a:solidFill>
                <a:ea typeface="ＭＳ Ｐゴシック"/>
                <a:cs typeface="ＭＳ Ｐゴシック"/>
              </a:rPr>
              <a:t>(low certainty; limited evidence)</a:t>
            </a:r>
            <a:endParaRPr lang="en-CA" altLang="en-US" sz="1400" dirty="0">
              <a:solidFill>
                <a:schemeClr val="bg1"/>
              </a:solidFill>
              <a:ea typeface="ＭＳ Ｐゴシック"/>
              <a:cs typeface="ＭＳ Ｐゴシック"/>
            </a:endParaRPr>
          </a:p>
        </p:txBody>
      </p:sp>
    </p:spTree>
    <p:extLst>
      <p:ext uri="{BB962C8B-B14F-4D97-AF65-F5344CB8AC3E}">
        <p14:creationId xmlns:p14="http://schemas.microsoft.com/office/powerpoint/2010/main" val="417512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28</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Routine Management</a:t>
            </a:r>
          </a:p>
        </p:txBody>
      </p:sp>
      <p:sp>
        <p:nvSpPr>
          <p:cNvPr id="3" name="TextBox 2"/>
          <p:cNvSpPr txBox="1"/>
          <p:nvPr/>
        </p:nvSpPr>
        <p:spPr>
          <a:xfrm>
            <a:off x="2770093" y="1320711"/>
            <a:ext cx="8482107" cy="4924425"/>
          </a:xfrm>
          <a:prstGeom prst="rect">
            <a:avLst/>
          </a:prstGeom>
          <a:noFill/>
        </p:spPr>
        <p:txBody>
          <a:bodyPr wrap="square" rtlCol="0">
            <a:spAutoFit/>
          </a:bodyPr>
          <a:lstStyle/>
          <a:p>
            <a:pPr marL="342900" indent="-342900">
              <a:lnSpc>
                <a:spcPct val="150000"/>
              </a:lnSpc>
              <a:buClr>
                <a:schemeClr val="accent2"/>
              </a:buClr>
              <a:buFont typeface="Wingdings" panose="05000000000000000000" pitchFamily="2" charset="2"/>
              <a:buChar char="Ø"/>
            </a:pPr>
            <a:r>
              <a:rPr lang="en-CA" sz="2400" b="1" dirty="0" err="1">
                <a:solidFill>
                  <a:schemeClr val="bg1"/>
                </a:solidFill>
              </a:rPr>
              <a:t>Tocolysis</a:t>
            </a:r>
            <a:endParaRPr lang="en-CA" sz="2400" b="1" dirty="0">
              <a:solidFill>
                <a:schemeClr val="bg1"/>
              </a:solidFill>
            </a:endParaRPr>
          </a:p>
          <a:p>
            <a:pPr marL="800100" lvl="1" indent="-342900">
              <a:buClr>
                <a:schemeClr val="accent2"/>
              </a:buClr>
              <a:buFont typeface="Wingdings" panose="05000000000000000000" pitchFamily="2" charset="2"/>
              <a:buChar char="Ø"/>
            </a:pPr>
            <a:r>
              <a:rPr lang="en-US" altLang="en-US" sz="2200" dirty="0">
                <a:solidFill>
                  <a:schemeClr val="bg1"/>
                </a:solidFill>
              </a:rPr>
              <a:t>Process of administering a drug to inhibit uterine contractions of </a:t>
            </a:r>
            <a:r>
              <a:rPr lang="en-US" altLang="en-US" sz="2200" dirty="0" err="1">
                <a:solidFill>
                  <a:schemeClr val="bg1"/>
                </a:solidFill>
              </a:rPr>
              <a:t>labour</a:t>
            </a:r>
            <a:endParaRPr lang="en-US" altLang="en-US" sz="2200" dirty="0">
              <a:solidFill>
                <a:schemeClr val="bg1"/>
              </a:solidFill>
            </a:endParaRPr>
          </a:p>
          <a:p>
            <a:pPr marL="1257300" lvl="2" indent="-342900">
              <a:buClr>
                <a:schemeClr val="accent2"/>
              </a:buClr>
              <a:buFont typeface="Wingdings" panose="05000000000000000000" pitchFamily="2" charset="2"/>
              <a:buChar char="Ø"/>
            </a:pPr>
            <a:r>
              <a:rPr lang="en-CA" altLang="en-US" sz="2200" dirty="0" err="1">
                <a:solidFill>
                  <a:schemeClr val="bg1"/>
                </a:solidFill>
              </a:rPr>
              <a:t>Nifedipine</a:t>
            </a:r>
            <a:r>
              <a:rPr lang="en-CA" altLang="en-US" sz="2200" dirty="0">
                <a:solidFill>
                  <a:schemeClr val="bg1"/>
                </a:solidFill>
              </a:rPr>
              <a:t> (</a:t>
            </a:r>
            <a:r>
              <a:rPr lang="en-CA" altLang="en-US" sz="2200" dirty="0" err="1">
                <a:solidFill>
                  <a:schemeClr val="bg1"/>
                </a:solidFill>
              </a:rPr>
              <a:t>Adalat</a:t>
            </a:r>
            <a:r>
              <a:rPr lang="en-CA" altLang="en-US" sz="2200" dirty="0">
                <a:solidFill>
                  <a:schemeClr val="bg1"/>
                </a:solidFill>
              </a:rPr>
              <a:t>)</a:t>
            </a:r>
          </a:p>
          <a:p>
            <a:pPr marL="1257300" lvl="2" indent="-342900">
              <a:buClr>
                <a:schemeClr val="accent2"/>
              </a:buClr>
              <a:buFont typeface="Wingdings" panose="05000000000000000000" pitchFamily="2" charset="2"/>
              <a:buChar char="Ø"/>
            </a:pPr>
            <a:r>
              <a:rPr lang="en-CA" altLang="en-US" sz="2200" dirty="0">
                <a:solidFill>
                  <a:schemeClr val="bg1"/>
                </a:solidFill>
              </a:rPr>
              <a:t>Indomethacin (</a:t>
            </a:r>
            <a:r>
              <a:rPr lang="en-CA" altLang="en-US" sz="2200" dirty="0" err="1">
                <a:solidFill>
                  <a:schemeClr val="bg1"/>
                </a:solidFill>
              </a:rPr>
              <a:t>Indocid</a:t>
            </a:r>
            <a:r>
              <a:rPr lang="en-CA" altLang="en-US" sz="2200" dirty="0">
                <a:solidFill>
                  <a:schemeClr val="bg1"/>
                </a:solidFill>
              </a:rPr>
              <a:t>)</a:t>
            </a:r>
            <a:endParaRPr lang="en-US" altLang="en-US" sz="2200" dirty="0">
              <a:solidFill>
                <a:schemeClr val="bg1"/>
              </a:solidFill>
            </a:endParaRPr>
          </a:p>
          <a:p>
            <a:pPr lvl="3"/>
            <a:endParaRPr lang="en-CA" sz="2000" dirty="0">
              <a:solidFill>
                <a:schemeClr val="bg1"/>
              </a:solidFill>
            </a:endParaRPr>
          </a:p>
          <a:p>
            <a:pPr marL="285750" indent="-285750" algn="ctr">
              <a:buClr>
                <a:schemeClr val="accent2"/>
              </a:buClr>
              <a:buFont typeface="Arial" panose="020B0604020202020204" pitchFamily="34" charset="0"/>
              <a:buChar char="•"/>
            </a:pPr>
            <a:r>
              <a:rPr lang="en-US" altLang="en-US" sz="2100" dirty="0">
                <a:solidFill>
                  <a:schemeClr val="bg1"/>
                </a:solidFill>
                <a:ea typeface="ＭＳ Ｐゴシック" pitchFamily="34" charset="-128"/>
              </a:rPr>
              <a:t>Often </a:t>
            </a:r>
            <a:r>
              <a:rPr lang="en-US" altLang="en-US" sz="2100" dirty="0" smtClean="0">
                <a:solidFill>
                  <a:schemeClr val="bg1"/>
                </a:solidFill>
                <a:ea typeface="ＭＳ Ｐゴシック" pitchFamily="34" charset="-128"/>
              </a:rPr>
              <a:t>stops </a:t>
            </a:r>
            <a:r>
              <a:rPr lang="en-US" altLang="en-US" sz="2100" dirty="0">
                <a:solidFill>
                  <a:schemeClr val="bg1"/>
                </a:solidFill>
                <a:ea typeface="ＭＳ Ｐゴシック" pitchFamily="34" charset="-128"/>
              </a:rPr>
              <a:t>contractions temporarily, but does not remove the underlying cause of </a:t>
            </a:r>
            <a:r>
              <a:rPr lang="en-US" altLang="en-US" sz="2100" dirty="0" smtClean="0">
                <a:solidFill>
                  <a:schemeClr val="bg1"/>
                </a:solidFill>
                <a:ea typeface="ＭＳ Ｐゴシック" pitchFamily="34" charset="-128"/>
              </a:rPr>
              <a:t>PTL (which is why we don’t use it indefinitely)</a:t>
            </a:r>
            <a:endParaRPr lang="en-US" altLang="en-US" sz="2100" dirty="0">
              <a:solidFill>
                <a:schemeClr val="bg1"/>
              </a:solidFill>
              <a:ea typeface="ＭＳ Ｐゴシック" pitchFamily="34" charset="-128"/>
            </a:endParaRPr>
          </a:p>
          <a:p>
            <a:pPr lvl="1" algn="ctr"/>
            <a:endParaRPr lang="en-CA" altLang="en-US" sz="900" dirty="0">
              <a:solidFill>
                <a:schemeClr val="bg1"/>
              </a:solidFill>
              <a:ea typeface="ＭＳ Ｐゴシック"/>
            </a:endParaRPr>
          </a:p>
          <a:p>
            <a:pPr marL="800100" lvl="1" indent="-342900">
              <a:lnSpc>
                <a:spcPct val="150000"/>
              </a:lnSpc>
              <a:buClr>
                <a:schemeClr val="accent2"/>
              </a:buClr>
              <a:buFont typeface="Wingdings" panose="05000000000000000000" pitchFamily="2" charset="2"/>
              <a:buChar char="Ø"/>
            </a:pPr>
            <a:r>
              <a:rPr lang="en-CA" altLang="en-US" sz="2200" dirty="0" smtClean="0">
                <a:solidFill>
                  <a:schemeClr val="bg1"/>
                </a:solidFill>
                <a:ea typeface="ＭＳ Ｐゴシック"/>
              </a:rPr>
              <a:t>Indications:</a:t>
            </a:r>
            <a:endParaRPr lang="en-CA" altLang="en-US" sz="2200" dirty="0">
              <a:solidFill>
                <a:schemeClr val="bg1"/>
              </a:solidFill>
              <a:ea typeface="ＭＳ Ｐゴシック"/>
            </a:endParaRPr>
          </a:p>
          <a:p>
            <a:pPr marL="1257300" lvl="2" indent="-342900">
              <a:buClr>
                <a:schemeClr val="accent2"/>
              </a:buClr>
              <a:buFont typeface="Wingdings" panose="05000000000000000000" pitchFamily="2" charset="2"/>
              <a:buChar char="Ø"/>
            </a:pPr>
            <a:r>
              <a:rPr lang="en-CA" altLang="en-US" sz="2200" dirty="0">
                <a:solidFill>
                  <a:schemeClr val="bg1"/>
                </a:solidFill>
                <a:ea typeface="ＭＳ Ｐゴシック"/>
              </a:rPr>
              <a:t>Gestation &gt; 22-24wks but &lt; 35wks</a:t>
            </a:r>
          </a:p>
          <a:p>
            <a:pPr marL="1257300" lvl="2" indent="-342900">
              <a:buClr>
                <a:schemeClr val="accent2"/>
              </a:buClr>
              <a:buFont typeface="Wingdings" panose="05000000000000000000" pitchFamily="2" charset="2"/>
              <a:buChar char="Ø"/>
            </a:pPr>
            <a:r>
              <a:rPr lang="en-US" altLang="en-US" sz="2200" dirty="0">
                <a:solidFill>
                  <a:schemeClr val="bg1"/>
                </a:solidFill>
                <a:ea typeface="ＭＳ Ｐゴシック"/>
              </a:rPr>
              <a:t>A live fetus without signs of severe distress or congenital anomalies incompatible with </a:t>
            </a:r>
            <a:r>
              <a:rPr lang="en-US" altLang="en-US" sz="2200" dirty="0" smtClean="0">
                <a:solidFill>
                  <a:schemeClr val="bg1"/>
                </a:solidFill>
                <a:ea typeface="ＭＳ Ｐゴシック"/>
              </a:rPr>
              <a:t>life (e.g. hydrops)</a:t>
            </a:r>
            <a:endParaRPr lang="en-US" altLang="en-US" sz="2200" dirty="0">
              <a:solidFill>
                <a:schemeClr val="bg1"/>
              </a:solidFill>
              <a:ea typeface="ＭＳ Ｐゴシック"/>
            </a:endParaRPr>
          </a:p>
          <a:p>
            <a:pPr marL="1257300" lvl="2" indent="-342900">
              <a:buClr>
                <a:schemeClr val="accent2"/>
              </a:buClr>
              <a:buFont typeface="Wingdings" panose="05000000000000000000" pitchFamily="2" charset="2"/>
              <a:buChar char="Ø"/>
            </a:pPr>
            <a:r>
              <a:rPr lang="en-CA" altLang="en-US" sz="2200" dirty="0">
                <a:solidFill>
                  <a:schemeClr val="bg1"/>
                </a:solidFill>
                <a:ea typeface="ＭＳ Ｐゴシック"/>
              </a:rPr>
              <a:t>To complete full course of Beta</a:t>
            </a:r>
            <a:endParaRPr lang="en-US" altLang="en-US" sz="2200" dirty="0">
              <a:solidFill>
                <a:schemeClr val="bg1"/>
              </a:solidFill>
              <a:ea typeface="ＭＳ Ｐゴシック"/>
            </a:endParaRPr>
          </a:p>
        </p:txBody>
      </p:sp>
    </p:spTree>
    <p:extLst>
      <p:ext uri="{BB962C8B-B14F-4D97-AF65-F5344CB8AC3E}">
        <p14:creationId xmlns:p14="http://schemas.microsoft.com/office/powerpoint/2010/main" val="142837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29</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a:t>
            </a:r>
            <a:r>
              <a:rPr lang="en-US" sz="5400" dirty="0" err="1">
                <a:solidFill>
                  <a:schemeClr val="accent1">
                    <a:lumMod val="20000"/>
                    <a:lumOff val="80000"/>
                  </a:schemeClr>
                </a:solidFill>
              </a:rPr>
              <a:t>Tocolytics</a:t>
            </a:r>
            <a:endParaRPr lang="en-US" sz="5400" dirty="0">
              <a:solidFill>
                <a:schemeClr val="accent1">
                  <a:lumMod val="20000"/>
                  <a:lumOff val="80000"/>
                </a:schemeClr>
              </a:solidFill>
            </a:endParaRPr>
          </a:p>
        </p:txBody>
      </p:sp>
      <p:sp>
        <p:nvSpPr>
          <p:cNvPr id="3" name="TextBox 2"/>
          <p:cNvSpPr txBox="1"/>
          <p:nvPr/>
        </p:nvSpPr>
        <p:spPr>
          <a:xfrm>
            <a:off x="2433917" y="1127661"/>
            <a:ext cx="8552135" cy="2492990"/>
          </a:xfrm>
          <a:prstGeom prst="rect">
            <a:avLst/>
          </a:prstGeom>
          <a:noFill/>
        </p:spPr>
        <p:txBody>
          <a:bodyPr wrap="square" rtlCol="0">
            <a:spAutoFit/>
          </a:bodyPr>
          <a:lstStyle/>
          <a:p>
            <a:pPr marL="342900" indent="-342900">
              <a:lnSpc>
                <a:spcPct val="150000"/>
              </a:lnSpc>
              <a:buClr>
                <a:schemeClr val="accent2"/>
              </a:buClr>
              <a:buFont typeface="Wingdings" panose="05000000000000000000" pitchFamily="2" charset="2"/>
              <a:buChar char="Ø"/>
            </a:pPr>
            <a:r>
              <a:rPr lang="en-CA" sz="2400" b="1" dirty="0">
                <a:solidFill>
                  <a:schemeClr val="bg1"/>
                </a:solidFill>
              </a:rPr>
              <a:t>Nifedipine</a:t>
            </a:r>
            <a:r>
              <a:rPr lang="en-CA" sz="2000" dirty="0">
                <a:solidFill>
                  <a:schemeClr val="bg1"/>
                </a:solidFill>
              </a:rPr>
              <a:t> </a:t>
            </a:r>
            <a:r>
              <a:rPr lang="en-CA" sz="2400" b="1" dirty="0">
                <a:solidFill>
                  <a:schemeClr val="bg1"/>
                </a:solidFill>
              </a:rPr>
              <a:t>(Adalat)</a:t>
            </a:r>
          </a:p>
          <a:p>
            <a:pPr marL="800100" lvl="1" indent="-342900">
              <a:buClr>
                <a:schemeClr val="accent2"/>
              </a:buClr>
              <a:buFont typeface="Wingdings" panose="05000000000000000000" pitchFamily="2" charset="2"/>
              <a:buChar char="Ø"/>
            </a:pPr>
            <a:r>
              <a:rPr lang="en-US" altLang="en-US" sz="2000" dirty="0">
                <a:solidFill>
                  <a:schemeClr val="bg1"/>
                </a:solidFill>
              </a:rPr>
              <a:t>Loading dose : 20mg – 10mg – </a:t>
            </a:r>
            <a:r>
              <a:rPr lang="en-US" altLang="en-US" sz="2000" dirty="0" smtClean="0">
                <a:solidFill>
                  <a:schemeClr val="bg1"/>
                </a:solidFill>
              </a:rPr>
              <a:t>10mg q20min</a:t>
            </a:r>
            <a:endParaRPr lang="en-US" altLang="en-US" sz="2000" dirty="0">
              <a:solidFill>
                <a:schemeClr val="bg1"/>
              </a:solidFill>
            </a:endParaRPr>
          </a:p>
          <a:p>
            <a:pPr marL="800100" lvl="1" indent="-342900">
              <a:buClr>
                <a:schemeClr val="accent2"/>
              </a:buClr>
              <a:buFont typeface="Wingdings" panose="05000000000000000000" pitchFamily="2" charset="2"/>
              <a:buChar char="Ø"/>
            </a:pPr>
            <a:r>
              <a:rPr lang="en-CA" altLang="en-US" sz="2000" dirty="0">
                <a:solidFill>
                  <a:schemeClr val="bg1"/>
                </a:solidFill>
              </a:rPr>
              <a:t>Maintenance dose : 20mg PO q 8hrs until Beta complete</a:t>
            </a:r>
            <a:endParaRPr lang="en-US" altLang="en-US" sz="2000" dirty="0">
              <a:solidFill>
                <a:schemeClr val="bg1"/>
              </a:solidFill>
            </a:endParaRPr>
          </a:p>
          <a:p>
            <a:pPr lvl="3"/>
            <a:endParaRPr lang="en-CA" sz="2000" dirty="0">
              <a:solidFill>
                <a:schemeClr val="bg1"/>
              </a:solidFill>
            </a:endParaRPr>
          </a:p>
          <a:p>
            <a:pPr marL="742950" lvl="1" indent="-285750">
              <a:buClr>
                <a:schemeClr val="accent2"/>
              </a:buClr>
              <a:buFont typeface="Arial" panose="020B0604020202020204" pitchFamily="34" charset="0"/>
              <a:buChar char="•"/>
            </a:pPr>
            <a:r>
              <a:rPr lang="en-CA" altLang="en-US" sz="2000" dirty="0">
                <a:solidFill>
                  <a:schemeClr val="bg1"/>
                </a:solidFill>
                <a:ea typeface="ＭＳ Ｐゴシック" pitchFamily="34" charset="-128"/>
              </a:rPr>
              <a:t>Monitor BP before administering each dose</a:t>
            </a:r>
          </a:p>
          <a:p>
            <a:pPr marL="742950" lvl="1" indent="-285750">
              <a:buClr>
                <a:schemeClr val="accent2"/>
              </a:buClr>
              <a:buFont typeface="Arial" panose="020B0604020202020204" pitchFamily="34" charset="0"/>
              <a:buChar char="•"/>
            </a:pPr>
            <a:r>
              <a:rPr lang="en-CA" altLang="en-US" sz="2000" dirty="0">
                <a:solidFill>
                  <a:schemeClr val="bg1"/>
                </a:solidFill>
                <a:ea typeface="ＭＳ Ｐゴシック" pitchFamily="34" charset="-128"/>
              </a:rPr>
              <a:t>Side effects : Dizziness, </a:t>
            </a:r>
            <a:r>
              <a:rPr lang="en-CA" altLang="en-US" sz="2000" dirty="0" err="1">
                <a:solidFill>
                  <a:schemeClr val="bg1"/>
                </a:solidFill>
                <a:ea typeface="ＭＳ Ｐゴシック" pitchFamily="34" charset="-128"/>
              </a:rPr>
              <a:t>Lightheadedness</a:t>
            </a:r>
            <a:r>
              <a:rPr lang="en-CA" altLang="en-US" sz="2000" dirty="0">
                <a:solidFill>
                  <a:schemeClr val="bg1"/>
                </a:solidFill>
                <a:ea typeface="ＭＳ Ｐゴシック" pitchFamily="34" charset="-128"/>
              </a:rPr>
              <a:t>, H/a, Flushing, Nausea</a:t>
            </a:r>
          </a:p>
          <a:p>
            <a:pPr lvl="1"/>
            <a:endParaRPr lang="en-CA" altLang="en-US" sz="2000" dirty="0">
              <a:solidFill>
                <a:schemeClr val="bg1"/>
              </a:solidFill>
              <a:ea typeface="ＭＳ Ｐゴシック"/>
            </a:endParaRPr>
          </a:p>
        </p:txBody>
      </p:sp>
      <p:sp>
        <p:nvSpPr>
          <p:cNvPr id="5" name="Rounded Rectangle 4"/>
          <p:cNvSpPr/>
          <p:nvPr/>
        </p:nvSpPr>
        <p:spPr>
          <a:xfrm>
            <a:off x="6230472" y="3354777"/>
            <a:ext cx="5428128" cy="3215792"/>
          </a:xfrm>
          <a:prstGeom prst="roundRect">
            <a:avLst/>
          </a:prstGeom>
          <a:gradFill>
            <a:gsLst>
              <a:gs pos="0">
                <a:schemeClr val="accent1">
                  <a:lumMod val="20000"/>
                  <a:lumOff val="80000"/>
                </a:schemeClr>
              </a:gs>
              <a:gs pos="100000">
                <a:srgbClr val="2FAFFF"/>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eaLnBrk="1" hangingPunct="1">
              <a:lnSpc>
                <a:spcPct val="80000"/>
              </a:lnSpc>
            </a:pPr>
            <a:r>
              <a:rPr lang="en-US" altLang="en-US" b="1" dirty="0"/>
              <a:t>Potential fetal complications of Indomethacin</a:t>
            </a:r>
            <a:r>
              <a:rPr lang="en-US" altLang="en-US" dirty="0"/>
              <a:t>:</a:t>
            </a:r>
          </a:p>
          <a:p>
            <a:pPr eaLnBrk="1" hangingPunct="1">
              <a:lnSpc>
                <a:spcPct val="80000"/>
              </a:lnSpc>
            </a:pPr>
            <a:endParaRPr lang="en-US" altLang="en-US" dirty="0"/>
          </a:p>
          <a:p>
            <a:pPr lvl="1" eaLnBrk="1" hangingPunct="1">
              <a:lnSpc>
                <a:spcPct val="80000"/>
              </a:lnSpc>
            </a:pPr>
            <a:r>
              <a:rPr lang="en-US" altLang="en-US" b="1" dirty="0"/>
              <a:t>Should not be used after 32 weeks’ gestation </a:t>
            </a:r>
            <a:endParaRPr lang="en-US" altLang="en-US" dirty="0"/>
          </a:p>
          <a:p>
            <a:pPr marL="800100" lvl="1" indent="-342900" eaLnBrk="1" hangingPunct="1">
              <a:lnSpc>
                <a:spcPct val="80000"/>
              </a:lnSpc>
              <a:buFont typeface="Arial" panose="020B0604020202020204" pitchFamily="34" charset="0"/>
              <a:buChar char="•"/>
            </a:pPr>
            <a:r>
              <a:rPr lang="en-US" altLang="en-US" dirty="0"/>
              <a:t>Increased sensitivity of the ductus </a:t>
            </a:r>
            <a:r>
              <a:rPr lang="en-US" altLang="en-US" dirty="0" err="1"/>
              <a:t>arteriosis</a:t>
            </a:r>
            <a:r>
              <a:rPr lang="en-US" altLang="en-US" dirty="0"/>
              <a:t> to premature closure</a:t>
            </a:r>
          </a:p>
          <a:p>
            <a:pPr marL="800100" lvl="1" indent="-342900" eaLnBrk="1" hangingPunct="1">
              <a:lnSpc>
                <a:spcPct val="80000"/>
              </a:lnSpc>
              <a:buFont typeface="Arial" panose="020B0604020202020204" pitchFamily="34" charset="0"/>
              <a:buChar char="•"/>
            </a:pPr>
            <a:r>
              <a:rPr lang="en-US" altLang="en-US" dirty="0"/>
              <a:t>Reduced fetal urine production causing </a:t>
            </a:r>
            <a:r>
              <a:rPr lang="en-US" altLang="en-US" dirty="0" err="1"/>
              <a:t>Oligohydramnios</a:t>
            </a:r>
            <a:r>
              <a:rPr lang="en-US" altLang="en-US" dirty="0"/>
              <a:t> </a:t>
            </a:r>
          </a:p>
          <a:p>
            <a:pPr lvl="1" algn="ctr" eaLnBrk="1" hangingPunct="1">
              <a:lnSpc>
                <a:spcPct val="80000"/>
              </a:lnSpc>
            </a:pPr>
            <a:endParaRPr lang="en-US" altLang="en-US" dirty="0"/>
          </a:p>
          <a:p>
            <a:pPr lvl="1" algn="ctr" eaLnBrk="1" hangingPunct="1">
              <a:lnSpc>
                <a:spcPct val="80000"/>
              </a:lnSpc>
            </a:pPr>
            <a:r>
              <a:rPr lang="en-US" altLang="en-US" dirty="0"/>
              <a:t>Indomethacin should not be used for more than 48 hours without assessment of amniotic fluid volume</a:t>
            </a:r>
          </a:p>
        </p:txBody>
      </p:sp>
      <p:sp>
        <p:nvSpPr>
          <p:cNvPr id="7" name="TextBox 6"/>
          <p:cNvSpPr txBox="1"/>
          <p:nvPr/>
        </p:nvSpPr>
        <p:spPr>
          <a:xfrm>
            <a:off x="502770" y="3466763"/>
            <a:ext cx="5871135" cy="2769989"/>
          </a:xfrm>
          <a:prstGeom prst="rect">
            <a:avLst/>
          </a:prstGeom>
          <a:noFill/>
        </p:spPr>
        <p:txBody>
          <a:bodyPr wrap="square" rtlCol="0">
            <a:spAutoFit/>
          </a:bodyPr>
          <a:lstStyle/>
          <a:p>
            <a:pPr marL="342900" lvl="1" indent="-342900">
              <a:lnSpc>
                <a:spcPct val="150000"/>
              </a:lnSpc>
              <a:buClr>
                <a:schemeClr val="accent2"/>
              </a:buClr>
              <a:buFont typeface="Wingdings" panose="05000000000000000000" pitchFamily="2" charset="2"/>
              <a:buChar char="Ø"/>
            </a:pPr>
            <a:r>
              <a:rPr lang="en-CA" altLang="en-US" sz="2400" b="1" dirty="0">
                <a:solidFill>
                  <a:schemeClr val="bg1"/>
                </a:solidFill>
              </a:rPr>
              <a:t>Indomethacin (</a:t>
            </a:r>
            <a:r>
              <a:rPr lang="en-CA" altLang="en-US" sz="2400" b="1" dirty="0" err="1">
                <a:solidFill>
                  <a:schemeClr val="bg1"/>
                </a:solidFill>
              </a:rPr>
              <a:t>Indocid</a:t>
            </a:r>
            <a:r>
              <a:rPr lang="en-CA" altLang="en-US" sz="2400" b="1" dirty="0">
                <a:solidFill>
                  <a:schemeClr val="bg1"/>
                </a:solidFill>
              </a:rPr>
              <a:t>)</a:t>
            </a:r>
          </a:p>
          <a:p>
            <a:pPr marL="800100" lvl="1" indent="-342900">
              <a:buClr>
                <a:schemeClr val="accent2"/>
              </a:buClr>
              <a:buFont typeface="Wingdings" panose="05000000000000000000" pitchFamily="2" charset="2"/>
              <a:buChar char="Ø"/>
            </a:pPr>
            <a:r>
              <a:rPr lang="en-US" altLang="en-US" sz="2000" dirty="0">
                <a:solidFill>
                  <a:schemeClr val="bg1"/>
                </a:solidFill>
              </a:rPr>
              <a:t>Loading dose 100mg PR suppository</a:t>
            </a:r>
          </a:p>
          <a:p>
            <a:pPr marL="800100" lvl="1" indent="-342900">
              <a:buClr>
                <a:schemeClr val="accent2"/>
              </a:buClr>
              <a:buFont typeface="Wingdings" panose="05000000000000000000" pitchFamily="2" charset="2"/>
              <a:buChar char="Ø"/>
            </a:pPr>
            <a:r>
              <a:rPr lang="en-CA" altLang="en-US" sz="2000" dirty="0">
                <a:solidFill>
                  <a:schemeClr val="bg1"/>
                </a:solidFill>
              </a:rPr>
              <a:t>Maintenance dose : 25-50mg PR q 6hrs x 48hrs</a:t>
            </a:r>
          </a:p>
          <a:p>
            <a:pPr lvl="2"/>
            <a:endParaRPr lang="en-US" altLang="en-US" sz="2000" dirty="0">
              <a:solidFill>
                <a:schemeClr val="bg1"/>
              </a:solidFill>
            </a:endParaRPr>
          </a:p>
          <a:p>
            <a:pPr marL="742950" lvl="1" indent="-285750">
              <a:buClr>
                <a:schemeClr val="accent2"/>
              </a:buClr>
              <a:buFont typeface="Arial" panose="020B0604020202020204" pitchFamily="34" charset="0"/>
              <a:buChar char="•"/>
            </a:pPr>
            <a:r>
              <a:rPr lang="en-CA" altLang="en-US" sz="2000" dirty="0">
                <a:solidFill>
                  <a:schemeClr val="bg1"/>
                </a:solidFill>
                <a:ea typeface="ＭＳ Ｐゴシック" pitchFamily="34" charset="-128"/>
              </a:rPr>
              <a:t>Side effects : Ulcers, Intestinal bleeding</a:t>
            </a:r>
          </a:p>
          <a:p>
            <a:pPr lvl="2"/>
            <a:endParaRPr lang="en-CA" altLang="en-US" sz="2000" dirty="0">
              <a:solidFill>
                <a:schemeClr val="bg1"/>
              </a:solidFill>
            </a:endParaRPr>
          </a:p>
          <a:p>
            <a:endParaRPr lang="en-US" dirty="0"/>
          </a:p>
        </p:txBody>
      </p:sp>
    </p:spTree>
    <p:extLst>
      <p:ext uri="{BB962C8B-B14F-4D97-AF65-F5344CB8AC3E}">
        <p14:creationId xmlns:p14="http://schemas.microsoft.com/office/powerpoint/2010/main" val="320968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669003" y="1988598"/>
            <a:ext cx="6312242" cy="1849623"/>
          </a:xfrm>
        </p:spPr>
        <p:txBody>
          <a:bodyPr>
            <a:noAutofit/>
          </a:bodyPr>
          <a:lstStyle/>
          <a:p>
            <a:r>
              <a:rPr lang="en-US" sz="2200" dirty="0"/>
              <a:t>It is important for all health care professionals to use the same language and standards when referring </a:t>
            </a:r>
            <a:r>
              <a:rPr lang="en-US" sz="2200"/>
              <a:t>to </a:t>
            </a:r>
            <a:r>
              <a:rPr lang="en-US" sz="2200" smtClean="0"/>
              <a:t>patients </a:t>
            </a:r>
            <a:r>
              <a:rPr lang="en-US" sz="2200" dirty="0"/>
              <a:t>in order to promote safe patient care</a:t>
            </a:r>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3</a:t>
            </a:fld>
            <a:endParaRPr lang="en-US" noProof="0" dirty="0"/>
          </a:p>
        </p:txBody>
      </p:sp>
      <p:sp>
        <p:nvSpPr>
          <p:cNvPr id="4" name="Title 3"/>
          <p:cNvSpPr>
            <a:spLocks noGrp="1"/>
          </p:cNvSpPr>
          <p:nvPr>
            <p:ph type="title"/>
          </p:nvPr>
        </p:nvSpPr>
        <p:spPr>
          <a:xfrm>
            <a:off x="1521652" y="573373"/>
            <a:ext cx="7781544" cy="859055"/>
          </a:xfrm>
        </p:spPr>
        <p:txBody>
          <a:bodyPr>
            <a:normAutofit fontScale="90000"/>
          </a:bodyPr>
          <a:lstStyle/>
          <a:p>
            <a:r>
              <a:rPr lang="en-US" dirty="0">
                <a:solidFill>
                  <a:schemeClr val="accent1">
                    <a:lumMod val="20000"/>
                    <a:lumOff val="80000"/>
                  </a:schemeClr>
                </a:solidFill>
              </a:rPr>
              <a:t>Terminology in Obstetrics</a:t>
            </a:r>
            <a:endParaRPr lang="en-US" dirty="0"/>
          </a:p>
        </p:txBody>
      </p:sp>
    </p:spTree>
    <p:extLst>
      <p:ext uri="{BB962C8B-B14F-4D97-AF65-F5344CB8AC3E}">
        <p14:creationId xmlns:p14="http://schemas.microsoft.com/office/powerpoint/2010/main" val="4166590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30</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a:t>
            </a:r>
            <a:r>
              <a:rPr lang="en-US" sz="5400" dirty="0" err="1">
                <a:solidFill>
                  <a:schemeClr val="accent1">
                    <a:lumMod val="20000"/>
                    <a:lumOff val="80000"/>
                  </a:schemeClr>
                </a:solidFill>
              </a:rPr>
              <a:t>Tocolysis</a:t>
            </a:r>
            <a:r>
              <a:rPr lang="en-US" sz="5400" dirty="0">
                <a:solidFill>
                  <a:schemeClr val="accent1">
                    <a:lumMod val="20000"/>
                    <a:lumOff val="80000"/>
                  </a:schemeClr>
                </a:solidFill>
              </a:rPr>
              <a:t> - Contraindications</a:t>
            </a:r>
          </a:p>
        </p:txBody>
      </p:sp>
      <p:sp>
        <p:nvSpPr>
          <p:cNvPr id="3" name="TextBox 2"/>
          <p:cNvSpPr txBox="1"/>
          <p:nvPr/>
        </p:nvSpPr>
        <p:spPr>
          <a:xfrm>
            <a:off x="2743199" y="1616546"/>
            <a:ext cx="7879977" cy="4154984"/>
          </a:xfrm>
          <a:prstGeom prst="rect">
            <a:avLst/>
          </a:prstGeom>
          <a:noFill/>
        </p:spPr>
        <p:txBody>
          <a:bodyPr wrap="square" rtlCol="0">
            <a:spAutoFit/>
          </a:bodyPr>
          <a:lstStyle/>
          <a:p>
            <a:pPr marL="342900" indent="-342900">
              <a:lnSpc>
                <a:spcPct val="150000"/>
              </a:lnSpc>
              <a:buClr>
                <a:schemeClr val="accent2"/>
              </a:buClr>
              <a:buFont typeface="Wingdings" panose="05000000000000000000" pitchFamily="2" charset="2"/>
              <a:buChar char="Ø"/>
            </a:pPr>
            <a:r>
              <a:rPr lang="en-CA" sz="2200" dirty="0">
                <a:solidFill>
                  <a:schemeClr val="bg1"/>
                </a:solidFill>
              </a:rPr>
              <a:t>Severe PET / HELLP</a:t>
            </a:r>
          </a:p>
          <a:p>
            <a:pPr marL="342900" indent="-342900">
              <a:lnSpc>
                <a:spcPct val="150000"/>
              </a:lnSpc>
              <a:buClr>
                <a:schemeClr val="accent2"/>
              </a:buClr>
              <a:buFont typeface="Wingdings" panose="05000000000000000000" pitchFamily="2" charset="2"/>
              <a:buChar char="Ø"/>
            </a:pPr>
            <a:r>
              <a:rPr lang="en-CA" altLang="en-US" sz="2200" dirty="0">
                <a:solidFill>
                  <a:schemeClr val="bg1"/>
                </a:solidFill>
              </a:rPr>
              <a:t>Other maternal indication for delivery</a:t>
            </a:r>
            <a:endParaRPr lang="en-US" altLang="en-US" sz="2200" dirty="0">
              <a:solidFill>
                <a:schemeClr val="bg1"/>
              </a:solidFill>
            </a:endParaRPr>
          </a:p>
          <a:p>
            <a:pPr marL="342900" indent="-342900">
              <a:lnSpc>
                <a:spcPct val="150000"/>
              </a:lnSpc>
              <a:buClr>
                <a:schemeClr val="accent2"/>
              </a:buClr>
              <a:buFont typeface="Wingdings" panose="05000000000000000000" pitchFamily="2" charset="2"/>
              <a:buChar char="Ø"/>
            </a:pPr>
            <a:r>
              <a:rPr lang="en-CA" altLang="en-US" sz="2200" dirty="0" err="1">
                <a:solidFill>
                  <a:schemeClr val="bg1"/>
                </a:solidFill>
              </a:rPr>
              <a:t>Chorioamnionitis</a:t>
            </a:r>
            <a:endParaRPr lang="en-CA" altLang="en-US" sz="2200" dirty="0">
              <a:solidFill>
                <a:schemeClr val="bg1"/>
              </a:solidFill>
            </a:endParaRPr>
          </a:p>
          <a:p>
            <a:pPr marL="342900" indent="-342900">
              <a:lnSpc>
                <a:spcPct val="150000"/>
              </a:lnSpc>
              <a:buClr>
                <a:schemeClr val="accent2"/>
              </a:buClr>
              <a:buFont typeface="Wingdings" panose="05000000000000000000" pitchFamily="2" charset="2"/>
              <a:buChar char="Ø"/>
            </a:pPr>
            <a:r>
              <a:rPr lang="en-CA" altLang="en-US" sz="2200" dirty="0">
                <a:solidFill>
                  <a:schemeClr val="bg1"/>
                </a:solidFill>
              </a:rPr>
              <a:t>GA &gt; </a:t>
            </a:r>
            <a:r>
              <a:rPr lang="en-CA" altLang="en-US" sz="2200" dirty="0" smtClean="0">
                <a:solidFill>
                  <a:schemeClr val="bg1"/>
                </a:solidFill>
              </a:rPr>
              <a:t>34.1 </a:t>
            </a:r>
            <a:r>
              <a:rPr lang="en-CA" altLang="en-US" sz="2200" dirty="0" err="1">
                <a:solidFill>
                  <a:schemeClr val="bg1"/>
                </a:solidFill>
              </a:rPr>
              <a:t>wks</a:t>
            </a:r>
            <a:endParaRPr lang="en-CA" altLang="en-US" sz="2200" dirty="0">
              <a:solidFill>
                <a:schemeClr val="bg1"/>
              </a:solidFill>
            </a:endParaRPr>
          </a:p>
          <a:p>
            <a:pPr marL="342900" indent="-342900">
              <a:lnSpc>
                <a:spcPct val="150000"/>
              </a:lnSpc>
              <a:buClr>
                <a:schemeClr val="accent2"/>
              </a:buClr>
              <a:buFont typeface="Wingdings" panose="05000000000000000000" pitchFamily="2" charset="2"/>
              <a:buChar char="Ø"/>
            </a:pPr>
            <a:r>
              <a:rPr lang="en-CA" altLang="en-US" sz="2200" dirty="0">
                <a:solidFill>
                  <a:schemeClr val="bg1"/>
                </a:solidFill>
              </a:rPr>
              <a:t>Imminent delivery</a:t>
            </a:r>
          </a:p>
          <a:p>
            <a:pPr marL="342900" indent="-342900">
              <a:lnSpc>
                <a:spcPct val="150000"/>
              </a:lnSpc>
              <a:buClr>
                <a:schemeClr val="accent2"/>
              </a:buClr>
              <a:buFont typeface="Wingdings" panose="05000000000000000000" pitchFamily="2" charset="2"/>
              <a:buChar char="Ø"/>
            </a:pPr>
            <a:r>
              <a:rPr lang="en-CA" altLang="en-US" sz="2200" dirty="0">
                <a:solidFill>
                  <a:schemeClr val="bg1"/>
                </a:solidFill>
              </a:rPr>
              <a:t>IUFD or severe fetal anomalies</a:t>
            </a:r>
          </a:p>
          <a:p>
            <a:pPr marL="342900" indent="-342900">
              <a:lnSpc>
                <a:spcPct val="150000"/>
              </a:lnSpc>
              <a:buClr>
                <a:schemeClr val="accent2"/>
              </a:buClr>
              <a:buFont typeface="Wingdings" panose="05000000000000000000" pitchFamily="2" charset="2"/>
              <a:buChar char="Ø"/>
            </a:pPr>
            <a:r>
              <a:rPr lang="en-CA" altLang="en-US" sz="2200" dirty="0">
                <a:solidFill>
                  <a:schemeClr val="bg1"/>
                </a:solidFill>
              </a:rPr>
              <a:t>Abnormal FHR</a:t>
            </a:r>
          </a:p>
          <a:p>
            <a:pPr marL="342900" indent="-342900">
              <a:lnSpc>
                <a:spcPct val="150000"/>
              </a:lnSpc>
              <a:buClr>
                <a:schemeClr val="accent2"/>
              </a:buClr>
              <a:buFont typeface="Wingdings" panose="05000000000000000000" pitchFamily="2" charset="2"/>
              <a:buChar char="Ø"/>
            </a:pPr>
            <a:r>
              <a:rPr lang="en-CA" altLang="en-US" sz="2200" dirty="0">
                <a:solidFill>
                  <a:schemeClr val="bg1"/>
                </a:solidFill>
              </a:rPr>
              <a:t>Antepartum hemorrhage (</a:t>
            </a:r>
            <a:r>
              <a:rPr lang="en-CA" altLang="en-US" sz="2200" dirty="0" err="1">
                <a:solidFill>
                  <a:schemeClr val="bg1"/>
                </a:solidFill>
              </a:rPr>
              <a:t>Abroption</a:t>
            </a:r>
            <a:r>
              <a:rPr lang="en-CA" altLang="en-US" sz="2200" dirty="0">
                <a:solidFill>
                  <a:schemeClr val="bg1"/>
                </a:solidFill>
              </a:rPr>
              <a:t>)</a:t>
            </a:r>
            <a:endParaRPr lang="en-US" altLang="en-US" sz="2200" dirty="0">
              <a:solidFill>
                <a:schemeClr val="bg1"/>
              </a:solidFill>
            </a:endParaRPr>
          </a:p>
        </p:txBody>
      </p:sp>
    </p:spTree>
    <p:extLst>
      <p:ext uri="{BB962C8B-B14F-4D97-AF65-F5344CB8AC3E}">
        <p14:creationId xmlns:p14="http://schemas.microsoft.com/office/powerpoint/2010/main" val="72908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31</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Routine Management</a:t>
            </a:r>
          </a:p>
        </p:txBody>
      </p:sp>
      <p:sp>
        <p:nvSpPr>
          <p:cNvPr id="3" name="TextBox 2"/>
          <p:cNvSpPr txBox="1"/>
          <p:nvPr/>
        </p:nvSpPr>
        <p:spPr>
          <a:xfrm>
            <a:off x="2449979" y="1127661"/>
            <a:ext cx="8907134" cy="4770537"/>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CA" sz="2400" b="1" dirty="0">
                <a:solidFill>
                  <a:schemeClr val="bg1"/>
                </a:solidFill>
              </a:rPr>
              <a:t>Magnesium Sulfate</a:t>
            </a:r>
          </a:p>
          <a:p>
            <a:pPr marL="800100" lvl="1" indent="-342900">
              <a:buClr>
                <a:schemeClr val="accent2"/>
              </a:buClr>
              <a:buFont typeface="Wingdings" panose="05000000000000000000" pitchFamily="2" charset="2"/>
              <a:buChar char="Ø"/>
            </a:pPr>
            <a:r>
              <a:rPr lang="en-US" altLang="en-US" sz="2100" dirty="0">
                <a:solidFill>
                  <a:schemeClr val="bg1"/>
                </a:solidFill>
              </a:rPr>
              <a:t>Used for neurological protection of the fetus </a:t>
            </a:r>
          </a:p>
          <a:p>
            <a:pPr marL="1257300" lvl="2" indent="-342900">
              <a:buClr>
                <a:schemeClr val="accent2"/>
              </a:buClr>
              <a:buFont typeface="Wingdings" panose="05000000000000000000" pitchFamily="2" charset="2"/>
              <a:buChar char="Ø"/>
            </a:pPr>
            <a:r>
              <a:rPr lang="en-CA" altLang="en-US" sz="2100" dirty="0" smtClean="0">
                <a:solidFill>
                  <a:schemeClr val="bg1"/>
                </a:solidFill>
              </a:rPr>
              <a:t>23*-24 </a:t>
            </a:r>
            <a:r>
              <a:rPr lang="en-CA" altLang="en-US" sz="2100" dirty="0" err="1">
                <a:solidFill>
                  <a:schemeClr val="bg1"/>
                </a:solidFill>
              </a:rPr>
              <a:t>wks</a:t>
            </a:r>
            <a:r>
              <a:rPr lang="en-CA" altLang="en-US" sz="2100" dirty="0">
                <a:solidFill>
                  <a:schemeClr val="bg1"/>
                </a:solidFill>
              </a:rPr>
              <a:t> &lt; GA &lt; </a:t>
            </a:r>
            <a:r>
              <a:rPr lang="en-CA" altLang="en-US" sz="2100" dirty="0" smtClean="0">
                <a:solidFill>
                  <a:schemeClr val="bg1"/>
                </a:solidFill>
              </a:rPr>
              <a:t>34 </a:t>
            </a:r>
            <a:r>
              <a:rPr lang="en-CA" altLang="en-US" sz="2100" dirty="0" err="1">
                <a:solidFill>
                  <a:schemeClr val="bg1"/>
                </a:solidFill>
              </a:rPr>
              <a:t>wks</a:t>
            </a:r>
            <a:r>
              <a:rPr lang="en-CA" altLang="en-US" sz="2100" dirty="0">
                <a:solidFill>
                  <a:schemeClr val="bg1"/>
                </a:solidFill>
              </a:rPr>
              <a:t> of gestation </a:t>
            </a:r>
          </a:p>
          <a:p>
            <a:pPr marL="1257300" lvl="2" indent="-342900">
              <a:buClr>
                <a:schemeClr val="accent2"/>
              </a:buClr>
              <a:buFont typeface="Wingdings" panose="05000000000000000000" pitchFamily="2" charset="2"/>
              <a:buChar char="Ø"/>
            </a:pPr>
            <a:r>
              <a:rPr lang="en-CA" altLang="en-US" sz="2100" dirty="0">
                <a:solidFill>
                  <a:schemeClr val="bg1"/>
                </a:solidFill>
              </a:rPr>
              <a:t>Risk of delivery within 24hrs</a:t>
            </a:r>
          </a:p>
          <a:p>
            <a:pPr marL="1257300" lvl="2" indent="-342900">
              <a:buClr>
                <a:schemeClr val="accent2"/>
              </a:buClr>
              <a:buFont typeface="Wingdings" panose="05000000000000000000" pitchFamily="2" charset="2"/>
              <a:buChar char="Ø"/>
            </a:pPr>
            <a:r>
              <a:rPr lang="en-CA" altLang="en-US" sz="2100" dirty="0">
                <a:solidFill>
                  <a:schemeClr val="bg1"/>
                </a:solidFill>
              </a:rPr>
              <a:t>Decrease risk of cerebral palsy and severe motor dysfunction</a:t>
            </a:r>
            <a:endParaRPr lang="en-US" altLang="en-US" sz="2100" dirty="0">
              <a:solidFill>
                <a:schemeClr val="bg1"/>
              </a:solidFill>
            </a:endParaRPr>
          </a:p>
          <a:p>
            <a:pPr lvl="3"/>
            <a:endParaRPr lang="en-CA" sz="2000" dirty="0">
              <a:solidFill>
                <a:schemeClr val="bg1"/>
              </a:solidFill>
            </a:endParaRPr>
          </a:p>
          <a:p>
            <a:pPr marL="285750" indent="-285750">
              <a:buClr>
                <a:schemeClr val="accent2"/>
              </a:buClr>
              <a:buFont typeface="Arial" panose="020B0604020202020204" pitchFamily="34" charset="0"/>
              <a:buChar char="•"/>
            </a:pPr>
            <a:r>
              <a:rPr lang="en-US" altLang="en-US" sz="2000" dirty="0">
                <a:solidFill>
                  <a:schemeClr val="bg1"/>
                </a:solidFill>
                <a:ea typeface="ＭＳ Ｐゴシック" pitchFamily="34" charset="-128"/>
              </a:rPr>
              <a:t>Given in the Birthing Center, but loading dose can be started in Antepartum</a:t>
            </a:r>
          </a:p>
          <a:p>
            <a:pPr marL="285750" indent="-285750">
              <a:buFont typeface="Arial" panose="020B0604020202020204" pitchFamily="34" charset="0"/>
              <a:buChar char="•"/>
            </a:pPr>
            <a:endParaRPr lang="en-CA" altLang="en-US" dirty="0">
              <a:solidFill>
                <a:schemeClr val="bg1"/>
              </a:solidFill>
              <a:ea typeface="ＭＳ Ｐゴシック" pitchFamily="34" charset="-128"/>
            </a:endParaRPr>
          </a:p>
          <a:p>
            <a:pPr marL="742950" lvl="1" indent="-285750">
              <a:buClr>
                <a:schemeClr val="accent2"/>
              </a:buClr>
              <a:buFont typeface="Wingdings" panose="05000000000000000000" pitchFamily="2" charset="2"/>
              <a:buChar char="Ø"/>
            </a:pPr>
            <a:r>
              <a:rPr lang="en-CA" altLang="en-US" sz="2100" dirty="0">
                <a:solidFill>
                  <a:schemeClr val="bg1"/>
                </a:solidFill>
                <a:ea typeface="ＭＳ Ｐゴシック" pitchFamily="34" charset="-128"/>
              </a:rPr>
              <a:t>Same Dosage and Monitoring as for PET (4g Bolus, then 1g/h)</a:t>
            </a:r>
          </a:p>
          <a:p>
            <a:pPr marL="742950" lvl="1" indent="-285750">
              <a:buClr>
                <a:schemeClr val="accent2"/>
              </a:buClr>
              <a:buFont typeface="Wingdings" panose="05000000000000000000" pitchFamily="2" charset="2"/>
              <a:buChar char="Ø"/>
            </a:pPr>
            <a:r>
              <a:rPr lang="en-CA" altLang="en-US" sz="2100" dirty="0">
                <a:solidFill>
                  <a:schemeClr val="bg1"/>
                </a:solidFill>
                <a:ea typeface="ＭＳ Ｐゴシック" pitchFamily="34" charset="-128"/>
              </a:rPr>
              <a:t>VS and LOC q 15min x 1h, then q 1h</a:t>
            </a:r>
          </a:p>
          <a:p>
            <a:pPr marL="742950" lvl="1" indent="-285750">
              <a:buClr>
                <a:schemeClr val="accent2"/>
              </a:buClr>
              <a:buFont typeface="Wingdings" panose="05000000000000000000" pitchFamily="2" charset="2"/>
              <a:buChar char="Ø"/>
            </a:pPr>
            <a:r>
              <a:rPr lang="en-CA" altLang="en-US" sz="2100" dirty="0">
                <a:solidFill>
                  <a:schemeClr val="bg1"/>
                </a:solidFill>
                <a:ea typeface="ＭＳ Ｐゴシック" pitchFamily="34" charset="-128"/>
              </a:rPr>
              <a:t>Pulmonary auscultation q 4h</a:t>
            </a:r>
          </a:p>
          <a:p>
            <a:pPr marL="742950" lvl="1" indent="-285750">
              <a:buClr>
                <a:schemeClr val="accent2"/>
              </a:buClr>
              <a:buFont typeface="Wingdings" panose="05000000000000000000" pitchFamily="2" charset="2"/>
              <a:buChar char="Ø"/>
            </a:pPr>
            <a:r>
              <a:rPr lang="en-CA" altLang="en-US" sz="2100" dirty="0">
                <a:solidFill>
                  <a:schemeClr val="bg1"/>
                </a:solidFill>
                <a:ea typeface="ＭＳ Ｐゴシック" pitchFamily="34" charset="-128"/>
              </a:rPr>
              <a:t>Reflexes q 2h</a:t>
            </a:r>
          </a:p>
          <a:p>
            <a:pPr marL="742950" lvl="1" indent="-285750">
              <a:buClr>
                <a:schemeClr val="accent2"/>
              </a:buClr>
              <a:buFont typeface="Wingdings" panose="05000000000000000000" pitchFamily="2" charset="2"/>
              <a:buChar char="Ø"/>
            </a:pPr>
            <a:r>
              <a:rPr lang="en-CA" altLang="en-US" sz="2100" dirty="0">
                <a:solidFill>
                  <a:schemeClr val="bg1"/>
                </a:solidFill>
                <a:ea typeface="ＭＳ Ｐゴシック" pitchFamily="34" charset="-128"/>
              </a:rPr>
              <a:t>CEFM</a:t>
            </a:r>
          </a:p>
          <a:p>
            <a:pPr marL="742950" lvl="1" indent="-285750">
              <a:buClr>
                <a:schemeClr val="accent2"/>
              </a:buClr>
              <a:buFont typeface="Wingdings" panose="05000000000000000000" pitchFamily="2" charset="2"/>
              <a:buChar char="Ø"/>
            </a:pPr>
            <a:r>
              <a:rPr lang="en-CA" altLang="en-US" sz="2100" dirty="0">
                <a:solidFill>
                  <a:schemeClr val="bg1"/>
                </a:solidFill>
                <a:ea typeface="ＭＳ Ｐゴシック" pitchFamily="34" charset="-128"/>
              </a:rPr>
              <a:t>Foley NOT necessary, but In/Outs MUST be monitored</a:t>
            </a:r>
          </a:p>
        </p:txBody>
      </p:sp>
    </p:spTree>
    <p:extLst>
      <p:ext uri="{BB962C8B-B14F-4D97-AF65-F5344CB8AC3E}">
        <p14:creationId xmlns:p14="http://schemas.microsoft.com/office/powerpoint/2010/main" val="104339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32</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Routine Management</a:t>
            </a:r>
          </a:p>
        </p:txBody>
      </p:sp>
      <p:sp>
        <p:nvSpPr>
          <p:cNvPr id="3" name="TextBox 2"/>
          <p:cNvSpPr txBox="1"/>
          <p:nvPr/>
        </p:nvSpPr>
        <p:spPr>
          <a:xfrm>
            <a:off x="2566893" y="1212988"/>
            <a:ext cx="8888507" cy="2508379"/>
          </a:xfrm>
          <a:prstGeom prst="rect">
            <a:avLst/>
          </a:prstGeom>
          <a:noFill/>
        </p:spPr>
        <p:txBody>
          <a:bodyPr wrap="square" rtlCol="0">
            <a:spAutoFit/>
          </a:bodyPr>
          <a:lstStyle/>
          <a:p>
            <a:pPr marL="342900" indent="-342900">
              <a:lnSpc>
                <a:spcPct val="150000"/>
              </a:lnSpc>
              <a:buClr>
                <a:schemeClr val="accent2"/>
              </a:buClr>
              <a:buFont typeface="Wingdings" panose="05000000000000000000" pitchFamily="2" charset="2"/>
              <a:buChar char="Ø"/>
            </a:pPr>
            <a:r>
              <a:rPr lang="en-CA" sz="2400" b="1" dirty="0">
                <a:solidFill>
                  <a:schemeClr val="bg1"/>
                </a:solidFill>
              </a:rPr>
              <a:t>Magnesium Sulfate</a:t>
            </a:r>
          </a:p>
          <a:p>
            <a:pPr marL="800100" lvl="1" indent="-342900">
              <a:buClr>
                <a:schemeClr val="accent2"/>
              </a:buClr>
              <a:buFont typeface="Wingdings" panose="05000000000000000000" pitchFamily="2" charset="2"/>
              <a:buChar char="Ø"/>
            </a:pPr>
            <a:r>
              <a:rPr lang="en-US" altLang="en-US" sz="2200" dirty="0">
                <a:solidFill>
                  <a:schemeClr val="bg1"/>
                </a:solidFill>
              </a:rPr>
              <a:t>Signs of TOXICITY</a:t>
            </a:r>
          </a:p>
          <a:p>
            <a:pPr marL="1435608" lvl="2" indent="-457200">
              <a:lnSpc>
                <a:spcPct val="90000"/>
              </a:lnSpc>
              <a:buClr>
                <a:schemeClr val="accent2"/>
              </a:buClr>
              <a:buFont typeface="Wingdings" panose="05000000000000000000" pitchFamily="2" charset="2"/>
              <a:buChar char="Ø"/>
              <a:defRPr/>
            </a:pPr>
            <a:r>
              <a:rPr lang="en-US" sz="2200" dirty="0">
                <a:solidFill>
                  <a:schemeClr val="bg1"/>
                </a:solidFill>
              </a:rPr>
              <a:t>Altered level of consciousness</a:t>
            </a:r>
          </a:p>
          <a:p>
            <a:pPr marL="1435608" lvl="2" indent="-457200">
              <a:lnSpc>
                <a:spcPct val="90000"/>
              </a:lnSpc>
              <a:buClr>
                <a:schemeClr val="accent2"/>
              </a:buClr>
              <a:buFont typeface="Wingdings" panose="05000000000000000000" pitchFamily="2" charset="2"/>
              <a:buChar char="Ø"/>
              <a:defRPr/>
            </a:pPr>
            <a:r>
              <a:rPr lang="en-US" sz="2200" dirty="0">
                <a:solidFill>
                  <a:schemeClr val="bg1"/>
                </a:solidFill>
              </a:rPr>
              <a:t>Absence of deep tendon reflexes</a:t>
            </a:r>
          </a:p>
          <a:p>
            <a:pPr marL="1435608" lvl="2" indent="-457200">
              <a:lnSpc>
                <a:spcPct val="90000"/>
              </a:lnSpc>
              <a:buClr>
                <a:schemeClr val="accent2"/>
              </a:buClr>
              <a:buFont typeface="Wingdings" panose="05000000000000000000" pitchFamily="2" charset="2"/>
              <a:buChar char="Ø"/>
              <a:defRPr/>
            </a:pPr>
            <a:r>
              <a:rPr lang="en-US" sz="2200" dirty="0">
                <a:solidFill>
                  <a:schemeClr val="bg1"/>
                </a:solidFill>
              </a:rPr>
              <a:t>Respiration rate less than or equal to 12 breaths/minute</a:t>
            </a:r>
          </a:p>
          <a:p>
            <a:pPr marL="1435608" lvl="2" indent="-457200">
              <a:lnSpc>
                <a:spcPct val="90000"/>
              </a:lnSpc>
              <a:buClr>
                <a:schemeClr val="accent2"/>
              </a:buClr>
              <a:buFont typeface="Wingdings" panose="05000000000000000000" pitchFamily="2" charset="2"/>
              <a:buChar char="Ø"/>
              <a:defRPr/>
            </a:pPr>
            <a:r>
              <a:rPr lang="en-US" sz="2200" dirty="0">
                <a:solidFill>
                  <a:schemeClr val="bg1"/>
                </a:solidFill>
              </a:rPr>
              <a:t>Oxygen saturation less than 92%</a:t>
            </a:r>
          </a:p>
          <a:p>
            <a:pPr marL="1435608" lvl="2" indent="-457200">
              <a:lnSpc>
                <a:spcPct val="90000"/>
              </a:lnSpc>
              <a:buClr>
                <a:schemeClr val="accent2"/>
              </a:buClr>
              <a:buFont typeface="Wingdings" panose="05000000000000000000" pitchFamily="2" charset="2"/>
              <a:buChar char="Ø"/>
              <a:defRPr/>
            </a:pPr>
            <a:r>
              <a:rPr lang="en-US" sz="2200" dirty="0">
                <a:solidFill>
                  <a:schemeClr val="bg1"/>
                </a:solidFill>
              </a:rPr>
              <a:t>Urinary output less than 15mL/h for 2 h</a:t>
            </a:r>
          </a:p>
        </p:txBody>
      </p:sp>
      <p:sp>
        <p:nvSpPr>
          <p:cNvPr id="5" name="Rounded Rectangle 4"/>
          <p:cNvSpPr/>
          <p:nvPr/>
        </p:nvSpPr>
        <p:spPr>
          <a:xfrm>
            <a:off x="3591338" y="3806694"/>
            <a:ext cx="5552661" cy="2690943"/>
          </a:xfrm>
          <a:prstGeom prst="roundRect">
            <a:avLst>
              <a:gd name="adj" fmla="val 44199"/>
            </a:avLst>
          </a:prstGeom>
          <a:gradFill>
            <a:gsLst>
              <a:gs pos="0">
                <a:schemeClr val="accent1">
                  <a:lumMod val="20000"/>
                  <a:lumOff val="80000"/>
                </a:schemeClr>
              </a:gs>
              <a:gs pos="100000">
                <a:srgbClr val="2FAFFF"/>
              </a:gs>
            </a:gsLst>
          </a:gradFill>
        </p:spPr>
        <p:style>
          <a:lnRef idx="1">
            <a:schemeClr val="accent3"/>
          </a:lnRef>
          <a:fillRef idx="2">
            <a:schemeClr val="accent3"/>
          </a:fillRef>
          <a:effectRef idx="1">
            <a:schemeClr val="accent3"/>
          </a:effectRef>
          <a:fontRef idx="minor">
            <a:schemeClr val="dk1"/>
          </a:fontRef>
        </p:style>
        <p:txBody>
          <a:bodyPr tIns="914400" bIns="914400" rtlCol="0" anchor="ctr"/>
          <a:lstStyle/>
          <a:p>
            <a:pPr marL="448310" algn="ctr">
              <a:lnSpc>
                <a:spcPct val="90000"/>
              </a:lnSpc>
              <a:defRPr/>
            </a:pPr>
            <a:r>
              <a:rPr lang="en-US" altLang="en-US" sz="2400" b="1" dirty="0"/>
              <a:t>Antidote</a:t>
            </a:r>
          </a:p>
          <a:p>
            <a:pPr marL="448310" algn="ctr" eaLnBrk="1" fontAlgn="auto" hangingPunct="1">
              <a:spcAft>
                <a:spcPts val="0"/>
              </a:spcAft>
              <a:defRPr/>
            </a:pPr>
            <a:endParaRPr lang="en-US" altLang="en-US" sz="2400" b="1" dirty="0"/>
          </a:p>
          <a:p>
            <a:pPr marL="448310" algn="ctr" eaLnBrk="1" fontAlgn="auto" hangingPunct="1">
              <a:lnSpc>
                <a:spcPct val="90000"/>
              </a:lnSpc>
              <a:spcAft>
                <a:spcPts val="0"/>
              </a:spcAft>
              <a:defRPr/>
            </a:pPr>
            <a:r>
              <a:rPr lang="en-US" altLang="en-US" sz="2400" dirty="0">
                <a:solidFill>
                  <a:schemeClr val="tx1"/>
                </a:solidFill>
              </a:rPr>
              <a:t>Calcium gluconate 10%</a:t>
            </a:r>
          </a:p>
          <a:p>
            <a:pPr marL="448310" algn="ctr" eaLnBrk="1" fontAlgn="auto" hangingPunct="1">
              <a:lnSpc>
                <a:spcPct val="90000"/>
              </a:lnSpc>
              <a:spcAft>
                <a:spcPts val="0"/>
              </a:spcAft>
              <a:defRPr/>
            </a:pPr>
            <a:r>
              <a:rPr lang="en-US" sz="2000" b="1" dirty="0"/>
              <a:t>DOSE: </a:t>
            </a:r>
            <a:r>
              <a:rPr lang="en-US" sz="2000" dirty="0"/>
              <a:t>1 g (10 mL) of </a:t>
            </a:r>
            <a:r>
              <a:rPr lang="en-US" sz="2000" b="1" dirty="0"/>
              <a:t>10 %</a:t>
            </a:r>
            <a:r>
              <a:rPr lang="en-US" sz="2000" dirty="0"/>
              <a:t> </a:t>
            </a:r>
            <a:r>
              <a:rPr lang="en-US" sz="2000" b="1" dirty="0"/>
              <a:t>calcium gluconate</a:t>
            </a:r>
            <a:r>
              <a:rPr lang="en-US" sz="2000" dirty="0"/>
              <a:t> IV push over 3 minutes </a:t>
            </a:r>
            <a:r>
              <a:rPr lang="en-US" sz="2000" u="sng" dirty="0"/>
              <a:t>by the physician</a:t>
            </a:r>
          </a:p>
          <a:p>
            <a:pPr marL="448310" algn="ctr" eaLnBrk="1" fontAlgn="auto" hangingPunct="1">
              <a:lnSpc>
                <a:spcPct val="90000"/>
              </a:lnSpc>
              <a:spcAft>
                <a:spcPts val="0"/>
              </a:spcAft>
              <a:buFont typeface="Verdana"/>
              <a:buChar char="›"/>
              <a:defRPr/>
            </a:pPr>
            <a:endParaRPr lang="en-US" altLang="en-US" dirty="0"/>
          </a:p>
          <a:p>
            <a:pPr marL="448310" algn="ctr" eaLnBrk="1" fontAlgn="auto" hangingPunct="1">
              <a:lnSpc>
                <a:spcPct val="90000"/>
              </a:lnSpc>
              <a:spcAft>
                <a:spcPts val="0"/>
              </a:spcAft>
              <a:defRPr/>
            </a:pPr>
            <a:r>
              <a:rPr lang="en-US" altLang="en-US" sz="2000" dirty="0"/>
              <a:t>Resuscitation equipment readily available</a:t>
            </a:r>
          </a:p>
        </p:txBody>
      </p:sp>
    </p:spTree>
    <p:extLst>
      <p:ext uri="{BB962C8B-B14F-4D97-AF65-F5344CB8AC3E}">
        <p14:creationId xmlns:p14="http://schemas.microsoft.com/office/powerpoint/2010/main" val="157746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1588127"/>
          </a:xfrm>
        </p:spPr>
        <p:txBody>
          <a:bodyPr/>
          <a:lstStyle/>
          <a:p>
            <a:r>
              <a:rPr lang="en-US" sz="5400" dirty="0">
                <a:solidFill>
                  <a:schemeClr val="accent1">
                    <a:lumMod val="20000"/>
                    <a:lumOff val="80000"/>
                  </a:schemeClr>
                </a:solidFill>
              </a:rPr>
              <a:t>PRETERM PRELABOR RUPTURE OF MEMBRANE (PPROM)</a:t>
            </a: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882879" y="3481107"/>
            <a:ext cx="10595947" cy="3207108"/>
          </a:xfrm>
        </p:spPr>
        <p:txBody>
          <a:bodyPr/>
          <a:lstStyle/>
          <a:p>
            <a:pPr marL="448056" indent="-384048">
              <a:spcAft>
                <a:spcPts val="0"/>
              </a:spcAft>
              <a:buFont typeface="Wingdings 2"/>
              <a:buChar char=""/>
              <a:defRPr/>
            </a:pPr>
            <a:r>
              <a:rPr lang="fr-FR" altLang="en-US" sz="1900" b="1" dirty="0" err="1"/>
              <a:t>Term</a:t>
            </a:r>
            <a:r>
              <a:rPr lang="fr-FR" altLang="en-US" sz="1900" b="1" dirty="0"/>
              <a:t> PROM (≥ 37 </a:t>
            </a:r>
            <a:r>
              <a:rPr lang="fr-FR" altLang="en-US" sz="1900" b="1" dirty="0" err="1"/>
              <a:t>weeks</a:t>
            </a:r>
            <a:r>
              <a:rPr lang="fr-FR" altLang="en-US" sz="1900" b="1" dirty="0"/>
              <a:t>)</a:t>
            </a:r>
          </a:p>
          <a:p>
            <a:pPr marL="822960" lvl="1">
              <a:spcAft>
                <a:spcPts val="0"/>
              </a:spcAft>
              <a:buFont typeface="Verdana"/>
              <a:buChar char="›"/>
              <a:defRPr/>
            </a:pPr>
            <a:r>
              <a:rPr lang="fr-FR" altLang="en-US" sz="1900" dirty="0">
                <a:latin typeface="+mn-lt"/>
              </a:rPr>
              <a:t>8</a:t>
            </a:r>
            <a:r>
              <a:rPr lang="fr-FR" altLang="en-US" sz="1900" dirty="0" smtClean="0">
                <a:latin typeface="+mn-lt"/>
              </a:rPr>
              <a:t>% </a:t>
            </a:r>
            <a:r>
              <a:rPr lang="fr-FR" altLang="en-US" sz="1900" dirty="0"/>
              <a:t>of all </a:t>
            </a:r>
            <a:r>
              <a:rPr lang="fr-FR" altLang="en-US" sz="1900" dirty="0" err="1" smtClean="0"/>
              <a:t>pregnancy</a:t>
            </a:r>
            <a:endParaRPr lang="fr-FR" altLang="en-US" sz="1900" dirty="0">
              <a:latin typeface="+mn-lt"/>
            </a:endParaRPr>
          </a:p>
          <a:p>
            <a:pPr marL="822960" lvl="1">
              <a:spcAft>
                <a:spcPts val="0"/>
              </a:spcAft>
              <a:buFont typeface="Verdana"/>
              <a:buChar char="›"/>
              <a:defRPr/>
            </a:pPr>
            <a:r>
              <a:rPr lang="fr-FR" altLang="en-US" sz="1900" dirty="0" smtClean="0">
                <a:latin typeface="+mn-lt"/>
              </a:rPr>
              <a:t>60-70%</a:t>
            </a:r>
            <a:r>
              <a:rPr lang="fr-FR" altLang="en-US" sz="1900" dirty="0" smtClean="0"/>
              <a:t> </a:t>
            </a:r>
            <a:r>
              <a:rPr lang="fr-FR" altLang="en-US" sz="1900" dirty="0" err="1"/>
              <a:t>women</a:t>
            </a:r>
            <a:r>
              <a:rPr lang="fr-FR" altLang="en-US" sz="1900" dirty="0"/>
              <a:t> </a:t>
            </a:r>
            <a:r>
              <a:rPr lang="fr-FR" altLang="en-US" sz="1900" dirty="0" err="1"/>
              <a:t>will</a:t>
            </a:r>
            <a:r>
              <a:rPr lang="fr-FR" altLang="en-US" sz="1900" dirty="0"/>
              <a:t> go </a:t>
            </a:r>
            <a:r>
              <a:rPr lang="fr-FR" altLang="en-US" sz="1900" dirty="0" err="1"/>
              <a:t>into</a:t>
            </a:r>
            <a:r>
              <a:rPr lang="fr-FR" altLang="en-US" sz="1900" dirty="0"/>
              <a:t> </a:t>
            </a:r>
            <a:r>
              <a:rPr lang="fr-FR" altLang="en-US" sz="1900" dirty="0" err="1"/>
              <a:t>spontaneous</a:t>
            </a:r>
            <a:r>
              <a:rPr lang="fr-FR" altLang="en-US" sz="1900" dirty="0"/>
              <a:t> </a:t>
            </a:r>
            <a:r>
              <a:rPr lang="fr-FR" altLang="en-US" sz="1900" dirty="0" err="1"/>
              <a:t>labor</a:t>
            </a:r>
            <a:r>
              <a:rPr lang="fr-FR" altLang="en-US" sz="1900" dirty="0"/>
              <a:t> </a:t>
            </a:r>
            <a:r>
              <a:rPr lang="fr-FR" altLang="en-US" sz="1900" dirty="0" err="1"/>
              <a:t>within</a:t>
            </a:r>
            <a:r>
              <a:rPr lang="fr-FR" altLang="en-US" sz="1900" dirty="0"/>
              <a:t> </a:t>
            </a:r>
            <a:r>
              <a:rPr lang="fr-FR" altLang="en-US" sz="1900" dirty="0" smtClean="0"/>
              <a:t>24h</a:t>
            </a:r>
          </a:p>
          <a:p>
            <a:pPr marL="822960" lvl="1">
              <a:spcAft>
                <a:spcPts val="0"/>
              </a:spcAft>
              <a:buFont typeface="Verdana"/>
              <a:buChar char="›"/>
              <a:defRPr/>
            </a:pPr>
            <a:r>
              <a:rPr lang="fr-FR" altLang="en-US" sz="1900" dirty="0" smtClean="0">
                <a:latin typeface="+mn-lt"/>
              </a:rPr>
              <a:t>95% </a:t>
            </a:r>
            <a:r>
              <a:rPr lang="fr-FR" altLang="en-US" sz="1900" dirty="0" err="1" smtClean="0">
                <a:latin typeface="+mn-lt"/>
              </a:rPr>
              <a:t>within</a:t>
            </a:r>
            <a:r>
              <a:rPr lang="fr-FR" altLang="en-US" sz="1900" dirty="0" smtClean="0">
                <a:latin typeface="+mn-lt"/>
              </a:rPr>
              <a:t> 72h </a:t>
            </a:r>
            <a:endParaRPr lang="fr-FR" altLang="en-US" sz="1900" dirty="0">
              <a:latin typeface="+mn-lt"/>
            </a:endParaRPr>
          </a:p>
          <a:p>
            <a:pPr marL="594360" lvl="1" indent="0">
              <a:spcAft>
                <a:spcPts val="0"/>
              </a:spcAft>
              <a:buNone/>
              <a:defRPr/>
            </a:pPr>
            <a:endParaRPr lang="fr-FR" altLang="en-US" sz="300" dirty="0">
              <a:latin typeface="+mn-lt"/>
            </a:endParaRPr>
          </a:p>
          <a:p>
            <a:pPr marL="448056" indent="-384048">
              <a:spcAft>
                <a:spcPts val="0"/>
              </a:spcAft>
              <a:buFont typeface="Wingdings 2"/>
              <a:buChar char=""/>
              <a:defRPr/>
            </a:pPr>
            <a:r>
              <a:rPr lang="fr-FR" altLang="en-US" sz="1900" b="1" dirty="0" err="1"/>
              <a:t>Preterm</a:t>
            </a:r>
            <a:r>
              <a:rPr lang="fr-FR" altLang="en-US" sz="1900" b="1" dirty="0"/>
              <a:t> PROM, PPROM (&lt;37 </a:t>
            </a:r>
            <a:r>
              <a:rPr lang="fr-FR" altLang="en-US" sz="1900" b="1" dirty="0" err="1"/>
              <a:t>weeks</a:t>
            </a:r>
            <a:r>
              <a:rPr lang="fr-FR" altLang="en-US" sz="1900" b="1" dirty="0"/>
              <a:t>)</a:t>
            </a:r>
          </a:p>
          <a:p>
            <a:pPr marL="822960" lvl="1">
              <a:spcAft>
                <a:spcPts val="0"/>
              </a:spcAft>
              <a:buFont typeface="Verdana"/>
              <a:buChar char="›"/>
              <a:defRPr/>
            </a:pPr>
            <a:r>
              <a:rPr lang="fr-FR" altLang="en-US" sz="1900" dirty="0">
                <a:latin typeface="+mn-lt"/>
              </a:rPr>
              <a:t>1</a:t>
            </a:r>
            <a:r>
              <a:rPr lang="fr-FR" altLang="en-US" sz="1900" dirty="0" smtClean="0">
                <a:latin typeface="+mn-lt"/>
              </a:rPr>
              <a:t> </a:t>
            </a:r>
            <a:r>
              <a:rPr lang="fr-FR" altLang="en-US" sz="1900" dirty="0">
                <a:latin typeface="+mn-lt"/>
              </a:rPr>
              <a:t>to </a:t>
            </a:r>
            <a:r>
              <a:rPr lang="fr-FR" altLang="en-US" sz="1900" dirty="0" smtClean="0">
                <a:latin typeface="+mn-lt"/>
              </a:rPr>
              <a:t>3% of all </a:t>
            </a:r>
            <a:r>
              <a:rPr lang="fr-FR" altLang="en-US" sz="1900" dirty="0" err="1" smtClean="0">
                <a:latin typeface="+mn-lt"/>
              </a:rPr>
              <a:t>pregnancy</a:t>
            </a:r>
            <a:endParaRPr lang="fr-FR" altLang="en-US" sz="1900" dirty="0">
              <a:latin typeface="+mn-lt"/>
            </a:endParaRPr>
          </a:p>
          <a:p>
            <a:pPr marL="822960" lvl="1">
              <a:spcAft>
                <a:spcPts val="0"/>
              </a:spcAft>
              <a:buFont typeface="Verdana"/>
              <a:buChar char="›"/>
              <a:defRPr/>
            </a:pPr>
            <a:r>
              <a:rPr lang="fr-FR" altLang="en-US" sz="1900" dirty="0">
                <a:latin typeface="+mn-lt"/>
              </a:rPr>
              <a:t>50% </a:t>
            </a:r>
            <a:r>
              <a:rPr lang="fr-FR" altLang="en-US" sz="1900" dirty="0" err="1">
                <a:latin typeface="+mn-lt"/>
              </a:rPr>
              <a:t>women</a:t>
            </a:r>
            <a:r>
              <a:rPr lang="fr-FR" altLang="en-US" sz="1900" dirty="0">
                <a:latin typeface="+mn-lt"/>
              </a:rPr>
              <a:t> </a:t>
            </a:r>
            <a:r>
              <a:rPr lang="fr-FR" altLang="en-US" sz="1900" dirty="0" err="1">
                <a:latin typeface="+mn-lt"/>
              </a:rPr>
              <a:t>will</a:t>
            </a:r>
            <a:r>
              <a:rPr lang="fr-FR" altLang="en-US" sz="1900" dirty="0">
                <a:latin typeface="+mn-lt"/>
              </a:rPr>
              <a:t> go </a:t>
            </a:r>
            <a:r>
              <a:rPr lang="fr-FR" altLang="en-US" sz="1900" dirty="0" err="1">
                <a:latin typeface="+mn-lt"/>
              </a:rPr>
              <a:t>into</a:t>
            </a:r>
            <a:r>
              <a:rPr lang="fr-FR" altLang="en-US" sz="1900" dirty="0">
                <a:latin typeface="+mn-lt"/>
              </a:rPr>
              <a:t> </a:t>
            </a:r>
            <a:r>
              <a:rPr lang="fr-FR" altLang="en-US" sz="1900" dirty="0" err="1">
                <a:latin typeface="+mn-lt"/>
              </a:rPr>
              <a:t>spontaneous</a:t>
            </a:r>
            <a:r>
              <a:rPr lang="fr-FR" altLang="en-US" sz="1900" dirty="0">
                <a:latin typeface="+mn-lt"/>
              </a:rPr>
              <a:t> </a:t>
            </a:r>
            <a:r>
              <a:rPr lang="fr-FR" altLang="en-US" sz="1900" dirty="0" err="1">
                <a:latin typeface="+mn-lt"/>
              </a:rPr>
              <a:t>labor</a:t>
            </a:r>
            <a:r>
              <a:rPr lang="fr-FR" altLang="en-US" sz="1900" dirty="0">
                <a:latin typeface="+mn-lt"/>
              </a:rPr>
              <a:t> </a:t>
            </a:r>
            <a:r>
              <a:rPr lang="fr-FR" altLang="en-US" sz="1900" dirty="0" err="1">
                <a:latin typeface="+mn-lt"/>
              </a:rPr>
              <a:t>within</a:t>
            </a:r>
            <a:r>
              <a:rPr lang="fr-FR" altLang="en-US" sz="1900" dirty="0">
                <a:latin typeface="+mn-lt"/>
              </a:rPr>
              <a:t> </a:t>
            </a:r>
            <a:r>
              <a:rPr lang="fr-FR" altLang="en-US" sz="1900" dirty="0" smtClean="0">
                <a:latin typeface="+mn-lt"/>
              </a:rPr>
              <a:t>1 </a:t>
            </a:r>
            <a:r>
              <a:rPr lang="fr-FR" altLang="en-US" sz="1900" dirty="0" err="1" smtClean="0">
                <a:latin typeface="+mn-lt"/>
              </a:rPr>
              <a:t>week</a:t>
            </a:r>
            <a:endParaRPr lang="fr-FR" altLang="en-US" sz="1900" dirty="0">
              <a:latin typeface="+mn-lt"/>
            </a:endParaRPr>
          </a:p>
          <a:p>
            <a:pPr marL="822960" lvl="1">
              <a:spcAft>
                <a:spcPts val="0"/>
              </a:spcAft>
              <a:buFont typeface="Verdana"/>
              <a:buChar char="›"/>
              <a:defRPr/>
            </a:pPr>
            <a:r>
              <a:rPr lang="fr-FR" altLang="en-US" sz="1900" dirty="0" smtClean="0">
                <a:latin typeface="+mn-lt"/>
              </a:rPr>
              <a:t>1/3 </a:t>
            </a:r>
            <a:r>
              <a:rPr lang="fr-FR" altLang="en-US" sz="1900" dirty="0" err="1" smtClean="0">
                <a:latin typeface="+mn-lt"/>
              </a:rPr>
              <a:t>women</a:t>
            </a:r>
            <a:r>
              <a:rPr lang="fr-FR" altLang="en-US" sz="1900" dirty="0" smtClean="0">
                <a:latin typeface="+mn-lt"/>
              </a:rPr>
              <a:t> </a:t>
            </a:r>
            <a:r>
              <a:rPr lang="fr-FR" altLang="en-US" sz="1900" dirty="0" err="1" smtClean="0">
                <a:latin typeface="+mn-lt"/>
              </a:rPr>
              <a:t>will</a:t>
            </a:r>
            <a:r>
              <a:rPr lang="fr-FR" altLang="en-US" sz="1900" dirty="0" smtClean="0">
                <a:latin typeface="+mn-lt"/>
              </a:rPr>
              <a:t> </a:t>
            </a:r>
            <a:r>
              <a:rPr lang="fr-FR" altLang="en-US" sz="1900" dirty="0" err="1" smtClean="0">
                <a:latin typeface="+mn-lt"/>
              </a:rPr>
              <a:t>develop</a:t>
            </a:r>
            <a:r>
              <a:rPr lang="fr-FR" altLang="en-US" sz="1900" dirty="0" smtClean="0">
                <a:latin typeface="+mn-lt"/>
              </a:rPr>
              <a:t> </a:t>
            </a:r>
            <a:r>
              <a:rPr lang="en-US" sz="1900" dirty="0">
                <a:latin typeface="+mn-lt"/>
              </a:rPr>
              <a:t>serious infections, such as </a:t>
            </a:r>
            <a:r>
              <a:rPr lang="en-US" sz="1900" dirty="0" err="1">
                <a:latin typeface="+mn-lt"/>
              </a:rPr>
              <a:t>chorioamnionitis</a:t>
            </a:r>
            <a:r>
              <a:rPr lang="en-US" sz="1900" dirty="0">
                <a:latin typeface="+mn-lt"/>
              </a:rPr>
              <a:t> or </a:t>
            </a:r>
            <a:r>
              <a:rPr lang="en-US" sz="1900" dirty="0" err="1">
                <a:latin typeface="+mn-lt"/>
              </a:rPr>
              <a:t>endometritis</a:t>
            </a:r>
            <a:r>
              <a:rPr lang="en-US" sz="1900" dirty="0">
                <a:latin typeface="+mn-lt"/>
              </a:rPr>
              <a:t>, which may be result in septicemia</a:t>
            </a:r>
            <a:endParaRPr lang="fr-FR" altLang="en-US" sz="1900" dirty="0">
              <a:latin typeface="+mn-lt"/>
            </a:endParaRPr>
          </a:p>
          <a:p>
            <a:pPr marL="594360" lvl="1" indent="0">
              <a:spcAft>
                <a:spcPts val="0"/>
              </a:spcAft>
              <a:buNone/>
              <a:defRPr/>
            </a:pPr>
            <a:r>
              <a:rPr lang="fr-FR" altLang="en-US" sz="2000" dirty="0">
                <a:latin typeface="+mn-lt"/>
              </a:rPr>
              <a:t> </a:t>
            </a:r>
          </a:p>
          <a:p>
            <a:pPr marL="137160">
              <a:spcAft>
                <a:spcPts val="0"/>
              </a:spcAft>
              <a:buFont typeface="Verdana"/>
              <a:buChar char="›"/>
              <a:defRPr/>
            </a:pPr>
            <a:endParaRPr lang="fr-FR" altLang="en-US" sz="1800" dirty="0">
              <a:latin typeface="+mn-lt"/>
            </a:endParaRP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33</a:t>
            </a:fld>
            <a:endParaRPr lang="en-US" dirty="0"/>
          </a:p>
        </p:txBody>
      </p:sp>
    </p:spTree>
    <p:extLst>
      <p:ext uri="{BB962C8B-B14F-4D97-AF65-F5344CB8AC3E}">
        <p14:creationId xmlns:p14="http://schemas.microsoft.com/office/powerpoint/2010/main" val="340188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PPROM: Risk Factors</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34</a:t>
            </a:fld>
            <a:endParaRPr lang="en-US" dirty="0"/>
          </a:p>
        </p:txBody>
      </p:sp>
      <p:sp>
        <p:nvSpPr>
          <p:cNvPr id="3" name="TextBox 2"/>
          <p:cNvSpPr txBox="1"/>
          <p:nvPr/>
        </p:nvSpPr>
        <p:spPr>
          <a:xfrm>
            <a:off x="1290138" y="1282691"/>
            <a:ext cx="9522823" cy="5324535"/>
          </a:xfrm>
          <a:prstGeom prst="rect">
            <a:avLst/>
          </a:prstGeom>
          <a:noFill/>
        </p:spPr>
        <p:txBody>
          <a:bodyPr wrap="square" rtlCol="0">
            <a:spAutoFit/>
          </a:bodyPr>
          <a:lstStyle/>
          <a:p>
            <a:pPr marL="342900" indent="-342900">
              <a:lnSpc>
                <a:spcPct val="150000"/>
              </a:lnSpc>
              <a:buClr>
                <a:schemeClr val="accent2"/>
              </a:buClr>
              <a:buFont typeface="Wingdings" panose="05000000000000000000" pitchFamily="2" charset="2"/>
              <a:buChar char="Ø"/>
            </a:pPr>
            <a:r>
              <a:rPr lang="en-CA" sz="2000" dirty="0" err="1">
                <a:solidFill>
                  <a:schemeClr val="bg1"/>
                </a:solidFill>
              </a:rPr>
              <a:t>Idiopatic</a:t>
            </a:r>
            <a:r>
              <a:rPr lang="en-CA" sz="2000" dirty="0">
                <a:solidFill>
                  <a:schemeClr val="bg1"/>
                </a:solidFill>
              </a:rPr>
              <a:t> (unknown cause)</a:t>
            </a:r>
          </a:p>
          <a:p>
            <a:pPr marL="342900" indent="-342900">
              <a:lnSpc>
                <a:spcPct val="150000"/>
              </a:lnSpc>
              <a:buClr>
                <a:schemeClr val="accent2"/>
              </a:buClr>
              <a:buFont typeface="Wingdings" panose="05000000000000000000" pitchFamily="2" charset="2"/>
              <a:buChar char="Ø"/>
            </a:pPr>
            <a:r>
              <a:rPr lang="en-CA" sz="2000" dirty="0">
                <a:solidFill>
                  <a:schemeClr val="bg1"/>
                </a:solidFill>
              </a:rPr>
              <a:t>Amniocentesis</a:t>
            </a:r>
          </a:p>
          <a:p>
            <a:pPr marL="342900" indent="-342900">
              <a:lnSpc>
                <a:spcPct val="150000"/>
              </a:lnSpc>
              <a:buClr>
                <a:schemeClr val="accent2"/>
              </a:buClr>
              <a:buFont typeface="Wingdings" panose="05000000000000000000" pitchFamily="2" charset="2"/>
              <a:buChar char="Ø"/>
            </a:pPr>
            <a:r>
              <a:rPr lang="en-CA" sz="2000" dirty="0">
                <a:solidFill>
                  <a:schemeClr val="bg1"/>
                </a:solidFill>
              </a:rPr>
              <a:t>Cervical insufficiency / </a:t>
            </a:r>
            <a:r>
              <a:rPr lang="en-CA" sz="2000" dirty="0" err="1">
                <a:solidFill>
                  <a:schemeClr val="bg1"/>
                </a:solidFill>
              </a:rPr>
              <a:t>Cerclage</a:t>
            </a:r>
            <a:endParaRPr lang="en-CA" sz="2000" dirty="0">
              <a:solidFill>
                <a:schemeClr val="bg1"/>
              </a:solidFill>
            </a:endParaRPr>
          </a:p>
          <a:p>
            <a:pPr marL="342900" indent="-342900">
              <a:buClr>
                <a:schemeClr val="accent2"/>
              </a:buClr>
              <a:buFont typeface="Wingdings" panose="05000000000000000000" pitchFamily="2" charset="2"/>
              <a:buChar char="Ø"/>
            </a:pPr>
            <a:r>
              <a:rPr lang="en-US" altLang="en-US" sz="2000" dirty="0">
                <a:solidFill>
                  <a:schemeClr val="bg1"/>
                </a:solidFill>
              </a:rPr>
              <a:t>Cervical </a:t>
            </a:r>
            <a:r>
              <a:rPr lang="en-US" altLang="en-US" sz="2000" dirty="0" err="1">
                <a:solidFill>
                  <a:schemeClr val="bg1"/>
                </a:solidFill>
              </a:rPr>
              <a:t>Conization</a:t>
            </a:r>
            <a:r>
              <a:rPr lang="en-US" altLang="en-US" sz="2000" dirty="0">
                <a:solidFill>
                  <a:schemeClr val="bg1"/>
                </a:solidFill>
              </a:rPr>
              <a:t>, laser </a:t>
            </a:r>
            <a:r>
              <a:rPr lang="en-US" altLang="en-US" sz="2000" dirty="0" err="1">
                <a:solidFill>
                  <a:schemeClr val="bg1"/>
                </a:solidFill>
              </a:rPr>
              <a:t>Conization</a:t>
            </a:r>
            <a:r>
              <a:rPr lang="en-US" altLang="en-US" sz="2000" dirty="0">
                <a:solidFill>
                  <a:schemeClr val="bg1"/>
                </a:solidFill>
              </a:rPr>
              <a:t>, loop electrosurgical excision (LEEP) procedure</a:t>
            </a:r>
          </a:p>
          <a:p>
            <a:pPr marL="342900" indent="-342900">
              <a:lnSpc>
                <a:spcPct val="150000"/>
              </a:lnSpc>
              <a:buClr>
                <a:schemeClr val="accent2"/>
              </a:buClr>
              <a:buFont typeface="Wingdings" panose="05000000000000000000" pitchFamily="2" charset="2"/>
              <a:buChar char="Ø"/>
            </a:pPr>
            <a:r>
              <a:rPr lang="en-CA" altLang="en-US" sz="2000" dirty="0">
                <a:solidFill>
                  <a:schemeClr val="bg1"/>
                </a:solidFill>
              </a:rPr>
              <a:t>PPROM / PTL in previous pregnancy</a:t>
            </a:r>
          </a:p>
          <a:p>
            <a:pPr marL="342900" indent="-342900">
              <a:lnSpc>
                <a:spcPct val="150000"/>
              </a:lnSpc>
              <a:buClr>
                <a:schemeClr val="accent2"/>
              </a:buClr>
              <a:buFont typeface="Wingdings" panose="05000000000000000000" pitchFamily="2" charset="2"/>
              <a:buChar char="Ø"/>
            </a:pPr>
            <a:r>
              <a:rPr lang="en-CA" altLang="en-US" sz="2000" dirty="0">
                <a:solidFill>
                  <a:schemeClr val="bg1"/>
                </a:solidFill>
              </a:rPr>
              <a:t>Chronic </a:t>
            </a:r>
            <a:r>
              <a:rPr lang="en-CA" altLang="en-US" sz="2000" dirty="0" err="1">
                <a:solidFill>
                  <a:schemeClr val="bg1"/>
                </a:solidFill>
              </a:rPr>
              <a:t>abruptio</a:t>
            </a:r>
            <a:r>
              <a:rPr lang="en-CA" altLang="en-US" sz="2000" dirty="0">
                <a:solidFill>
                  <a:schemeClr val="bg1"/>
                </a:solidFill>
              </a:rPr>
              <a:t> placenta / Vaginal bleeding in pregnancy</a:t>
            </a:r>
          </a:p>
          <a:p>
            <a:pPr marL="342900" indent="-342900">
              <a:lnSpc>
                <a:spcPct val="150000"/>
              </a:lnSpc>
              <a:buClr>
                <a:schemeClr val="accent2"/>
              </a:buClr>
              <a:buFont typeface="Wingdings" panose="05000000000000000000" pitchFamily="2" charset="2"/>
              <a:buChar char="Ø"/>
            </a:pPr>
            <a:r>
              <a:rPr lang="en-CA" altLang="en-US" sz="2000" dirty="0">
                <a:solidFill>
                  <a:schemeClr val="bg1"/>
                </a:solidFill>
              </a:rPr>
              <a:t>Uterine distension (Multiple gestation, polyhydramnios)</a:t>
            </a:r>
          </a:p>
          <a:p>
            <a:pPr marL="342900" indent="-342900">
              <a:lnSpc>
                <a:spcPct val="150000"/>
              </a:lnSpc>
              <a:buClr>
                <a:schemeClr val="accent2"/>
              </a:buClr>
              <a:buFont typeface="Wingdings" panose="05000000000000000000" pitchFamily="2" charset="2"/>
              <a:buChar char="Ø"/>
            </a:pPr>
            <a:r>
              <a:rPr lang="en-CA" altLang="en-US" sz="2000" dirty="0">
                <a:solidFill>
                  <a:schemeClr val="bg1"/>
                </a:solidFill>
              </a:rPr>
              <a:t>Cigarette smoking</a:t>
            </a:r>
          </a:p>
          <a:p>
            <a:pPr marL="342900" indent="-342900">
              <a:lnSpc>
                <a:spcPct val="150000"/>
              </a:lnSpc>
              <a:buClr>
                <a:schemeClr val="accent2"/>
              </a:buClr>
              <a:buFont typeface="Wingdings" panose="05000000000000000000" pitchFamily="2" charset="2"/>
              <a:buChar char="Ø"/>
            </a:pPr>
            <a:r>
              <a:rPr lang="en-CA" altLang="en-US" sz="2000" dirty="0">
                <a:solidFill>
                  <a:schemeClr val="bg1"/>
                </a:solidFill>
              </a:rPr>
              <a:t>Sexually transmitted infection</a:t>
            </a:r>
          </a:p>
          <a:p>
            <a:pPr marL="342900" indent="-342900">
              <a:lnSpc>
                <a:spcPct val="150000"/>
              </a:lnSpc>
              <a:buClr>
                <a:schemeClr val="accent2"/>
              </a:buClr>
              <a:buFont typeface="Wingdings" panose="05000000000000000000" pitchFamily="2" charset="2"/>
              <a:buChar char="Ø"/>
            </a:pPr>
            <a:r>
              <a:rPr lang="en-CA" altLang="en-US" sz="2000" dirty="0">
                <a:solidFill>
                  <a:schemeClr val="bg1"/>
                </a:solidFill>
              </a:rPr>
              <a:t>Bacterial vaginosis</a:t>
            </a:r>
          </a:p>
          <a:p>
            <a:pPr marL="342900" indent="-342900">
              <a:lnSpc>
                <a:spcPct val="150000"/>
              </a:lnSpc>
              <a:buClr>
                <a:schemeClr val="accent2"/>
              </a:buClr>
              <a:buFont typeface="Wingdings" panose="05000000000000000000" pitchFamily="2" charset="2"/>
              <a:buChar char="Ø"/>
            </a:pPr>
            <a:r>
              <a:rPr lang="en-CA" altLang="en-US" sz="2000" dirty="0">
                <a:solidFill>
                  <a:schemeClr val="bg1"/>
                </a:solidFill>
              </a:rPr>
              <a:t>Low social </a:t>
            </a:r>
            <a:r>
              <a:rPr lang="en-CA" altLang="en-US" sz="2000" dirty="0" smtClean="0">
                <a:solidFill>
                  <a:schemeClr val="bg1"/>
                </a:solidFill>
              </a:rPr>
              <a:t>economic </a:t>
            </a:r>
            <a:r>
              <a:rPr lang="en-CA" altLang="en-US" sz="2000" dirty="0">
                <a:solidFill>
                  <a:schemeClr val="bg1"/>
                </a:solidFill>
              </a:rPr>
              <a:t>status</a:t>
            </a:r>
          </a:p>
        </p:txBody>
      </p:sp>
    </p:spTree>
    <p:extLst>
      <p:ext uri="{BB962C8B-B14F-4D97-AF65-F5344CB8AC3E}">
        <p14:creationId xmlns:p14="http://schemas.microsoft.com/office/powerpoint/2010/main" val="319475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PPROM: Complications</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35</a:t>
            </a:fld>
            <a:endParaRPr lang="en-US" dirty="0"/>
          </a:p>
        </p:txBody>
      </p:sp>
      <p:sp>
        <p:nvSpPr>
          <p:cNvPr id="3" name="TextBox 2"/>
          <p:cNvSpPr txBox="1"/>
          <p:nvPr/>
        </p:nvSpPr>
        <p:spPr>
          <a:xfrm>
            <a:off x="1290138" y="1282691"/>
            <a:ext cx="9522823" cy="4647426"/>
          </a:xfrm>
          <a:prstGeom prst="rect">
            <a:avLst/>
          </a:prstGeom>
          <a:noFill/>
        </p:spPr>
        <p:txBody>
          <a:bodyPr wrap="square" rtlCol="0">
            <a:spAutoFit/>
          </a:bodyPr>
          <a:lstStyle/>
          <a:p>
            <a:pPr marL="342900" indent="-342900">
              <a:buClr>
                <a:schemeClr val="accent2"/>
              </a:buClr>
              <a:buFont typeface="Wingdings" panose="05000000000000000000" pitchFamily="2" charset="2"/>
              <a:buChar char="Ø"/>
            </a:pPr>
            <a:r>
              <a:rPr lang="fr-FR" altLang="en-US" sz="2200" dirty="0" err="1">
                <a:solidFill>
                  <a:schemeClr val="bg1"/>
                </a:solidFill>
              </a:rPr>
              <a:t>Preterm</a:t>
            </a:r>
            <a:r>
              <a:rPr lang="fr-FR" altLang="en-US" sz="2200" dirty="0">
                <a:solidFill>
                  <a:schemeClr val="bg1"/>
                </a:solidFill>
              </a:rPr>
              <a:t> </a:t>
            </a:r>
            <a:r>
              <a:rPr lang="fr-FR" altLang="en-US" sz="2200" dirty="0" err="1">
                <a:solidFill>
                  <a:schemeClr val="bg1"/>
                </a:solidFill>
              </a:rPr>
              <a:t>labor</a:t>
            </a:r>
            <a:r>
              <a:rPr lang="fr-FR" altLang="en-US" sz="2200" dirty="0">
                <a:solidFill>
                  <a:schemeClr val="bg1"/>
                </a:solidFill>
              </a:rPr>
              <a:t> and </a:t>
            </a:r>
            <a:r>
              <a:rPr lang="fr-FR" altLang="en-US" sz="2200" dirty="0" err="1">
                <a:solidFill>
                  <a:schemeClr val="bg1"/>
                </a:solidFill>
              </a:rPr>
              <a:t>delivery</a:t>
            </a:r>
            <a:endParaRPr lang="fr-FR" altLang="en-US" sz="2200" dirty="0">
              <a:solidFill>
                <a:schemeClr val="bg1"/>
              </a:solidFill>
            </a:endParaRPr>
          </a:p>
          <a:p>
            <a:pPr marL="800100" lvl="1" indent="-342900">
              <a:buClr>
                <a:schemeClr val="accent2"/>
              </a:buClr>
              <a:buFont typeface="Wingdings" panose="05000000000000000000" pitchFamily="2" charset="2"/>
              <a:buChar char="Ø"/>
            </a:pPr>
            <a:r>
              <a:rPr lang="fr-FR" altLang="en-US" sz="2200" dirty="0">
                <a:solidFill>
                  <a:schemeClr val="bg1"/>
                </a:solidFill>
              </a:rPr>
              <a:t>Complications of a </a:t>
            </a:r>
            <a:r>
              <a:rPr lang="fr-FR" altLang="en-US" sz="2200" dirty="0" err="1">
                <a:solidFill>
                  <a:schemeClr val="bg1"/>
                </a:solidFill>
              </a:rPr>
              <a:t>preterm</a:t>
            </a:r>
            <a:r>
              <a:rPr lang="fr-FR" altLang="en-US" sz="2200" dirty="0">
                <a:solidFill>
                  <a:schemeClr val="bg1"/>
                </a:solidFill>
              </a:rPr>
              <a:t> </a:t>
            </a:r>
            <a:r>
              <a:rPr lang="fr-FR" altLang="en-US" sz="2200" dirty="0" err="1">
                <a:solidFill>
                  <a:schemeClr val="bg1"/>
                </a:solidFill>
              </a:rPr>
              <a:t>delivery</a:t>
            </a:r>
            <a:endParaRPr lang="fr-FR" altLang="en-US" sz="2200" dirty="0">
              <a:solidFill>
                <a:schemeClr val="bg1"/>
              </a:solidFill>
            </a:endParaRPr>
          </a:p>
          <a:p>
            <a:pPr marL="342900" indent="-342900">
              <a:lnSpc>
                <a:spcPct val="150000"/>
              </a:lnSpc>
              <a:buClr>
                <a:schemeClr val="accent2"/>
              </a:buClr>
              <a:buFont typeface="Wingdings" panose="05000000000000000000" pitchFamily="2" charset="2"/>
              <a:buChar char="Ø"/>
            </a:pPr>
            <a:r>
              <a:rPr lang="fr-FR" altLang="en-US" sz="2200" dirty="0" err="1">
                <a:solidFill>
                  <a:schemeClr val="bg1"/>
                </a:solidFill>
              </a:rPr>
              <a:t>Fetal</a:t>
            </a:r>
            <a:r>
              <a:rPr lang="fr-FR" altLang="en-US" sz="2200" dirty="0">
                <a:solidFill>
                  <a:schemeClr val="bg1"/>
                </a:solidFill>
              </a:rPr>
              <a:t> \ </a:t>
            </a:r>
            <a:r>
              <a:rPr lang="fr-FR" altLang="en-US" sz="2200" dirty="0" err="1">
                <a:solidFill>
                  <a:schemeClr val="bg1"/>
                </a:solidFill>
              </a:rPr>
              <a:t>neonatal</a:t>
            </a:r>
            <a:r>
              <a:rPr lang="fr-FR" altLang="en-US" sz="2200" dirty="0">
                <a:solidFill>
                  <a:schemeClr val="bg1"/>
                </a:solidFill>
              </a:rPr>
              <a:t> infection</a:t>
            </a:r>
          </a:p>
          <a:p>
            <a:pPr marL="800100" lvl="1" indent="-342900">
              <a:buClr>
                <a:schemeClr val="accent2"/>
              </a:buClr>
              <a:buFont typeface="Wingdings" panose="05000000000000000000" pitchFamily="2" charset="2"/>
              <a:buChar char="Ø"/>
            </a:pPr>
            <a:r>
              <a:rPr lang="en-US" altLang="en-US" sz="2200" dirty="0">
                <a:solidFill>
                  <a:schemeClr val="bg1"/>
                </a:solidFill>
              </a:rPr>
              <a:t>May lead to </a:t>
            </a:r>
            <a:r>
              <a:rPr lang="en-US" altLang="en-US" sz="2200" dirty="0" err="1">
                <a:solidFill>
                  <a:schemeClr val="bg1"/>
                </a:solidFill>
              </a:rPr>
              <a:t>chorioamnionitis</a:t>
            </a:r>
            <a:r>
              <a:rPr lang="en-US" altLang="en-US" sz="2200" dirty="0">
                <a:solidFill>
                  <a:schemeClr val="bg1"/>
                </a:solidFill>
              </a:rPr>
              <a:t> </a:t>
            </a:r>
            <a:r>
              <a:rPr lang="en-US" altLang="en-US" sz="2200" dirty="0">
                <a:solidFill>
                  <a:schemeClr val="bg1"/>
                </a:solidFill>
                <a:cs typeface="Arial" charset="0"/>
              </a:rPr>
              <a:t>→ severe intraventricular hemorrhage, severe NEC &amp; death</a:t>
            </a:r>
          </a:p>
          <a:p>
            <a:pPr marL="342900" indent="-342900">
              <a:lnSpc>
                <a:spcPct val="150000"/>
              </a:lnSpc>
              <a:buClr>
                <a:schemeClr val="accent2"/>
              </a:buClr>
              <a:buFont typeface="Wingdings" panose="05000000000000000000" pitchFamily="2" charset="2"/>
              <a:buChar char="Ø"/>
            </a:pPr>
            <a:r>
              <a:rPr lang="fr-FR" altLang="en-US" sz="2200" dirty="0" err="1">
                <a:solidFill>
                  <a:schemeClr val="bg1"/>
                </a:solidFill>
              </a:rPr>
              <a:t>Maternal</a:t>
            </a:r>
            <a:r>
              <a:rPr lang="fr-FR" altLang="en-US" sz="2200" dirty="0">
                <a:solidFill>
                  <a:schemeClr val="bg1"/>
                </a:solidFill>
              </a:rPr>
              <a:t> infection</a:t>
            </a:r>
          </a:p>
          <a:p>
            <a:pPr marL="342900" indent="-342900">
              <a:lnSpc>
                <a:spcPct val="150000"/>
              </a:lnSpc>
              <a:buClr>
                <a:schemeClr val="accent2"/>
              </a:buClr>
              <a:buFont typeface="Wingdings" panose="05000000000000000000" pitchFamily="2" charset="2"/>
              <a:buChar char="Ø"/>
            </a:pPr>
            <a:r>
              <a:rPr lang="fr-FR" altLang="en-US" sz="2200" dirty="0" err="1">
                <a:solidFill>
                  <a:schemeClr val="bg1"/>
                </a:solidFill>
              </a:rPr>
              <a:t>Umbilical</a:t>
            </a:r>
            <a:r>
              <a:rPr lang="fr-FR" altLang="en-US" sz="2200" dirty="0">
                <a:solidFill>
                  <a:schemeClr val="bg1"/>
                </a:solidFill>
              </a:rPr>
              <a:t> </a:t>
            </a:r>
            <a:r>
              <a:rPr lang="fr-FR" altLang="en-US" sz="2200" dirty="0" err="1">
                <a:solidFill>
                  <a:schemeClr val="bg1"/>
                </a:solidFill>
              </a:rPr>
              <a:t>cord</a:t>
            </a:r>
            <a:r>
              <a:rPr lang="fr-FR" altLang="en-US" sz="2200" dirty="0">
                <a:solidFill>
                  <a:schemeClr val="bg1"/>
                </a:solidFill>
              </a:rPr>
              <a:t> compression \ </a:t>
            </a:r>
            <a:r>
              <a:rPr lang="fr-FR" altLang="en-US" sz="2200" dirty="0" err="1">
                <a:solidFill>
                  <a:schemeClr val="bg1"/>
                </a:solidFill>
              </a:rPr>
              <a:t>prolapsed</a:t>
            </a:r>
            <a:endParaRPr lang="fr-FR" altLang="en-US" sz="2200" dirty="0">
              <a:solidFill>
                <a:schemeClr val="bg1"/>
              </a:solidFill>
            </a:endParaRPr>
          </a:p>
          <a:p>
            <a:pPr marL="342900" indent="-342900">
              <a:lnSpc>
                <a:spcPct val="150000"/>
              </a:lnSpc>
              <a:buClr>
                <a:schemeClr val="accent2"/>
              </a:buClr>
              <a:buFont typeface="Wingdings" panose="05000000000000000000" pitchFamily="2" charset="2"/>
              <a:buChar char="Ø"/>
            </a:pPr>
            <a:r>
              <a:rPr lang="fr-FR" altLang="en-US" sz="2200" dirty="0">
                <a:solidFill>
                  <a:schemeClr val="bg1"/>
                </a:solidFill>
              </a:rPr>
              <a:t>Associated </a:t>
            </a:r>
            <a:r>
              <a:rPr lang="fr-FR" altLang="en-US" sz="2200" dirty="0" err="1">
                <a:solidFill>
                  <a:schemeClr val="bg1"/>
                </a:solidFill>
              </a:rPr>
              <a:t>with</a:t>
            </a:r>
            <a:r>
              <a:rPr lang="fr-FR" altLang="en-US" sz="2200" dirty="0">
                <a:solidFill>
                  <a:schemeClr val="bg1"/>
                </a:solidFill>
              </a:rPr>
              <a:t> </a:t>
            </a:r>
            <a:r>
              <a:rPr lang="fr-FR" altLang="en-US" sz="2200" dirty="0" err="1">
                <a:solidFill>
                  <a:schemeClr val="bg1"/>
                </a:solidFill>
              </a:rPr>
              <a:t>increased</a:t>
            </a:r>
            <a:r>
              <a:rPr lang="fr-FR" altLang="en-US" sz="2200" dirty="0">
                <a:solidFill>
                  <a:schemeClr val="bg1"/>
                </a:solidFill>
              </a:rPr>
              <a:t> </a:t>
            </a:r>
            <a:r>
              <a:rPr lang="fr-FR" altLang="en-US" sz="2200" dirty="0" err="1">
                <a:solidFill>
                  <a:schemeClr val="bg1"/>
                </a:solidFill>
              </a:rPr>
              <a:t>cesarean</a:t>
            </a:r>
            <a:r>
              <a:rPr lang="fr-FR" altLang="en-US" sz="2200" dirty="0">
                <a:solidFill>
                  <a:schemeClr val="bg1"/>
                </a:solidFill>
              </a:rPr>
              <a:t> rate</a:t>
            </a:r>
          </a:p>
          <a:p>
            <a:pPr marL="342900" indent="-342900">
              <a:buClr>
                <a:schemeClr val="accent2"/>
              </a:buClr>
              <a:buFont typeface="Wingdings" panose="05000000000000000000" pitchFamily="2" charset="2"/>
              <a:buChar char="Ø"/>
            </a:pPr>
            <a:r>
              <a:rPr lang="fr-FR" altLang="en-US" sz="2200" dirty="0" err="1">
                <a:solidFill>
                  <a:schemeClr val="bg1"/>
                </a:solidFill>
              </a:rPr>
              <a:t>Oligohydramnios</a:t>
            </a:r>
            <a:endParaRPr lang="fr-FR" altLang="en-US" sz="2200" dirty="0">
              <a:solidFill>
                <a:schemeClr val="bg1"/>
              </a:solidFill>
            </a:endParaRPr>
          </a:p>
          <a:p>
            <a:pPr marL="800100" lvl="1" indent="-342900">
              <a:buClr>
                <a:schemeClr val="accent2"/>
              </a:buClr>
              <a:buFont typeface="Wingdings" panose="05000000000000000000" pitchFamily="2" charset="2"/>
              <a:buChar char="Ø"/>
            </a:pPr>
            <a:r>
              <a:rPr lang="fr-FR" altLang="en-US" sz="2200" dirty="0" err="1">
                <a:solidFill>
                  <a:schemeClr val="bg1"/>
                </a:solidFill>
              </a:rPr>
              <a:t>Pulmonary</a:t>
            </a:r>
            <a:r>
              <a:rPr lang="fr-FR" altLang="en-US" sz="2200" dirty="0">
                <a:solidFill>
                  <a:schemeClr val="bg1"/>
                </a:solidFill>
              </a:rPr>
              <a:t> </a:t>
            </a:r>
            <a:r>
              <a:rPr lang="fr-FR" altLang="en-US" sz="2200" dirty="0" err="1">
                <a:solidFill>
                  <a:schemeClr val="bg1"/>
                </a:solidFill>
              </a:rPr>
              <a:t>hypoplasia</a:t>
            </a:r>
            <a:endParaRPr lang="fr-FR" altLang="en-US" sz="2200" dirty="0">
              <a:solidFill>
                <a:schemeClr val="bg1"/>
              </a:solidFill>
            </a:endParaRPr>
          </a:p>
          <a:p>
            <a:pPr marL="800100" lvl="1" indent="-342900">
              <a:buClr>
                <a:schemeClr val="accent2"/>
              </a:buClr>
              <a:buFont typeface="Wingdings" panose="05000000000000000000" pitchFamily="2" charset="2"/>
              <a:buChar char="Ø"/>
            </a:pPr>
            <a:r>
              <a:rPr lang="fr-FR" altLang="en-US" sz="2200" dirty="0" err="1">
                <a:solidFill>
                  <a:schemeClr val="bg1"/>
                </a:solidFill>
              </a:rPr>
              <a:t>Fetal</a:t>
            </a:r>
            <a:r>
              <a:rPr lang="fr-FR" altLang="en-US" sz="2200" dirty="0">
                <a:solidFill>
                  <a:schemeClr val="bg1"/>
                </a:solidFill>
              </a:rPr>
              <a:t> </a:t>
            </a:r>
            <a:r>
              <a:rPr lang="fr-FR" altLang="en-US" sz="2200" dirty="0" err="1">
                <a:solidFill>
                  <a:schemeClr val="bg1"/>
                </a:solidFill>
              </a:rPr>
              <a:t>deformity</a:t>
            </a:r>
            <a:endParaRPr lang="fr-FR" altLang="en-US" sz="2200" dirty="0">
              <a:solidFill>
                <a:schemeClr val="bg1"/>
              </a:solidFill>
            </a:endParaRPr>
          </a:p>
        </p:txBody>
      </p:sp>
    </p:spTree>
    <p:extLst>
      <p:ext uri="{BB962C8B-B14F-4D97-AF65-F5344CB8AC3E}">
        <p14:creationId xmlns:p14="http://schemas.microsoft.com/office/powerpoint/2010/main" val="312227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36</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Warning Signs - Exercise</a:t>
            </a:r>
          </a:p>
        </p:txBody>
      </p:sp>
      <p:sp>
        <p:nvSpPr>
          <p:cNvPr id="3" name="TextBox 2"/>
          <p:cNvSpPr txBox="1"/>
          <p:nvPr/>
        </p:nvSpPr>
        <p:spPr>
          <a:xfrm>
            <a:off x="2597896" y="1718980"/>
            <a:ext cx="7974107" cy="1569660"/>
          </a:xfrm>
          <a:prstGeom prst="rect">
            <a:avLst/>
          </a:prstGeom>
          <a:noFill/>
        </p:spPr>
        <p:txBody>
          <a:bodyPr wrap="square" rtlCol="0">
            <a:spAutoFit/>
          </a:bodyPr>
          <a:lstStyle/>
          <a:p>
            <a:pPr algn="ctr"/>
            <a:r>
              <a:rPr lang="en-CA" sz="3200" dirty="0">
                <a:solidFill>
                  <a:schemeClr val="bg1"/>
                </a:solidFill>
              </a:rPr>
              <a:t>Mrs. G is 28 weeks pregnant, she admitted x 2days for PPROM, she reports constant suprapubic pressure</a:t>
            </a:r>
            <a:endParaRPr lang="en-US" sz="3200" dirty="0">
              <a:solidFill>
                <a:schemeClr val="bg1"/>
              </a:solidFill>
            </a:endParaRPr>
          </a:p>
        </p:txBody>
      </p:sp>
      <p:sp>
        <p:nvSpPr>
          <p:cNvPr id="7" name="TextBox 6"/>
          <p:cNvSpPr txBox="1"/>
          <p:nvPr/>
        </p:nvSpPr>
        <p:spPr>
          <a:xfrm>
            <a:off x="2597896" y="4143933"/>
            <a:ext cx="7974107" cy="584775"/>
          </a:xfrm>
          <a:prstGeom prst="rect">
            <a:avLst/>
          </a:prstGeom>
          <a:noFill/>
        </p:spPr>
        <p:txBody>
          <a:bodyPr wrap="square" rtlCol="0">
            <a:spAutoFit/>
          </a:bodyPr>
          <a:lstStyle/>
          <a:p>
            <a:pPr algn="ctr"/>
            <a:r>
              <a:rPr lang="en-CA" sz="3200" dirty="0">
                <a:solidFill>
                  <a:schemeClr val="bg1"/>
                </a:solidFill>
              </a:rPr>
              <a:t>What do you do?</a:t>
            </a:r>
          </a:p>
        </p:txBody>
      </p:sp>
    </p:spTree>
    <p:extLst>
      <p:ext uri="{BB962C8B-B14F-4D97-AF65-F5344CB8AC3E}">
        <p14:creationId xmlns:p14="http://schemas.microsoft.com/office/powerpoint/2010/main" val="12203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37</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PTL: Warning Signs - Exercise</a:t>
            </a:r>
          </a:p>
        </p:txBody>
      </p:sp>
      <p:sp>
        <p:nvSpPr>
          <p:cNvPr id="3" name="TextBox 2"/>
          <p:cNvSpPr txBox="1"/>
          <p:nvPr/>
        </p:nvSpPr>
        <p:spPr>
          <a:xfrm>
            <a:off x="2597895" y="1463486"/>
            <a:ext cx="7974107" cy="923330"/>
          </a:xfrm>
          <a:prstGeom prst="rect">
            <a:avLst/>
          </a:prstGeom>
          <a:noFill/>
        </p:spPr>
        <p:txBody>
          <a:bodyPr wrap="square" rtlCol="0">
            <a:spAutoFit/>
          </a:bodyPr>
          <a:lstStyle/>
          <a:p>
            <a:pPr algn="ctr"/>
            <a:r>
              <a:rPr lang="en-CA" sz="2600" dirty="0">
                <a:solidFill>
                  <a:schemeClr val="bg1"/>
                </a:solidFill>
              </a:rPr>
              <a:t>Mrs. G is 28 weeks pregnant, she admitted x 2days for PPROM, she reports suprapubic pressure</a:t>
            </a:r>
            <a:endParaRPr lang="en-US" sz="2600" dirty="0">
              <a:solidFill>
                <a:schemeClr val="bg1"/>
              </a:solidFill>
            </a:endParaRPr>
          </a:p>
        </p:txBody>
      </p:sp>
      <p:sp>
        <p:nvSpPr>
          <p:cNvPr id="7" name="TextBox 6"/>
          <p:cNvSpPr txBox="1"/>
          <p:nvPr/>
        </p:nvSpPr>
        <p:spPr>
          <a:xfrm>
            <a:off x="1497851" y="2980184"/>
            <a:ext cx="4313891" cy="3662541"/>
          </a:xfrm>
          <a:prstGeom prst="rect">
            <a:avLst/>
          </a:prstGeom>
          <a:noFill/>
        </p:spPr>
        <p:txBody>
          <a:bodyPr wrap="square" rtlCol="0">
            <a:spAutoFit/>
          </a:bodyPr>
          <a:lstStyle/>
          <a:p>
            <a:r>
              <a:rPr lang="en-CA" sz="3200" dirty="0">
                <a:solidFill>
                  <a:schemeClr val="bg1"/>
                </a:solidFill>
              </a:rPr>
              <a:t>Assessments: </a:t>
            </a:r>
          </a:p>
          <a:p>
            <a:r>
              <a:rPr lang="en-CA" sz="2000" dirty="0">
                <a:solidFill>
                  <a:schemeClr val="bg1"/>
                </a:solidFill>
              </a:rPr>
              <a:t>-Abdominal palpation for uterine activity</a:t>
            </a:r>
          </a:p>
          <a:p>
            <a:r>
              <a:rPr lang="en-CA" sz="2000" dirty="0">
                <a:solidFill>
                  <a:schemeClr val="bg1"/>
                </a:solidFill>
              </a:rPr>
              <a:t>-Any </a:t>
            </a:r>
            <a:r>
              <a:rPr lang="en-CA" sz="2000" dirty="0" err="1">
                <a:solidFill>
                  <a:schemeClr val="bg1"/>
                </a:solidFill>
              </a:rPr>
              <a:t>ctx</a:t>
            </a:r>
            <a:r>
              <a:rPr lang="en-CA" sz="2000" dirty="0">
                <a:solidFill>
                  <a:schemeClr val="bg1"/>
                </a:solidFill>
              </a:rPr>
              <a:t>? Tightening? Other Discomfort (R/o Ligament pain)?</a:t>
            </a:r>
          </a:p>
          <a:p>
            <a:r>
              <a:rPr lang="en-CA" sz="2000" dirty="0">
                <a:solidFill>
                  <a:schemeClr val="bg1"/>
                </a:solidFill>
              </a:rPr>
              <a:t>-Any </a:t>
            </a:r>
            <a:r>
              <a:rPr lang="en-CA" sz="2000" dirty="0" smtClean="0">
                <a:solidFill>
                  <a:schemeClr val="bg1"/>
                </a:solidFill>
              </a:rPr>
              <a:t>PVB since?</a:t>
            </a:r>
            <a:endParaRPr lang="en-CA" sz="2000" dirty="0">
              <a:solidFill>
                <a:schemeClr val="bg1"/>
              </a:solidFill>
            </a:endParaRPr>
          </a:p>
          <a:p>
            <a:r>
              <a:rPr lang="en-CA" sz="2000" dirty="0">
                <a:solidFill>
                  <a:schemeClr val="bg1"/>
                </a:solidFill>
              </a:rPr>
              <a:t>-FM? </a:t>
            </a:r>
          </a:p>
          <a:p>
            <a:r>
              <a:rPr lang="en-CA" sz="2000" dirty="0">
                <a:solidFill>
                  <a:schemeClr val="bg1"/>
                </a:solidFill>
              </a:rPr>
              <a:t>-VS (if not done recently)</a:t>
            </a:r>
          </a:p>
          <a:p>
            <a:r>
              <a:rPr lang="en-CA" sz="2000" dirty="0">
                <a:solidFill>
                  <a:schemeClr val="bg1"/>
                </a:solidFill>
              </a:rPr>
              <a:t>-Obstetrical </a:t>
            </a:r>
            <a:r>
              <a:rPr lang="en-CA" sz="2000" dirty="0" err="1">
                <a:solidFill>
                  <a:schemeClr val="bg1"/>
                </a:solidFill>
              </a:rPr>
              <a:t>Hx</a:t>
            </a:r>
            <a:r>
              <a:rPr lang="en-CA" sz="2000" dirty="0">
                <a:solidFill>
                  <a:schemeClr val="bg1"/>
                </a:solidFill>
              </a:rPr>
              <a:t>?</a:t>
            </a:r>
          </a:p>
          <a:p>
            <a:r>
              <a:rPr lang="en-CA" sz="2000" dirty="0">
                <a:solidFill>
                  <a:schemeClr val="bg1"/>
                </a:solidFill>
              </a:rPr>
              <a:t>-What is the likelihood that she will deliver preterm?</a:t>
            </a:r>
          </a:p>
        </p:txBody>
      </p:sp>
      <p:sp>
        <p:nvSpPr>
          <p:cNvPr id="5" name="Right Arrow 4"/>
          <p:cNvSpPr/>
          <p:nvPr/>
        </p:nvSpPr>
        <p:spPr>
          <a:xfrm>
            <a:off x="5596589" y="3118896"/>
            <a:ext cx="1546412" cy="58360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44709" y="2980184"/>
            <a:ext cx="4313891" cy="1815882"/>
          </a:xfrm>
          <a:prstGeom prst="rect">
            <a:avLst/>
          </a:prstGeom>
          <a:noFill/>
        </p:spPr>
        <p:txBody>
          <a:bodyPr wrap="square" rtlCol="0">
            <a:spAutoFit/>
          </a:bodyPr>
          <a:lstStyle/>
          <a:p>
            <a:r>
              <a:rPr lang="en-CA" sz="3200" dirty="0">
                <a:solidFill>
                  <a:schemeClr val="bg1"/>
                </a:solidFill>
              </a:rPr>
              <a:t>Interventions: </a:t>
            </a:r>
          </a:p>
          <a:p>
            <a:r>
              <a:rPr lang="en-CA" sz="2000" dirty="0">
                <a:solidFill>
                  <a:schemeClr val="bg1"/>
                </a:solidFill>
              </a:rPr>
              <a:t>-FHM if not already on the monitor</a:t>
            </a:r>
          </a:p>
          <a:p>
            <a:r>
              <a:rPr lang="en-CA" sz="2000" dirty="0">
                <a:solidFill>
                  <a:schemeClr val="bg1"/>
                </a:solidFill>
              </a:rPr>
              <a:t>-F/u with MD </a:t>
            </a:r>
            <a:r>
              <a:rPr lang="en-CA" sz="2000" dirty="0" smtClean="0">
                <a:solidFill>
                  <a:schemeClr val="bg1"/>
                </a:solidFill>
              </a:rPr>
              <a:t>based </a:t>
            </a:r>
            <a:r>
              <a:rPr lang="en-CA" sz="2000" dirty="0">
                <a:solidFill>
                  <a:schemeClr val="bg1"/>
                </a:solidFill>
              </a:rPr>
              <a:t>on assessment and urgency</a:t>
            </a:r>
          </a:p>
          <a:p>
            <a:r>
              <a:rPr lang="en-CA" sz="2000" dirty="0">
                <a:solidFill>
                  <a:schemeClr val="bg1"/>
                </a:solidFill>
              </a:rPr>
              <a:t>-Provide reassurance / comfort</a:t>
            </a:r>
          </a:p>
        </p:txBody>
      </p:sp>
    </p:spTree>
    <p:extLst>
      <p:ext uri="{BB962C8B-B14F-4D97-AF65-F5344CB8AC3E}">
        <p14:creationId xmlns:p14="http://schemas.microsoft.com/office/powerpoint/2010/main" val="199427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5163454" y="1812126"/>
            <a:ext cx="6320334" cy="2800216"/>
          </a:xfrm>
        </p:spPr>
        <p:txBody>
          <a:bodyPr/>
          <a:lstStyle/>
          <a:p>
            <a:r>
              <a:rPr lang="en-US" dirty="0"/>
              <a:t>PROM:</a:t>
            </a:r>
            <a:br>
              <a:rPr lang="en-US" dirty="0"/>
            </a:br>
            <a:r>
              <a:rPr lang="en-US" dirty="0"/>
              <a:t>Routine Care</a:t>
            </a:r>
            <a:endParaRPr lang="en-GB" dirty="0"/>
          </a:p>
        </p:txBody>
      </p:sp>
    </p:spTree>
    <p:extLst>
      <p:ext uri="{BB962C8B-B14F-4D97-AF65-F5344CB8AC3E}">
        <p14:creationId xmlns:p14="http://schemas.microsoft.com/office/powerpoint/2010/main" val="2065810453"/>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39</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PPROM: Routine Tests</a:t>
            </a:r>
          </a:p>
        </p:txBody>
      </p:sp>
      <p:sp>
        <p:nvSpPr>
          <p:cNvPr id="3" name="TextBox 2"/>
          <p:cNvSpPr txBox="1"/>
          <p:nvPr/>
        </p:nvSpPr>
        <p:spPr>
          <a:xfrm>
            <a:off x="2407023" y="1127661"/>
            <a:ext cx="7543800" cy="5624617"/>
          </a:xfrm>
          <a:prstGeom prst="rect">
            <a:avLst/>
          </a:prstGeom>
          <a:noFill/>
        </p:spPr>
        <p:txBody>
          <a:bodyPr wrap="square" rtlCol="0">
            <a:spAutoFit/>
          </a:bodyPr>
          <a:lstStyle/>
          <a:p>
            <a:pPr marL="64008">
              <a:defRPr/>
            </a:pPr>
            <a:r>
              <a:rPr lang="en-US" sz="2200" dirty="0">
                <a:solidFill>
                  <a:schemeClr val="bg1"/>
                </a:solidFill>
              </a:rPr>
              <a:t>3 clinical signs on sterile speculum examination:</a:t>
            </a:r>
          </a:p>
          <a:p>
            <a:pPr marL="905256" lvl="2" indent="-384048">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Pooling : </a:t>
            </a:r>
            <a:r>
              <a:rPr lang="en-US" sz="2200" dirty="0">
                <a:solidFill>
                  <a:schemeClr val="bg1"/>
                </a:solidFill>
                <a:cs typeface="Arial" panose="020B0604020202020204" pitchFamily="34" charset="0"/>
              </a:rPr>
              <a:t>visual pooling of clear fluid in the posterior fornix of the vagina or leakage of fluid from the cervical </a:t>
            </a:r>
            <a:r>
              <a:rPr lang="en-US" sz="2200" dirty="0" err="1">
                <a:solidFill>
                  <a:schemeClr val="bg1"/>
                </a:solidFill>
                <a:cs typeface="Arial" panose="020B0604020202020204" pitchFamily="34" charset="0"/>
              </a:rPr>
              <a:t>os</a:t>
            </a:r>
            <a:r>
              <a:rPr lang="en-US" sz="2200" dirty="0">
                <a:solidFill>
                  <a:schemeClr val="bg1"/>
                </a:solidFill>
                <a:cs typeface="Arial" panose="020B0604020202020204" pitchFamily="34" charset="0"/>
              </a:rPr>
              <a:t> </a:t>
            </a:r>
          </a:p>
          <a:p>
            <a:pPr lvl="1"/>
            <a:endParaRPr lang="en-CA" sz="2200" dirty="0">
              <a:solidFill>
                <a:schemeClr val="bg1"/>
              </a:solidFill>
            </a:endParaRPr>
          </a:p>
          <a:p>
            <a:pPr marL="905256" lvl="2" indent="-384048">
              <a:spcBef>
                <a:spcPts val="300"/>
              </a:spcBef>
              <a:buClr>
                <a:schemeClr val="accent2"/>
              </a:buClr>
              <a:buFont typeface="Wingdings" panose="05000000000000000000" pitchFamily="2" charset="2"/>
              <a:buChar char="Ø"/>
              <a:defRPr/>
            </a:pPr>
            <a:r>
              <a:rPr lang="fr-FR" sz="2200" dirty="0" err="1">
                <a:solidFill>
                  <a:schemeClr val="bg1"/>
                </a:solidFill>
                <a:cs typeface="Arial" panose="020B0604020202020204" pitchFamily="34" charset="0"/>
              </a:rPr>
              <a:t>Nitrazine</a:t>
            </a:r>
            <a:r>
              <a:rPr lang="fr-FR" sz="2200" dirty="0">
                <a:solidFill>
                  <a:schemeClr val="bg1"/>
                </a:solidFill>
                <a:cs typeface="Arial" panose="020B0604020202020204" pitchFamily="34" charset="0"/>
              </a:rPr>
              <a:t>: </a:t>
            </a:r>
            <a:r>
              <a:rPr lang="en-US" sz="2200" dirty="0">
                <a:solidFill>
                  <a:schemeClr val="bg1"/>
                </a:solidFill>
                <a:cs typeface="Arial" panose="020B0604020202020204" pitchFamily="34" charset="0"/>
              </a:rPr>
              <a:t>alkaline pH of the </a:t>
            </a:r>
            <a:r>
              <a:rPr lang="en-US" sz="2200" dirty="0" err="1">
                <a:solidFill>
                  <a:schemeClr val="bg1"/>
                </a:solidFill>
                <a:cs typeface="Arial" panose="020B0604020202020204" pitchFamily="34" charset="0"/>
              </a:rPr>
              <a:t>cervicovaginal</a:t>
            </a:r>
            <a:r>
              <a:rPr lang="en-US" sz="2200" dirty="0">
                <a:solidFill>
                  <a:schemeClr val="bg1"/>
                </a:solidFill>
                <a:cs typeface="Arial" panose="020B0604020202020204" pitchFamily="34" charset="0"/>
              </a:rPr>
              <a:t> discharge, discharge turns yellow </a:t>
            </a:r>
            <a:r>
              <a:rPr lang="en-US" sz="2200" dirty="0" err="1">
                <a:solidFill>
                  <a:schemeClr val="bg1"/>
                </a:solidFill>
                <a:cs typeface="Arial" panose="020B0604020202020204" pitchFamily="34" charset="0"/>
              </a:rPr>
              <a:t>nitrazine</a:t>
            </a:r>
            <a:r>
              <a:rPr lang="en-US" sz="2200" dirty="0">
                <a:solidFill>
                  <a:schemeClr val="bg1"/>
                </a:solidFill>
                <a:cs typeface="Arial" panose="020B0604020202020204" pitchFamily="34" charset="0"/>
              </a:rPr>
              <a:t> paper to blue (</a:t>
            </a:r>
            <a:r>
              <a:rPr lang="en-US" sz="2200" dirty="0" err="1">
                <a:solidFill>
                  <a:schemeClr val="bg1"/>
                </a:solidFill>
                <a:cs typeface="Arial" panose="020B0604020202020204" pitchFamily="34" charset="0"/>
              </a:rPr>
              <a:t>nitrazine</a:t>
            </a:r>
            <a:r>
              <a:rPr lang="en-US" sz="2200" dirty="0">
                <a:solidFill>
                  <a:schemeClr val="bg1"/>
                </a:solidFill>
                <a:cs typeface="Arial" panose="020B0604020202020204" pitchFamily="34" charset="0"/>
              </a:rPr>
              <a:t> test)</a:t>
            </a:r>
          </a:p>
          <a:p>
            <a:pPr marL="521208" lvl="1">
              <a:defRPr/>
            </a:pPr>
            <a:endParaRPr lang="en-US" sz="2200" dirty="0">
              <a:solidFill>
                <a:schemeClr val="bg1"/>
              </a:solidFill>
            </a:endParaRPr>
          </a:p>
          <a:p>
            <a:pPr marL="905256" lvl="2" indent="-384048">
              <a:spcBef>
                <a:spcPts val="300"/>
              </a:spcBef>
              <a:buClr>
                <a:schemeClr val="accent2"/>
              </a:buClr>
              <a:buFont typeface="Wingdings" panose="05000000000000000000" pitchFamily="2" charset="2"/>
              <a:buChar char="Ø"/>
              <a:defRPr/>
            </a:pPr>
            <a:r>
              <a:rPr lang="en-US" sz="2200" dirty="0" err="1">
                <a:solidFill>
                  <a:schemeClr val="bg1"/>
                </a:solidFill>
                <a:cs typeface="Arial" panose="020B0604020202020204" pitchFamily="34" charset="0"/>
              </a:rPr>
              <a:t>Ferning</a:t>
            </a:r>
            <a:r>
              <a:rPr lang="en-US" sz="2200" dirty="0">
                <a:solidFill>
                  <a:schemeClr val="bg1"/>
                </a:solidFill>
                <a:cs typeface="Arial" panose="020B0604020202020204" pitchFamily="34" charset="0"/>
              </a:rPr>
              <a:t>: microscopic </a:t>
            </a:r>
            <a:r>
              <a:rPr lang="en-US" sz="2200" dirty="0" err="1">
                <a:solidFill>
                  <a:schemeClr val="bg1"/>
                </a:solidFill>
                <a:cs typeface="Arial" panose="020B0604020202020204" pitchFamily="34" charset="0"/>
              </a:rPr>
              <a:t>ferning</a:t>
            </a:r>
            <a:r>
              <a:rPr lang="en-US" sz="2200" dirty="0">
                <a:solidFill>
                  <a:schemeClr val="bg1"/>
                </a:solidFill>
                <a:cs typeface="Arial" panose="020B0604020202020204" pitchFamily="34" charset="0"/>
              </a:rPr>
              <a:t> of a </a:t>
            </a:r>
            <a:r>
              <a:rPr lang="en-US" altLang="en-US" sz="2200" dirty="0">
                <a:solidFill>
                  <a:schemeClr val="bg1"/>
                </a:solidFill>
                <a:cs typeface="Arial" panose="020B0604020202020204" pitchFamily="34" charset="0"/>
              </a:rPr>
              <a:t>sample of fluid from the posterior Fornix </a:t>
            </a:r>
          </a:p>
          <a:p>
            <a:pPr marL="1035558" lvl="1" indent="-514350">
              <a:buFont typeface="Wingdings" panose="05000000000000000000" pitchFamily="2" charset="2"/>
              <a:buChar char="Ø"/>
              <a:defRPr/>
            </a:pPr>
            <a:endParaRPr lang="en-CA" altLang="en-US" sz="2200" dirty="0">
              <a:solidFill>
                <a:schemeClr val="bg1"/>
              </a:solidFill>
            </a:endParaRPr>
          </a:p>
          <a:p>
            <a:pPr marL="864108" lvl="1" indent="-342900">
              <a:buClr>
                <a:schemeClr val="accent2"/>
              </a:buClr>
              <a:buFont typeface="Wingdings" panose="05000000000000000000" pitchFamily="2" charset="2"/>
              <a:buChar char="Ø"/>
              <a:defRPr/>
            </a:pPr>
            <a:r>
              <a:rPr lang="en-CA" altLang="en-US" sz="2200" dirty="0" err="1">
                <a:solidFill>
                  <a:schemeClr val="bg1"/>
                </a:solidFill>
                <a:cs typeface="Arial" panose="020B0604020202020204" pitchFamily="34" charset="0"/>
              </a:rPr>
              <a:t>Amnisure</a:t>
            </a:r>
            <a:endParaRPr lang="en-CA" altLang="en-US" sz="2200" dirty="0">
              <a:solidFill>
                <a:schemeClr val="bg1"/>
              </a:solidFill>
              <a:cs typeface="Arial" panose="020B0604020202020204" pitchFamily="34" charset="0"/>
            </a:endParaRPr>
          </a:p>
          <a:p>
            <a:pPr marL="1321308" lvl="2" indent="-342900">
              <a:buClr>
                <a:schemeClr val="accent2"/>
              </a:buClr>
              <a:buFont typeface="Wingdings" panose="05000000000000000000" pitchFamily="2" charset="2"/>
              <a:buChar char="Ø"/>
              <a:defRPr/>
            </a:pPr>
            <a:r>
              <a:rPr lang="en-CA" altLang="en-US" sz="2200" dirty="0">
                <a:solidFill>
                  <a:schemeClr val="bg1"/>
                </a:solidFill>
              </a:rPr>
              <a:t>99% accurate</a:t>
            </a:r>
          </a:p>
          <a:p>
            <a:pPr marL="1321308" lvl="2" indent="-342900">
              <a:buClr>
                <a:schemeClr val="accent2"/>
              </a:buClr>
              <a:buFont typeface="Wingdings" panose="05000000000000000000" pitchFamily="2" charset="2"/>
              <a:buChar char="Ø"/>
              <a:defRPr/>
            </a:pPr>
            <a:r>
              <a:rPr lang="en-CA" altLang="en-US" sz="2200" dirty="0">
                <a:solidFill>
                  <a:schemeClr val="bg1"/>
                </a:solidFill>
              </a:rPr>
              <a:t>No speculum required</a:t>
            </a:r>
          </a:p>
          <a:p>
            <a:pPr marL="1321308" lvl="2" indent="-342900">
              <a:buClr>
                <a:schemeClr val="accent2"/>
              </a:buClr>
              <a:buFont typeface="Wingdings" panose="05000000000000000000" pitchFamily="2" charset="2"/>
              <a:buChar char="Ø"/>
              <a:defRPr/>
            </a:pPr>
            <a:r>
              <a:rPr lang="en-CA" altLang="en-US" sz="2200" dirty="0">
                <a:solidFill>
                  <a:schemeClr val="bg1"/>
                </a:solidFill>
              </a:rPr>
              <a:t>EXPENSIVE</a:t>
            </a:r>
            <a:endParaRPr lang="en-US" altLang="en-US" sz="2200" dirty="0">
              <a:solidFill>
                <a:schemeClr val="bg1"/>
              </a:solidFill>
            </a:endParaRPr>
          </a:p>
        </p:txBody>
      </p:sp>
      <p:sp>
        <p:nvSpPr>
          <p:cNvPr id="5" name="TextBox 4"/>
          <p:cNvSpPr txBox="1"/>
          <p:nvPr/>
        </p:nvSpPr>
        <p:spPr>
          <a:xfrm>
            <a:off x="7180729" y="4860294"/>
            <a:ext cx="4477871" cy="1323439"/>
          </a:xfrm>
          <a:prstGeom prst="rect">
            <a:avLst/>
          </a:prstGeom>
          <a:noFill/>
          <a:ln w="41275">
            <a:solidFill>
              <a:schemeClr val="accent1">
                <a:lumMod val="20000"/>
                <a:lumOff val="80000"/>
              </a:schemeClr>
            </a:solidFill>
          </a:ln>
        </p:spPr>
        <p:txBody>
          <a:bodyPr wrap="square" rtlCol="0">
            <a:spAutoFit/>
          </a:bodyPr>
          <a:lstStyle/>
          <a:p>
            <a:pPr algn="ctr"/>
            <a:r>
              <a:rPr lang="en-US" sz="2000" dirty="0">
                <a:solidFill>
                  <a:schemeClr val="bg1"/>
                </a:solidFill>
              </a:rPr>
              <a:t>Diminished AFI by ultrasound </a:t>
            </a:r>
            <a:r>
              <a:rPr lang="en-US" sz="2000" b="1" dirty="0">
                <a:solidFill>
                  <a:schemeClr val="bg1"/>
                </a:solidFill>
              </a:rPr>
              <a:t>CANNOT </a:t>
            </a:r>
            <a:r>
              <a:rPr lang="en-US" sz="2000" dirty="0">
                <a:solidFill>
                  <a:schemeClr val="bg1"/>
                </a:solidFill>
              </a:rPr>
              <a:t>alone confirm the diagnosis, but may help to suggest it in the appropriate clinical setting.</a:t>
            </a:r>
            <a:endParaRPr lang="fr-FR" sz="2000" dirty="0">
              <a:solidFill>
                <a:schemeClr val="bg1"/>
              </a:solidFill>
            </a:endParaRPr>
          </a:p>
        </p:txBody>
      </p:sp>
    </p:spTree>
    <p:extLst>
      <p:ext uri="{BB962C8B-B14F-4D97-AF65-F5344CB8AC3E}">
        <p14:creationId xmlns:p14="http://schemas.microsoft.com/office/powerpoint/2010/main" val="10365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305575" y="345991"/>
            <a:ext cx="11037927" cy="1013252"/>
          </a:xfrm>
        </p:spPr>
        <p:txBody>
          <a:bodyPr>
            <a:noAutofit/>
          </a:bodyPr>
          <a:lstStyle/>
          <a:p>
            <a:r>
              <a:rPr lang="en-US" dirty="0">
                <a:solidFill>
                  <a:schemeClr val="accent1">
                    <a:lumMod val="20000"/>
                    <a:lumOff val="80000"/>
                  </a:schemeClr>
                </a:solidFill>
              </a:rPr>
              <a:t>Terminology in Obstetrics</a:t>
            </a:r>
          </a:p>
        </p:txBody>
      </p:sp>
      <p:sp>
        <p:nvSpPr>
          <p:cNvPr id="5" name="Text Placeholder 4">
            <a:extLst>
              <a:ext uri="{FF2B5EF4-FFF2-40B4-BE49-F238E27FC236}">
                <a16:creationId xmlns:a16="http://schemas.microsoft.com/office/drawing/2014/main" id="{DCDDBE65-9AB1-4989-AF86-726591A6A128}"/>
              </a:ext>
            </a:extLst>
          </p:cNvPr>
          <p:cNvSpPr>
            <a:spLocks noGrp="1"/>
          </p:cNvSpPr>
          <p:nvPr>
            <p:ph type="body" idx="1"/>
          </p:nvPr>
        </p:nvSpPr>
        <p:spPr>
          <a:xfrm>
            <a:off x="436432" y="1594284"/>
            <a:ext cx="9819675" cy="4571738"/>
          </a:xfrm>
        </p:spPr>
        <p:txBody>
          <a:bodyPr>
            <a:noAutofit/>
          </a:bodyPr>
          <a:lstStyle/>
          <a:p>
            <a:pPr marL="342900" indent="-342900">
              <a:buFont typeface="Wingdings" panose="05000000000000000000" pitchFamily="2" charset="2"/>
              <a:buChar char="Ø"/>
            </a:pPr>
            <a:r>
              <a:rPr lang="en-US" sz="2000" dirty="0">
                <a:solidFill>
                  <a:schemeClr val="bg1"/>
                </a:solidFill>
              </a:rPr>
              <a:t>Parturient: a woman in labor</a:t>
            </a:r>
          </a:p>
          <a:p>
            <a:endParaRPr lang="en-US" sz="2000" dirty="0">
              <a:solidFill>
                <a:schemeClr val="bg1"/>
              </a:solidFill>
            </a:endParaRPr>
          </a:p>
          <a:p>
            <a:pPr marL="342900" indent="-342900">
              <a:buFont typeface="Wingdings" panose="05000000000000000000" pitchFamily="2" charset="2"/>
              <a:buChar char="Ø"/>
            </a:pPr>
            <a:r>
              <a:rPr lang="en-US" sz="2000" dirty="0">
                <a:solidFill>
                  <a:schemeClr val="bg1"/>
                </a:solidFill>
              </a:rPr>
              <a:t>Antepartum/Prenatal stage: Time between conception and 				    		the onset of labor</a:t>
            </a:r>
          </a:p>
          <a:p>
            <a:endParaRPr lang="en-US" sz="2000" dirty="0">
              <a:solidFill>
                <a:schemeClr val="bg1"/>
              </a:solidFill>
            </a:endParaRPr>
          </a:p>
          <a:p>
            <a:pPr marL="342900" indent="-342900">
              <a:buFont typeface="Wingdings" panose="05000000000000000000" pitchFamily="2" charset="2"/>
              <a:buChar char="Ø"/>
            </a:pPr>
            <a:r>
              <a:rPr lang="en-US" sz="2000" dirty="0">
                <a:solidFill>
                  <a:schemeClr val="bg1"/>
                </a:solidFill>
              </a:rPr>
              <a:t>Intrapartum stage: Time from onset of labor and the birth  				    of the infant and placenta</a:t>
            </a:r>
          </a:p>
          <a:p>
            <a:endParaRPr lang="en-US" sz="2000" dirty="0">
              <a:solidFill>
                <a:schemeClr val="bg1"/>
              </a:solidFill>
            </a:endParaRPr>
          </a:p>
          <a:p>
            <a:pPr marL="342900" indent="-342900">
              <a:buFont typeface="Wingdings" panose="05000000000000000000" pitchFamily="2" charset="2"/>
              <a:buChar char="Ø"/>
            </a:pPr>
            <a:r>
              <a:rPr lang="en-US" sz="2000" dirty="0">
                <a:solidFill>
                  <a:schemeClr val="bg1"/>
                </a:solidFill>
              </a:rPr>
              <a:t>Postpartum stage: </a:t>
            </a:r>
            <a:r>
              <a:rPr lang="en-US" sz="2000" spc="300" dirty="0">
                <a:solidFill>
                  <a:schemeClr val="bg1"/>
                </a:solidFill>
              </a:rPr>
              <a:t>Time from birth until the woman’s </a:t>
            </a:r>
            <a:r>
              <a:rPr lang="en-US" sz="2000" dirty="0">
                <a:solidFill>
                  <a:schemeClr val="bg1"/>
                </a:solidFill>
              </a:rPr>
              <a:t>			    	    </a:t>
            </a:r>
            <a:r>
              <a:rPr lang="en-US" sz="2000" spc="300" dirty="0">
                <a:solidFill>
                  <a:schemeClr val="bg1"/>
                </a:solidFill>
              </a:rPr>
              <a:t>body returns to a non-pregnant condition</a:t>
            </a:r>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4</a:t>
            </a:fld>
            <a:endParaRPr lang="en-US" dirty="0"/>
          </a:p>
        </p:txBody>
      </p:sp>
    </p:spTree>
    <p:extLst>
      <p:ext uri="{BB962C8B-B14F-4D97-AF65-F5344CB8AC3E}">
        <p14:creationId xmlns:p14="http://schemas.microsoft.com/office/powerpoint/2010/main" val="70982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40</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PPROM: Routine Tests</a:t>
            </a:r>
          </a:p>
        </p:txBody>
      </p:sp>
      <p:sp>
        <p:nvSpPr>
          <p:cNvPr id="3" name="TextBox 2"/>
          <p:cNvSpPr txBox="1"/>
          <p:nvPr/>
        </p:nvSpPr>
        <p:spPr>
          <a:xfrm>
            <a:off x="2487707" y="1486168"/>
            <a:ext cx="6723529" cy="4347665"/>
          </a:xfrm>
          <a:prstGeom prst="rect">
            <a:avLst/>
          </a:prstGeom>
          <a:noFill/>
        </p:spPr>
        <p:txBody>
          <a:bodyPr wrap="square" rtlCol="0">
            <a:spAutoFit/>
          </a:bodyPr>
          <a:lstStyle/>
          <a:p>
            <a:pPr>
              <a:lnSpc>
                <a:spcPct val="90000"/>
              </a:lnSpc>
            </a:pPr>
            <a:r>
              <a:rPr lang="en-US" altLang="en-US" sz="2200" b="1" dirty="0" err="1">
                <a:solidFill>
                  <a:schemeClr val="bg1"/>
                </a:solidFill>
              </a:rPr>
              <a:t>Nitrazine</a:t>
            </a:r>
            <a:r>
              <a:rPr lang="en-US" altLang="en-US" sz="2200" b="1" dirty="0">
                <a:solidFill>
                  <a:schemeClr val="bg1"/>
                </a:solidFill>
              </a:rPr>
              <a:t> paper: pH testing of fluid</a:t>
            </a:r>
          </a:p>
          <a:p>
            <a:pPr>
              <a:lnSpc>
                <a:spcPct val="90000"/>
              </a:lnSpc>
            </a:pPr>
            <a:endParaRPr lang="en-US" altLang="en-US" sz="2200" b="1" dirty="0">
              <a:solidFill>
                <a:schemeClr val="bg1"/>
              </a:solidFill>
            </a:endParaRPr>
          </a:p>
          <a:p>
            <a:pPr marL="448056" lvl="1" indent="-384048">
              <a:lnSpc>
                <a:spcPct val="150000"/>
              </a:lnSpc>
              <a:spcBef>
                <a:spcPts val="300"/>
              </a:spcBef>
              <a:buClr>
                <a:schemeClr val="accent2"/>
              </a:buClr>
              <a:buFont typeface="Wingdings" panose="05000000000000000000" pitchFamily="2" charset="2"/>
              <a:buChar char="Ø"/>
              <a:defRPr/>
            </a:pPr>
            <a:r>
              <a:rPr lang="en-US" altLang="en-US" sz="2200" dirty="0">
                <a:solidFill>
                  <a:schemeClr val="bg1"/>
                </a:solidFill>
                <a:cs typeface="Arial" panose="020B0604020202020204" pitchFamily="34" charset="0"/>
              </a:rPr>
              <a:t>This test is non-specific </a:t>
            </a:r>
          </a:p>
          <a:p>
            <a:pPr marL="448056" lvl="1" indent="-384048">
              <a:lnSpc>
                <a:spcPct val="150000"/>
              </a:lnSpc>
              <a:spcBef>
                <a:spcPts val="300"/>
              </a:spcBef>
              <a:buClr>
                <a:schemeClr val="accent2"/>
              </a:buClr>
              <a:buFont typeface="Wingdings" panose="05000000000000000000" pitchFamily="2" charset="2"/>
              <a:buChar char="Ø"/>
              <a:defRPr/>
            </a:pPr>
            <a:r>
              <a:rPr lang="en-US" altLang="en-US" sz="2200" dirty="0">
                <a:solidFill>
                  <a:schemeClr val="bg1"/>
                </a:solidFill>
                <a:cs typeface="Arial" panose="020B0604020202020204" pitchFamily="34" charset="0"/>
              </a:rPr>
              <a:t>Positive : </a:t>
            </a:r>
            <a:r>
              <a:rPr lang="en-US" altLang="en-US" sz="2200" dirty="0" err="1">
                <a:solidFill>
                  <a:schemeClr val="bg1"/>
                </a:solidFill>
                <a:cs typeface="Arial" panose="020B0604020202020204" pitchFamily="34" charset="0"/>
              </a:rPr>
              <a:t>Nitrazine</a:t>
            </a:r>
            <a:r>
              <a:rPr lang="en-US" altLang="en-US" sz="2200" dirty="0">
                <a:solidFill>
                  <a:schemeClr val="bg1"/>
                </a:solidFill>
                <a:cs typeface="Arial" panose="020B0604020202020204" pitchFamily="34" charset="0"/>
              </a:rPr>
              <a:t> paper changes from yellow → green when in contact with a pH above 6.5 </a:t>
            </a:r>
          </a:p>
          <a:p>
            <a:pPr marL="448056" lvl="1" indent="-384048">
              <a:lnSpc>
                <a:spcPct val="150000"/>
              </a:lnSpc>
              <a:spcBef>
                <a:spcPts val="300"/>
              </a:spcBef>
              <a:buClr>
                <a:schemeClr val="accent2"/>
              </a:buClr>
              <a:buFont typeface="Wingdings" panose="05000000000000000000" pitchFamily="2" charset="2"/>
              <a:buChar char="Ø"/>
              <a:defRPr/>
            </a:pPr>
            <a:r>
              <a:rPr lang="en-US" altLang="en-US" sz="2200" dirty="0">
                <a:solidFill>
                  <a:schemeClr val="bg1"/>
                </a:solidFill>
                <a:cs typeface="Arial" panose="020B0604020202020204" pitchFamily="34" charset="0"/>
              </a:rPr>
              <a:t>Amniotic fluid pH is 7.1 to 7.3. </a:t>
            </a:r>
          </a:p>
          <a:p>
            <a:pPr marL="448056" lvl="1" indent="-384048">
              <a:lnSpc>
                <a:spcPct val="150000"/>
              </a:lnSpc>
              <a:spcBef>
                <a:spcPts val="300"/>
              </a:spcBef>
              <a:buClr>
                <a:schemeClr val="accent2"/>
              </a:buClr>
              <a:buFont typeface="Wingdings" panose="05000000000000000000" pitchFamily="2" charset="2"/>
              <a:buChar char="Ø"/>
              <a:defRPr/>
            </a:pPr>
            <a:r>
              <a:rPr lang="en-US" altLang="en-US" sz="2200" dirty="0">
                <a:solidFill>
                  <a:schemeClr val="bg1"/>
                </a:solidFill>
                <a:cs typeface="Arial" panose="020B0604020202020204" pitchFamily="34" charset="0"/>
              </a:rPr>
              <a:t>**False positive results can occur d/t presence of blood, vaginal infections, alkaline urine and semen**</a:t>
            </a:r>
          </a:p>
        </p:txBody>
      </p:sp>
      <p:pic>
        <p:nvPicPr>
          <p:cNvPr id="7" name="Picture 2"/>
          <p:cNvPicPr>
            <a:picLocks noChangeAspect="1" noChangeArrowheads="1"/>
          </p:cNvPicPr>
          <p:nvPr/>
        </p:nvPicPr>
        <p:blipFill>
          <a:blip r:embed="rId3" cstate="print"/>
          <a:srcRect/>
          <a:stretch>
            <a:fillRect/>
          </a:stretch>
        </p:blipFill>
        <p:spPr bwMode="auto">
          <a:xfrm>
            <a:off x="8550623" y="368568"/>
            <a:ext cx="2606675" cy="2235200"/>
          </a:xfrm>
          <a:prstGeom prst="rect">
            <a:avLst/>
          </a:prstGeom>
          <a:noFill/>
          <a:ln w="9525">
            <a:noFill/>
            <a:miter lim="800000"/>
            <a:headEnd/>
            <a:tailEnd/>
          </a:ln>
        </p:spPr>
      </p:pic>
      <p:sp>
        <p:nvSpPr>
          <p:cNvPr id="9" name="TextBox 8"/>
          <p:cNvSpPr txBox="1"/>
          <p:nvPr/>
        </p:nvSpPr>
        <p:spPr>
          <a:xfrm>
            <a:off x="6821680" y="5477944"/>
            <a:ext cx="4477871" cy="707886"/>
          </a:xfrm>
          <a:prstGeom prst="rect">
            <a:avLst/>
          </a:prstGeom>
          <a:noFill/>
          <a:ln w="41275">
            <a:solidFill>
              <a:schemeClr val="accent1">
                <a:lumMod val="20000"/>
                <a:lumOff val="80000"/>
              </a:schemeClr>
            </a:solidFill>
          </a:ln>
        </p:spPr>
        <p:txBody>
          <a:bodyPr wrap="square" rtlCol="0">
            <a:spAutoFit/>
          </a:bodyPr>
          <a:lstStyle/>
          <a:p>
            <a:pPr algn="ctr"/>
            <a:r>
              <a:rPr lang="en-US" sz="2000" dirty="0">
                <a:solidFill>
                  <a:schemeClr val="bg1"/>
                </a:solidFill>
              </a:rPr>
              <a:t>Can be used on a </a:t>
            </a:r>
            <a:r>
              <a:rPr lang="en-US" sz="2000" dirty="0" err="1">
                <a:solidFill>
                  <a:schemeClr val="bg1"/>
                </a:solidFill>
              </a:rPr>
              <a:t>peripad</a:t>
            </a:r>
            <a:r>
              <a:rPr lang="en-US" sz="2000" dirty="0">
                <a:solidFill>
                  <a:schemeClr val="bg1"/>
                </a:solidFill>
              </a:rPr>
              <a:t> or on entrance of vagina by RN</a:t>
            </a:r>
            <a:endParaRPr lang="fr-FR" sz="2000" dirty="0">
              <a:solidFill>
                <a:schemeClr val="bg1"/>
              </a:solidFill>
            </a:endParaRPr>
          </a:p>
        </p:txBody>
      </p:sp>
    </p:spTree>
    <p:extLst>
      <p:ext uri="{BB962C8B-B14F-4D97-AF65-F5344CB8AC3E}">
        <p14:creationId xmlns:p14="http://schemas.microsoft.com/office/powerpoint/2010/main" val="134387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41</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PPROM: Routine Tests</a:t>
            </a:r>
          </a:p>
        </p:txBody>
      </p:sp>
      <p:pic>
        <p:nvPicPr>
          <p:cNvPr id="6" name="Picture 3" descr="posterior fornix"/>
          <p:cNvPicPr>
            <a:picLocks noChangeAspect="1" noChangeArrowheads="1"/>
          </p:cNvPicPr>
          <p:nvPr/>
        </p:nvPicPr>
        <p:blipFill>
          <a:blip r:embed="rId3" cstate="print"/>
          <a:srcRect/>
          <a:stretch>
            <a:fillRect/>
          </a:stretch>
        </p:blipFill>
        <p:spPr>
          <a:xfrm>
            <a:off x="3566465" y="1650474"/>
            <a:ext cx="6276782" cy="5007990"/>
          </a:xfrm>
          <a:prstGeom prst="rect">
            <a:avLst/>
          </a:prstGeom>
        </p:spPr>
      </p:pic>
    </p:spTree>
    <p:extLst>
      <p:ext uri="{BB962C8B-B14F-4D97-AF65-F5344CB8AC3E}">
        <p14:creationId xmlns:p14="http://schemas.microsoft.com/office/powerpoint/2010/main" val="414628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42</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PPROM: Routine Tests</a:t>
            </a:r>
          </a:p>
        </p:txBody>
      </p:sp>
      <p:pic>
        <p:nvPicPr>
          <p:cNvPr id="5" name="Picture 4"/>
          <p:cNvPicPr>
            <a:picLocks noChangeAspect="1" noChangeArrowheads="1"/>
          </p:cNvPicPr>
          <p:nvPr/>
        </p:nvPicPr>
        <p:blipFill rotWithShape="1">
          <a:blip r:embed="rId3" cstate="print"/>
          <a:srcRect r="2018" b="4341"/>
          <a:stretch/>
        </p:blipFill>
        <p:spPr>
          <a:xfrm>
            <a:off x="2877672" y="1511567"/>
            <a:ext cx="7342093" cy="4835445"/>
          </a:xfrm>
          <a:prstGeom prst="rect">
            <a:avLst/>
          </a:prstGeom>
        </p:spPr>
      </p:pic>
    </p:spTree>
    <p:extLst>
      <p:ext uri="{BB962C8B-B14F-4D97-AF65-F5344CB8AC3E}">
        <p14:creationId xmlns:p14="http://schemas.microsoft.com/office/powerpoint/2010/main" val="400223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43</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PPROM: Routine Tests</a:t>
            </a:r>
          </a:p>
        </p:txBody>
      </p:sp>
      <p:sp>
        <p:nvSpPr>
          <p:cNvPr id="3" name="TextBox 2"/>
          <p:cNvSpPr txBox="1"/>
          <p:nvPr/>
        </p:nvSpPr>
        <p:spPr>
          <a:xfrm>
            <a:off x="2380129" y="1356261"/>
            <a:ext cx="7543800" cy="4907818"/>
          </a:xfrm>
          <a:prstGeom prst="rect">
            <a:avLst/>
          </a:prstGeom>
          <a:noFill/>
        </p:spPr>
        <p:txBody>
          <a:bodyPr wrap="square" rtlCol="0">
            <a:spAutoFit/>
          </a:bodyPr>
          <a:lstStyle/>
          <a:p>
            <a:pPr marL="905256" lvl="2" indent="-384048">
              <a:lnSpc>
                <a:spcPct val="150000"/>
              </a:lnSpc>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CBC, C-Reactive Protein (CRP) q 4days</a:t>
            </a:r>
          </a:p>
          <a:p>
            <a:pPr marL="905256" lvl="2" indent="-384048">
              <a:lnSpc>
                <a:spcPct val="150000"/>
              </a:lnSpc>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Chlamydia-</a:t>
            </a:r>
            <a:r>
              <a:rPr lang="en-CA" sz="2200" dirty="0" err="1">
                <a:solidFill>
                  <a:schemeClr val="bg1"/>
                </a:solidFill>
                <a:cs typeface="Arial" panose="020B0604020202020204" pitchFamily="34" charset="0"/>
              </a:rPr>
              <a:t>neiss.gono</a:t>
            </a:r>
            <a:r>
              <a:rPr lang="en-CA" sz="2200" dirty="0">
                <a:solidFill>
                  <a:schemeClr val="bg1"/>
                </a:solidFill>
                <a:cs typeface="Arial" panose="020B0604020202020204" pitchFamily="34" charset="0"/>
              </a:rPr>
              <a:t> PCR –Vaginal (on admission)</a:t>
            </a:r>
          </a:p>
          <a:p>
            <a:pPr marL="905256" lvl="2" indent="-384048">
              <a:lnSpc>
                <a:spcPct val="150000"/>
              </a:lnSpc>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Vaginal bacterial culture (on admission)</a:t>
            </a:r>
          </a:p>
          <a:p>
            <a:pPr marL="905256" lvl="2" indent="-384048">
              <a:lnSpc>
                <a:spcPct val="150000"/>
              </a:lnSpc>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GBS – Vagina-rectal (on admission)</a:t>
            </a:r>
          </a:p>
          <a:p>
            <a:pPr marL="905256" lvl="2" indent="-384048">
              <a:lnSpc>
                <a:spcPct val="150000"/>
              </a:lnSpc>
              <a:spcBef>
                <a:spcPts val="300"/>
              </a:spcBef>
              <a:buClr>
                <a:schemeClr val="accent2"/>
              </a:buClr>
              <a:buFont typeface="Wingdings" panose="05000000000000000000" pitchFamily="2" charset="2"/>
              <a:buChar char="Ø"/>
              <a:defRPr/>
            </a:pPr>
            <a:r>
              <a:rPr lang="en-CA" sz="2200" dirty="0" err="1">
                <a:solidFill>
                  <a:schemeClr val="bg1"/>
                </a:solidFill>
                <a:cs typeface="Arial" panose="020B0604020202020204" pitchFamily="34" charset="0"/>
              </a:rPr>
              <a:t>Urinanalysis</a:t>
            </a:r>
            <a:r>
              <a:rPr lang="en-CA" sz="2200" dirty="0">
                <a:solidFill>
                  <a:schemeClr val="bg1"/>
                </a:solidFill>
                <a:cs typeface="Arial" panose="020B0604020202020204" pitchFamily="34" charset="0"/>
              </a:rPr>
              <a:t> + Urine bacteria culture (on admission)</a:t>
            </a:r>
          </a:p>
          <a:p>
            <a:pPr marL="905256" lvl="2" indent="-384048">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OBS Ultrasound </a:t>
            </a:r>
          </a:p>
          <a:p>
            <a:pPr marL="1819656" lvl="4" indent="-384048">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AFI / BPP</a:t>
            </a:r>
          </a:p>
          <a:p>
            <a:pPr marL="1819656" lvl="4" indent="-384048">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Growth</a:t>
            </a:r>
            <a:endParaRPr lang="en-CA" altLang="en-US" sz="2200" dirty="0">
              <a:solidFill>
                <a:schemeClr val="bg1"/>
              </a:solidFill>
            </a:endParaRPr>
          </a:p>
          <a:p>
            <a:pPr marL="905256" lvl="2" indent="-384048">
              <a:lnSpc>
                <a:spcPct val="15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OACIS Folder</a:t>
            </a:r>
          </a:p>
        </p:txBody>
      </p:sp>
    </p:spTree>
    <p:extLst>
      <p:ext uri="{BB962C8B-B14F-4D97-AF65-F5344CB8AC3E}">
        <p14:creationId xmlns:p14="http://schemas.microsoft.com/office/powerpoint/2010/main" val="384379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44</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PPROM: Assessment</a:t>
            </a:r>
          </a:p>
        </p:txBody>
      </p:sp>
      <p:sp>
        <p:nvSpPr>
          <p:cNvPr id="7" name="TextBox 6"/>
          <p:cNvSpPr txBox="1"/>
          <p:nvPr/>
        </p:nvSpPr>
        <p:spPr>
          <a:xfrm>
            <a:off x="2788769" y="1285854"/>
            <a:ext cx="8463431" cy="4085734"/>
          </a:xfrm>
          <a:prstGeom prst="rect">
            <a:avLst/>
          </a:prstGeom>
          <a:noFill/>
        </p:spPr>
        <p:txBody>
          <a:bodyPr wrap="square" rtlCol="0">
            <a:spAutoFit/>
          </a:bodyPr>
          <a:lstStyle/>
          <a:p>
            <a:pPr marL="448056" indent="-384048">
              <a:lnSpc>
                <a:spcPct val="150000"/>
              </a:lnSpc>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Visual assessment of PVL at least twice per shift (i.e. q4h)</a:t>
            </a:r>
          </a:p>
          <a:p>
            <a:pPr marL="1362456" lvl="3" indent="-384048">
              <a:lnSpc>
                <a:spcPct val="150000"/>
              </a:lnSpc>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Quantity</a:t>
            </a:r>
          </a:p>
          <a:p>
            <a:pPr marL="1362456" lvl="3" indent="-384048">
              <a:lnSpc>
                <a:spcPct val="150000"/>
              </a:lnSpc>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Quality (color, odor)</a:t>
            </a:r>
          </a:p>
          <a:p>
            <a:pPr marL="448056" indent="-384048">
              <a:lnSpc>
                <a:spcPct val="150000"/>
              </a:lnSpc>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Assessment of maternal and fetal well-being (FHR)</a:t>
            </a:r>
          </a:p>
          <a:p>
            <a:pPr marL="448056" indent="-384048">
              <a:lnSpc>
                <a:spcPct val="150000"/>
              </a:lnSpc>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Avoid VE (Speculum is a better option)</a:t>
            </a:r>
          </a:p>
          <a:p>
            <a:pPr marL="448056" indent="-384048">
              <a:lnSpc>
                <a:spcPct val="150000"/>
              </a:lnSpc>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Teaching :</a:t>
            </a:r>
          </a:p>
          <a:p>
            <a:pPr marL="1362456" lvl="3" indent="-384048">
              <a:spcBef>
                <a:spcPts val="300"/>
              </a:spcBef>
              <a:buClr>
                <a:schemeClr val="accent2"/>
              </a:buClr>
              <a:buFont typeface="Wingdings" panose="05000000000000000000" pitchFamily="2" charset="2"/>
              <a:buChar char="Ø"/>
              <a:defRPr/>
            </a:pPr>
            <a:r>
              <a:rPr lang="en-CA" sz="2200" dirty="0" smtClean="0">
                <a:solidFill>
                  <a:schemeClr val="bg1"/>
                </a:solidFill>
                <a:cs typeface="Arial" panose="020B0604020202020204" pitchFamily="34" charset="0"/>
              </a:rPr>
              <a:t>Associated </a:t>
            </a:r>
            <a:r>
              <a:rPr lang="en-CA" sz="2200" dirty="0">
                <a:solidFill>
                  <a:schemeClr val="bg1"/>
                </a:solidFill>
                <a:cs typeface="Arial" panose="020B0604020202020204" pitchFamily="34" charset="0"/>
              </a:rPr>
              <a:t>signs of </a:t>
            </a:r>
            <a:r>
              <a:rPr lang="en-CA" sz="2200" dirty="0" smtClean="0">
                <a:solidFill>
                  <a:schemeClr val="bg1"/>
                </a:solidFill>
                <a:cs typeface="Arial" panose="020B0604020202020204" pitchFamily="34" charset="0"/>
              </a:rPr>
              <a:t>PTL</a:t>
            </a:r>
          </a:p>
          <a:p>
            <a:pPr marL="1362456" lvl="3" indent="-384048">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Pt to notify RN if any </a:t>
            </a:r>
            <a:r>
              <a:rPr lang="en-CA" sz="2200" dirty="0" smtClean="0">
                <a:solidFill>
                  <a:schemeClr val="bg1"/>
                </a:solidFill>
                <a:cs typeface="Arial" panose="020B0604020202020204" pitchFamily="34" charset="0"/>
              </a:rPr>
              <a:t>change</a:t>
            </a:r>
            <a:endParaRPr lang="en-CA" sz="2200" dirty="0">
              <a:solidFill>
                <a:schemeClr val="bg1"/>
              </a:solidFill>
              <a:cs typeface="Arial" panose="020B0604020202020204" pitchFamily="34" charset="0"/>
            </a:endParaRPr>
          </a:p>
        </p:txBody>
      </p:sp>
    </p:spTree>
    <p:extLst>
      <p:ext uri="{BB962C8B-B14F-4D97-AF65-F5344CB8AC3E}">
        <p14:creationId xmlns:p14="http://schemas.microsoft.com/office/powerpoint/2010/main" val="163532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45</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PPROM: Management 34-36 </a:t>
            </a:r>
            <a:r>
              <a:rPr lang="en-US" sz="5400" dirty="0" err="1">
                <a:solidFill>
                  <a:schemeClr val="accent1">
                    <a:lumMod val="20000"/>
                    <a:lumOff val="80000"/>
                  </a:schemeClr>
                </a:solidFill>
              </a:rPr>
              <a:t>wks</a:t>
            </a:r>
            <a:endParaRPr lang="en-US" sz="5400" dirty="0">
              <a:solidFill>
                <a:schemeClr val="accent1">
                  <a:lumMod val="20000"/>
                  <a:lumOff val="80000"/>
                </a:schemeClr>
              </a:solidFill>
            </a:endParaRPr>
          </a:p>
        </p:txBody>
      </p:sp>
      <p:sp>
        <p:nvSpPr>
          <p:cNvPr id="7" name="TextBox 6"/>
          <p:cNvSpPr txBox="1"/>
          <p:nvPr/>
        </p:nvSpPr>
        <p:spPr>
          <a:xfrm>
            <a:off x="2788769" y="1285854"/>
            <a:ext cx="8463431" cy="4390946"/>
          </a:xfrm>
          <a:prstGeom prst="rect">
            <a:avLst/>
          </a:prstGeom>
          <a:noFill/>
        </p:spPr>
        <p:txBody>
          <a:bodyPr wrap="square" rtlCol="0">
            <a:spAutoFit/>
          </a:bodyPr>
          <a:lstStyle/>
          <a:p>
            <a:pPr marL="448056" indent="-384048">
              <a:spcBef>
                <a:spcPts val="600"/>
              </a:spcBef>
              <a:spcAft>
                <a:spcPts val="400"/>
              </a:spcAft>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Avoid</a:t>
            </a:r>
            <a:r>
              <a:rPr lang="en-CA" altLang="en-US" sz="2100" dirty="0">
                <a:solidFill>
                  <a:schemeClr val="bg1"/>
                </a:solidFill>
                <a:cs typeface="Arial" panose="020B0604020202020204" pitchFamily="34" charset="0"/>
              </a:rPr>
              <a:t> </a:t>
            </a:r>
            <a:r>
              <a:rPr lang="en-CA" altLang="en-US" sz="2000" dirty="0">
                <a:solidFill>
                  <a:schemeClr val="bg1"/>
                </a:solidFill>
                <a:cs typeface="Arial" panose="020B0604020202020204" pitchFamily="34" charset="0"/>
              </a:rPr>
              <a:t>digital cervical exam</a:t>
            </a:r>
          </a:p>
          <a:p>
            <a:pPr marL="448056" indent="-384048">
              <a:spcBef>
                <a:spcPts val="600"/>
              </a:spcBef>
              <a:spcAft>
                <a:spcPts val="400"/>
              </a:spcAft>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Ultrasound assessment of fetal Position, cervical status and AFI</a:t>
            </a:r>
          </a:p>
          <a:p>
            <a:pPr marL="448056" indent="-384048">
              <a:spcBef>
                <a:spcPts val="600"/>
              </a:spcBef>
              <a:spcAft>
                <a:spcPts val="400"/>
              </a:spcAft>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Antibiotics for GBS prophylaxis, if indicated </a:t>
            </a:r>
          </a:p>
          <a:p>
            <a:pPr marL="448056" indent="-384048">
              <a:spcBef>
                <a:spcPts val="600"/>
              </a:spcBef>
              <a:spcAft>
                <a:spcPts val="400"/>
              </a:spcAft>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Assess for infection (same cultures as PTL)</a:t>
            </a:r>
          </a:p>
          <a:p>
            <a:pPr marL="448056" indent="-384048">
              <a:spcBef>
                <a:spcPts val="600"/>
              </a:spcBef>
              <a:spcAft>
                <a:spcPts val="400"/>
              </a:spcAft>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Ensure ongoing surveillance for infection (maternal HR and T°, FHR, presence of uterine tenderness, WBC and CRP) </a:t>
            </a:r>
          </a:p>
          <a:p>
            <a:pPr marL="448056" indent="-384048">
              <a:spcBef>
                <a:spcPts val="600"/>
              </a:spcBef>
              <a:spcAft>
                <a:spcPts val="400"/>
              </a:spcAft>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Induction of labor with oxytocin to reduce the risk of </a:t>
            </a:r>
            <a:r>
              <a:rPr lang="en-CA" altLang="en-US" sz="2000" dirty="0" err="1">
                <a:solidFill>
                  <a:schemeClr val="bg1"/>
                </a:solidFill>
                <a:cs typeface="Arial" panose="020B0604020202020204" pitchFamily="34" charset="0"/>
              </a:rPr>
              <a:t>chorioamnionitis</a:t>
            </a:r>
            <a:endParaRPr lang="en-CA" altLang="en-US" sz="2000" dirty="0">
              <a:solidFill>
                <a:schemeClr val="bg1"/>
              </a:solidFill>
              <a:cs typeface="Arial" panose="020B0604020202020204" pitchFamily="34" charset="0"/>
            </a:endParaRPr>
          </a:p>
          <a:p>
            <a:pPr marL="448056" indent="-384048">
              <a:spcBef>
                <a:spcPts val="600"/>
              </a:spcBef>
              <a:spcAft>
                <a:spcPts val="400"/>
              </a:spcAft>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Inform women of the benefits and risks of induction of labor compared with expectant management</a:t>
            </a:r>
          </a:p>
          <a:p>
            <a:pPr marL="448056" indent="-384048">
              <a:spcBef>
                <a:spcPts val="600"/>
              </a:spcBef>
              <a:spcAft>
                <a:spcPts val="400"/>
              </a:spcAft>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If </a:t>
            </a:r>
            <a:r>
              <a:rPr lang="en-CA" altLang="en-US" sz="2000" dirty="0" err="1">
                <a:solidFill>
                  <a:schemeClr val="bg1"/>
                </a:solidFill>
                <a:cs typeface="Arial" panose="020B0604020202020204" pitchFamily="34" charset="0"/>
              </a:rPr>
              <a:t>Chorioamnionitis</a:t>
            </a:r>
            <a:r>
              <a:rPr lang="en-CA" altLang="en-US" sz="2000" dirty="0">
                <a:solidFill>
                  <a:schemeClr val="bg1"/>
                </a:solidFill>
                <a:cs typeface="Arial" panose="020B0604020202020204" pitchFamily="34" charset="0"/>
              </a:rPr>
              <a:t> is suspected, administer appropriate antibiotics    and deliver.</a:t>
            </a:r>
          </a:p>
        </p:txBody>
      </p:sp>
    </p:spTree>
    <p:extLst>
      <p:ext uri="{BB962C8B-B14F-4D97-AF65-F5344CB8AC3E}">
        <p14:creationId xmlns:p14="http://schemas.microsoft.com/office/powerpoint/2010/main" val="85058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46</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PPROM: Management &lt; 34 </a:t>
            </a:r>
            <a:r>
              <a:rPr lang="en-US" sz="5400" dirty="0" err="1">
                <a:solidFill>
                  <a:schemeClr val="accent1">
                    <a:lumMod val="20000"/>
                    <a:lumOff val="80000"/>
                  </a:schemeClr>
                </a:solidFill>
              </a:rPr>
              <a:t>wks</a:t>
            </a:r>
            <a:endParaRPr lang="en-US" sz="5400" dirty="0">
              <a:solidFill>
                <a:schemeClr val="accent1">
                  <a:lumMod val="20000"/>
                  <a:lumOff val="80000"/>
                </a:schemeClr>
              </a:solidFill>
            </a:endParaRPr>
          </a:p>
        </p:txBody>
      </p:sp>
      <p:sp>
        <p:nvSpPr>
          <p:cNvPr id="7" name="TextBox 6"/>
          <p:cNvSpPr txBox="1"/>
          <p:nvPr/>
        </p:nvSpPr>
        <p:spPr>
          <a:xfrm>
            <a:off x="2788769" y="1285854"/>
            <a:ext cx="8463431" cy="4839786"/>
          </a:xfrm>
          <a:prstGeom prst="rect">
            <a:avLst/>
          </a:prstGeom>
          <a:noFill/>
        </p:spPr>
        <p:txBody>
          <a:bodyPr wrap="square" rtlCol="0">
            <a:spAutoFit/>
          </a:bodyPr>
          <a:lstStyle/>
          <a:p>
            <a:pPr marL="448056" indent="-384048">
              <a:spcBef>
                <a:spcPts val="300"/>
              </a:spcBef>
              <a:buClr>
                <a:schemeClr val="accent2"/>
              </a:buClr>
              <a:buFont typeface="Wingdings 2"/>
              <a:buChar char=""/>
              <a:defRPr/>
            </a:pPr>
            <a:r>
              <a:rPr lang="en-CA" altLang="en-US" sz="2200" dirty="0">
                <a:solidFill>
                  <a:schemeClr val="bg1"/>
                </a:solidFill>
                <a:cs typeface="Arial" panose="020B0604020202020204" pitchFamily="34" charset="0"/>
              </a:rPr>
              <a:t>Recommended antibiotic therapy 	</a:t>
            </a:r>
          </a:p>
          <a:p>
            <a:pPr marL="1362456" lvl="2" indent="-384048">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Ampicillin 2g q 6 h IV, for 48 hours, followed by amoxicillin 250 mg PO q 8 h for 5 days.</a:t>
            </a:r>
          </a:p>
          <a:p>
            <a:pPr marL="1362456" lvl="2" indent="-384048">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Erythromycin 250 mg q 6 h IV</a:t>
            </a:r>
            <a:r>
              <a:rPr lang="en-CA" altLang="en-US" sz="2200" dirty="0" smtClean="0">
                <a:solidFill>
                  <a:schemeClr val="bg1"/>
                </a:solidFill>
                <a:cs typeface="Arial" panose="020B0604020202020204" pitchFamily="34" charset="0"/>
              </a:rPr>
              <a:t>, for 48 hours, </a:t>
            </a:r>
            <a:r>
              <a:rPr lang="en-CA" altLang="en-US" sz="2200" dirty="0">
                <a:solidFill>
                  <a:schemeClr val="bg1"/>
                </a:solidFill>
                <a:cs typeface="Arial" panose="020B0604020202020204" pitchFamily="34" charset="0"/>
              </a:rPr>
              <a:t>followed by Erythromycin 250 mg q 6h PO for 5 days.</a:t>
            </a:r>
          </a:p>
          <a:p>
            <a:pPr marL="1060704" lvl="2">
              <a:defRPr/>
            </a:pPr>
            <a:endParaRPr lang="en-CA" altLang="en-US" sz="2200" dirty="0">
              <a:solidFill>
                <a:schemeClr val="bg1"/>
              </a:solidFill>
            </a:endParaRPr>
          </a:p>
          <a:p>
            <a:pPr marL="448056" indent="-384048">
              <a:spcBef>
                <a:spcPts val="300"/>
              </a:spcBef>
              <a:buClr>
                <a:schemeClr val="accent2"/>
              </a:buClr>
              <a:buFont typeface="Wingdings 2"/>
              <a:buChar char=""/>
              <a:defRPr/>
            </a:pPr>
            <a:r>
              <a:rPr lang="en-CA" altLang="en-US" sz="2200" dirty="0">
                <a:solidFill>
                  <a:schemeClr val="bg1"/>
                </a:solidFill>
                <a:cs typeface="Arial" panose="020B0604020202020204" pitchFamily="34" charset="0"/>
              </a:rPr>
              <a:t>Betamethasone</a:t>
            </a:r>
          </a:p>
          <a:p>
            <a:pPr marL="448056" indent="-384048">
              <a:spcBef>
                <a:spcPts val="300"/>
              </a:spcBef>
              <a:buClr>
                <a:schemeClr val="accent2"/>
              </a:buClr>
              <a:buFont typeface="Wingdings 2"/>
              <a:buChar char=""/>
              <a:defRPr/>
            </a:pPr>
            <a:r>
              <a:rPr lang="en-CA" altLang="en-US" sz="2200" dirty="0">
                <a:solidFill>
                  <a:schemeClr val="bg1"/>
                </a:solidFill>
                <a:cs typeface="Arial" panose="020B0604020202020204" pitchFamily="34" charset="0"/>
              </a:rPr>
              <a:t>MgSO4 (if indicated)</a:t>
            </a:r>
          </a:p>
          <a:p>
            <a:pPr marL="448056" indent="-384048">
              <a:spcBef>
                <a:spcPts val="300"/>
              </a:spcBef>
              <a:buClr>
                <a:schemeClr val="accent2"/>
              </a:buClr>
              <a:buFont typeface="Wingdings 2"/>
              <a:buChar char=""/>
              <a:defRPr/>
            </a:pPr>
            <a:r>
              <a:rPr lang="en-CA" altLang="en-US" sz="2200" dirty="0">
                <a:solidFill>
                  <a:schemeClr val="bg1"/>
                </a:solidFill>
                <a:cs typeface="Arial" panose="020B0604020202020204" pitchFamily="34" charset="0"/>
              </a:rPr>
              <a:t>Bedrest / Trendelenburg</a:t>
            </a:r>
          </a:p>
          <a:p>
            <a:pPr marL="1362456" lvl="2" indent="-384048">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Set up the room (bedpans)</a:t>
            </a:r>
          </a:p>
          <a:p>
            <a:pPr marL="1362456" lvl="2" indent="-384048">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Pt can get baby wipes to ensure perineal </a:t>
            </a:r>
            <a:r>
              <a:rPr lang="en-CA" altLang="en-US" sz="2200" dirty="0" smtClean="0">
                <a:solidFill>
                  <a:schemeClr val="bg1"/>
                </a:solidFill>
                <a:cs typeface="Arial" panose="020B0604020202020204" pitchFamily="34" charset="0"/>
              </a:rPr>
              <a:t>hygiene</a:t>
            </a:r>
            <a:endParaRPr lang="en-CA" altLang="en-US" sz="2200" dirty="0">
              <a:solidFill>
                <a:schemeClr val="bg1"/>
              </a:solidFill>
              <a:cs typeface="Arial" panose="020B0604020202020204" pitchFamily="34" charset="0"/>
            </a:endParaRPr>
          </a:p>
          <a:p>
            <a:pPr marL="1362456" lvl="2" indent="-384048">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Teds stockings</a:t>
            </a:r>
          </a:p>
          <a:p>
            <a:pPr marL="1362456" lvl="2" indent="-384048">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Waffle mattress if long term</a:t>
            </a:r>
          </a:p>
        </p:txBody>
      </p:sp>
    </p:spTree>
    <p:extLst>
      <p:ext uri="{BB962C8B-B14F-4D97-AF65-F5344CB8AC3E}">
        <p14:creationId xmlns:p14="http://schemas.microsoft.com/office/powerpoint/2010/main" val="39703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840230"/>
          </a:xfrm>
        </p:spPr>
        <p:txBody>
          <a:bodyPr/>
          <a:lstStyle/>
          <a:p>
            <a:r>
              <a:rPr lang="en-US" sz="5400" dirty="0" err="1">
                <a:solidFill>
                  <a:schemeClr val="accent1">
                    <a:lumMod val="20000"/>
                    <a:lumOff val="80000"/>
                  </a:schemeClr>
                </a:solidFill>
              </a:rPr>
              <a:t>Chorioamniotis</a:t>
            </a:r>
            <a:endParaRPr lang="en-US" sz="5400" dirty="0">
              <a:solidFill>
                <a:schemeClr val="accent1">
                  <a:lumMod val="20000"/>
                  <a:lumOff val="80000"/>
                </a:schemeClr>
              </a:solidFill>
            </a:endParaRP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882880" y="3650892"/>
            <a:ext cx="9999632" cy="3207108"/>
          </a:xfrm>
        </p:spPr>
        <p:txBody>
          <a:bodyPr/>
          <a:lstStyle/>
          <a:p>
            <a:pPr marL="448056" indent="-384048">
              <a:spcAft>
                <a:spcPts val="0"/>
              </a:spcAft>
              <a:buFont typeface="Wingdings 2"/>
              <a:buChar char=""/>
              <a:defRPr/>
            </a:pPr>
            <a:r>
              <a:rPr lang="en-US" altLang="en-US" sz="2200" dirty="0"/>
              <a:t>Inflammation of membranes (amnion and chorion) due to a bacterial infection</a:t>
            </a:r>
          </a:p>
          <a:p>
            <a:pPr marL="448056" indent="-384048">
              <a:spcAft>
                <a:spcPts val="0"/>
              </a:spcAft>
              <a:buFont typeface="Wingdings 2"/>
              <a:buChar char=""/>
              <a:defRPr/>
            </a:pPr>
            <a:r>
              <a:rPr lang="en-CA" altLang="en-US" sz="2200" dirty="0"/>
              <a:t>Intrauterine infection</a:t>
            </a:r>
            <a:endParaRPr lang="en-US" altLang="en-US" sz="2200" dirty="0"/>
          </a:p>
          <a:p>
            <a:pPr marL="594360" lvl="1" indent="0">
              <a:spcAft>
                <a:spcPts val="0"/>
              </a:spcAft>
              <a:buNone/>
              <a:defRPr/>
            </a:pPr>
            <a:endParaRPr lang="fr-FR" altLang="en-US" sz="800" dirty="0">
              <a:latin typeface="+mn-lt"/>
            </a:endParaRPr>
          </a:p>
          <a:p>
            <a:pPr marL="448056" indent="-384048">
              <a:spcAft>
                <a:spcPts val="0"/>
              </a:spcAft>
              <a:buFont typeface="Wingdings 2"/>
              <a:buChar char=""/>
              <a:defRPr/>
            </a:pPr>
            <a:r>
              <a:rPr lang="fr-FR" altLang="en-US" sz="2200" dirty="0" err="1"/>
              <a:t>Signs</a:t>
            </a:r>
            <a:r>
              <a:rPr lang="fr-FR" altLang="en-US" sz="2200" dirty="0"/>
              <a:t> &amp; </a:t>
            </a:r>
            <a:r>
              <a:rPr lang="fr-FR" altLang="en-US" sz="2200" dirty="0" err="1"/>
              <a:t>Symptoms</a:t>
            </a:r>
            <a:endParaRPr lang="fr-FR" altLang="en-US" sz="2200" dirty="0"/>
          </a:p>
          <a:p>
            <a:pPr marL="822960" lvl="1">
              <a:spcAft>
                <a:spcPts val="0"/>
              </a:spcAft>
              <a:buFont typeface="Verdana"/>
              <a:buChar char="›"/>
              <a:defRPr/>
            </a:pPr>
            <a:r>
              <a:rPr lang="fr-FR" altLang="en-US" sz="2200" dirty="0">
                <a:latin typeface="+mn-lt"/>
              </a:rPr>
              <a:t>Fever (T &gt; 38.1)</a:t>
            </a:r>
          </a:p>
          <a:p>
            <a:pPr marL="822960" lvl="1">
              <a:spcAft>
                <a:spcPts val="0"/>
              </a:spcAft>
              <a:buFont typeface="Verdana"/>
              <a:buChar char="›"/>
              <a:defRPr/>
            </a:pPr>
            <a:r>
              <a:rPr lang="fr-FR" altLang="en-US" sz="2200" dirty="0" err="1">
                <a:latin typeface="+mn-lt"/>
              </a:rPr>
              <a:t>Foul</a:t>
            </a:r>
            <a:r>
              <a:rPr lang="fr-FR" altLang="en-US" sz="2200" dirty="0">
                <a:latin typeface="+mn-lt"/>
              </a:rPr>
              <a:t> </a:t>
            </a:r>
            <a:r>
              <a:rPr lang="fr-FR" altLang="en-US" sz="2200" dirty="0" err="1">
                <a:latin typeface="+mn-lt"/>
              </a:rPr>
              <a:t>smell</a:t>
            </a:r>
            <a:r>
              <a:rPr lang="fr-FR" altLang="en-US" sz="2200" dirty="0">
                <a:latin typeface="+mn-lt"/>
              </a:rPr>
              <a:t>, purulent AF</a:t>
            </a:r>
          </a:p>
          <a:p>
            <a:pPr marL="822960" lvl="1">
              <a:spcAft>
                <a:spcPts val="0"/>
              </a:spcAft>
              <a:buFont typeface="Verdana"/>
              <a:buChar char="›"/>
              <a:defRPr/>
            </a:pPr>
            <a:r>
              <a:rPr lang="fr-FR" altLang="en-US" sz="2200" dirty="0" err="1">
                <a:latin typeface="+mn-lt"/>
              </a:rPr>
              <a:t>Maternal</a:t>
            </a:r>
            <a:r>
              <a:rPr lang="fr-FR" altLang="en-US" sz="2200" dirty="0">
                <a:latin typeface="+mn-lt"/>
              </a:rPr>
              <a:t> / </a:t>
            </a:r>
            <a:r>
              <a:rPr lang="fr-FR" altLang="en-US" sz="2200" dirty="0" err="1">
                <a:latin typeface="+mn-lt"/>
              </a:rPr>
              <a:t>Fetal</a:t>
            </a:r>
            <a:r>
              <a:rPr lang="fr-FR" altLang="en-US" sz="2200" dirty="0">
                <a:latin typeface="+mn-lt"/>
              </a:rPr>
              <a:t> </a:t>
            </a:r>
            <a:r>
              <a:rPr lang="fr-FR" altLang="en-US" sz="2200" dirty="0" err="1">
                <a:latin typeface="+mn-lt"/>
              </a:rPr>
              <a:t>Tachycardia</a:t>
            </a:r>
            <a:endParaRPr lang="fr-FR" altLang="en-US" sz="2200" dirty="0">
              <a:latin typeface="+mn-lt"/>
            </a:endParaRPr>
          </a:p>
          <a:p>
            <a:pPr marL="822960" lvl="1">
              <a:spcAft>
                <a:spcPts val="0"/>
              </a:spcAft>
              <a:buFont typeface="Verdana"/>
              <a:buChar char="›"/>
              <a:defRPr/>
            </a:pPr>
            <a:r>
              <a:rPr lang="fr-FR" altLang="en-US" sz="2200" dirty="0" err="1">
                <a:latin typeface="+mn-lt"/>
              </a:rPr>
              <a:t>Uterine</a:t>
            </a:r>
            <a:r>
              <a:rPr lang="fr-FR" altLang="en-US" sz="2200" dirty="0">
                <a:latin typeface="+mn-lt"/>
              </a:rPr>
              <a:t> </a:t>
            </a:r>
            <a:r>
              <a:rPr lang="fr-FR" altLang="en-US" sz="2200" dirty="0" err="1">
                <a:latin typeface="+mn-lt"/>
              </a:rPr>
              <a:t>tenderness</a:t>
            </a:r>
            <a:endParaRPr lang="fr-FR" altLang="en-US" sz="2200" dirty="0">
              <a:latin typeface="+mn-lt"/>
            </a:endParaRPr>
          </a:p>
          <a:p>
            <a:pPr marL="594360" lvl="1" indent="0">
              <a:spcAft>
                <a:spcPts val="0"/>
              </a:spcAft>
              <a:buNone/>
              <a:defRPr/>
            </a:pPr>
            <a:r>
              <a:rPr lang="fr-FR" altLang="en-US" sz="2000" dirty="0">
                <a:latin typeface="+mn-lt"/>
              </a:rPr>
              <a:t> </a:t>
            </a:r>
          </a:p>
          <a:p>
            <a:pPr marL="137160">
              <a:spcAft>
                <a:spcPts val="0"/>
              </a:spcAft>
              <a:buFont typeface="Verdana"/>
              <a:buChar char="›"/>
              <a:defRPr/>
            </a:pPr>
            <a:endParaRPr lang="fr-FR" altLang="en-US" sz="1800" dirty="0">
              <a:latin typeface="+mn-lt"/>
            </a:endParaRP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47</a:t>
            </a:fld>
            <a:endParaRPr lang="en-US" dirty="0"/>
          </a:p>
        </p:txBody>
      </p:sp>
      <p:sp>
        <p:nvSpPr>
          <p:cNvPr id="6" name="Rounded Rectangle 5"/>
          <p:cNvSpPr/>
          <p:nvPr/>
        </p:nvSpPr>
        <p:spPr>
          <a:xfrm>
            <a:off x="6095999" y="4159335"/>
            <a:ext cx="5428128" cy="2070847"/>
          </a:xfrm>
          <a:prstGeom prst="roundRect">
            <a:avLst/>
          </a:prstGeom>
          <a:gradFill>
            <a:gsLst>
              <a:gs pos="0">
                <a:schemeClr val="accent1">
                  <a:lumMod val="20000"/>
                  <a:lumOff val="80000"/>
                </a:schemeClr>
              </a:gs>
              <a:gs pos="100000">
                <a:srgbClr val="2FAFFF"/>
              </a:gs>
            </a:gsLst>
          </a:gradFill>
        </p:spPr>
        <p:style>
          <a:lnRef idx="1">
            <a:schemeClr val="accent3"/>
          </a:lnRef>
          <a:fillRef idx="2">
            <a:schemeClr val="accent3"/>
          </a:fillRef>
          <a:effectRef idx="1">
            <a:schemeClr val="accent3"/>
          </a:effectRef>
          <a:fontRef idx="minor">
            <a:schemeClr val="dk1"/>
          </a:fontRef>
        </p:style>
        <p:txBody>
          <a:bodyPr rtlCol="0" anchor="ctr"/>
          <a:lstStyle/>
          <a:p>
            <a:pPr>
              <a:spcBef>
                <a:spcPct val="0"/>
              </a:spcBef>
            </a:pPr>
            <a:r>
              <a:rPr lang="en-CA" altLang="en-US" sz="1600" dirty="0"/>
              <a:t>The fetal membranes consist of two parts:</a:t>
            </a:r>
          </a:p>
          <a:p>
            <a:pPr marL="285750" indent="-285750">
              <a:spcBef>
                <a:spcPct val="0"/>
              </a:spcBef>
              <a:buFont typeface="Arial" panose="020B0604020202020204" pitchFamily="34" charset="0"/>
              <a:buChar char="•"/>
            </a:pPr>
            <a:r>
              <a:rPr lang="en-CA" altLang="en-US" sz="1600" dirty="0"/>
              <a:t>The </a:t>
            </a:r>
            <a:r>
              <a:rPr lang="en-CA" altLang="en-US" sz="1600" b="1" dirty="0"/>
              <a:t>outer membrane </a:t>
            </a:r>
            <a:r>
              <a:rPr lang="en-CA" altLang="en-US" sz="1600" dirty="0"/>
              <a:t>is the </a:t>
            </a:r>
            <a:r>
              <a:rPr lang="en-CA" altLang="en-US" sz="1600" b="1" u="sng" dirty="0"/>
              <a:t>chorion</a:t>
            </a:r>
            <a:r>
              <a:rPr lang="en-CA" altLang="en-US" sz="1600" dirty="0"/>
              <a:t>. It is closest to the mother and physically supports the much thinner amnion. </a:t>
            </a:r>
          </a:p>
          <a:p>
            <a:pPr marL="285750" indent="-285750">
              <a:spcBef>
                <a:spcPct val="0"/>
              </a:spcBef>
              <a:buFont typeface="Arial" panose="020B0604020202020204" pitchFamily="34" charset="0"/>
              <a:buChar char="•"/>
            </a:pPr>
            <a:r>
              <a:rPr lang="en-CA" altLang="en-US" sz="1600" dirty="0"/>
              <a:t>The </a:t>
            </a:r>
            <a:r>
              <a:rPr lang="en-CA" altLang="en-US" sz="1600" b="1" dirty="0"/>
              <a:t>inner membrane </a:t>
            </a:r>
            <a:r>
              <a:rPr lang="en-CA" altLang="en-US" sz="1600" dirty="0"/>
              <a:t>is the </a:t>
            </a:r>
            <a:r>
              <a:rPr lang="en-CA" altLang="en-US" sz="1600" b="1" u="sng" dirty="0"/>
              <a:t>amnion</a:t>
            </a:r>
            <a:r>
              <a:rPr lang="en-CA" altLang="en-US" sz="1600" dirty="0"/>
              <a:t>. It is in direct contact with the amniotic fluid, which surrounds the fetus.</a:t>
            </a:r>
          </a:p>
        </p:txBody>
      </p:sp>
    </p:spTree>
    <p:extLst>
      <p:ext uri="{BB962C8B-B14F-4D97-AF65-F5344CB8AC3E}">
        <p14:creationId xmlns:p14="http://schemas.microsoft.com/office/powerpoint/2010/main" val="232879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1588127"/>
          </a:xfrm>
        </p:spPr>
        <p:txBody>
          <a:bodyPr/>
          <a:lstStyle/>
          <a:p>
            <a:r>
              <a:rPr lang="en-US" sz="5400" dirty="0">
                <a:solidFill>
                  <a:schemeClr val="accent1">
                    <a:lumMod val="20000"/>
                    <a:lumOff val="80000"/>
                  </a:schemeClr>
                </a:solidFill>
              </a:rPr>
              <a:t>Other Diagnoses related to membranes</a:t>
            </a: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941150" y="3744122"/>
            <a:ext cx="5154849" cy="2936078"/>
          </a:xfrm>
        </p:spPr>
        <p:txBody>
          <a:bodyPr/>
          <a:lstStyle/>
          <a:p>
            <a:pPr marL="448056" indent="-384048">
              <a:lnSpc>
                <a:spcPct val="200000"/>
              </a:lnSpc>
              <a:spcAft>
                <a:spcPts val="0"/>
              </a:spcAft>
              <a:buFont typeface="Wingdings 2"/>
              <a:buChar char=""/>
              <a:defRPr/>
            </a:pPr>
            <a:r>
              <a:rPr lang="en-US" altLang="en-US" sz="2200" dirty="0"/>
              <a:t>Bulging membranes</a:t>
            </a:r>
          </a:p>
          <a:p>
            <a:pPr marL="64008">
              <a:lnSpc>
                <a:spcPct val="200000"/>
              </a:lnSpc>
              <a:spcAft>
                <a:spcPts val="0"/>
              </a:spcAft>
              <a:defRPr/>
            </a:pPr>
            <a:endParaRPr lang="en-CA" altLang="en-US" sz="2200" dirty="0"/>
          </a:p>
          <a:p>
            <a:pPr marL="64008">
              <a:lnSpc>
                <a:spcPct val="200000"/>
              </a:lnSpc>
              <a:spcAft>
                <a:spcPts val="0"/>
              </a:spcAft>
              <a:defRPr/>
            </a:pPr>
            <a:endParaRPr lang="en-US" altLang="en-US" sz="2200" dirty="0"/>
          </a:p>
          <a:p>
            <a:pPr marL="448056" indent="-384048">
              <a:spcAft>
                <a:spcPts val="0"/>
              </a:spcAft>
              <a:buFont typeface="Wingdings 2"/>
              <a:buChar char=""/>
              <a:defRPr/>
            </a:pPr>
            <a:r>
              <a:rPr lang="en-CA" altLang="en-US" sz="2200" dirty="0"/>
              <a:t>Hourglass membranes</a:t>
            </a:r>
            <a:endParaRPr lang="fr-FR" altLang="en-US" sz="2200" dirty="0">
              <a:latin typeface="+mn-lt"/>
            </a:endParaRPr>
          </a:p>
          <a:p>
            <a:pPr marL="594360" lvl="1" indent="0">
              <a:spcAft>
                <a:spcPts val="0"/>
              </a:spcAft>
              <a:buNone/>
              <a:defRPr/>
            </a:pPr>
            <a:r>
              <a:rPr lang="fr-FR" altLang="en-US" sz="2200" dirty="0">
                <a:latin typeface="+mn-lt"/>
              </a:rPr>
              <a:t> </a:t>
            </a:r>
          </a:p>
          <a:p>
            <a:pPr marL="137160">
              <a:spcAft>
                <a:spcPts val="0"/>
              </a:spcAft>
              <a:buFont typeface="Verdana"/>
              <a:buChar char="›"/>
              <a:defRPr/>
            </a:pPr>
            <a:endParaRPr lang="fr-FR" altLang="en-US" sz="2200" dirty="0">
              <a:latin typeface="+mn-lt"/>
            </a:endParaRP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48</a:t>
            </a:fld>
            <a:endParaRPr lang="en-US" dirty="0"/>
          </a:p>
        </p:txBody>
      </p:sp>
      <p:pic>
        <p:nvPicPr>
          <p:cNvPr id="7" name="Picture 6" descr="Cervical Incompetence by Dr Victor Oboli"/>
          <p:cNvPicPr>
            <a:picLocks noChangeAspect="1" noChangeArrowheads="1"/>
          </p:cNvPicPr>
          <p:nvPr/>
        </p:nvPicPr>
        <p:blipFill rotWithShape="1">
          <a:blip r:embed="rId3">
            <a:extLst>
              <a:ext uri="{28A0092B-C50C-407E-A947-70E740481C1C}">
                <a14:useLocalDpi xmlns:a14="http://schemas.microsoft.com/office/drawing/2010/main" val="0"/>
              </a:ext>
            </a:extLst>
          </a:blip>
          <a:srcRect l="45056" t="43745" r="8033" b="2909"/>
          <a:stretch/>
        </p:blipFill>
        <p:spPr bwMode="auto">
          <a:xfrm>
            <a:off x="3996170" y="2074998"/>
            <a:ext cx="2850777" cy="24339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erclage and cervical insufficiency: An evidence-based analysis -  ScienceDir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8117" y="3960908"/>
            <a:ext cx="4065259" cy="271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83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49</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PPROM: Exercise</a:t>
            </a:r>
          </a:p>
        </p:txBody>
      </p:sp>
      <p:sp>
        <p:nvSpPr>
          <p:cNvPr id="7" name="TextBox 6"/>
          <p:cNvSpPr txBox="1"/>
          <p:nvPr/>
        </p:nvSpPr>
        <p:spPr>
          <a:xfrm>
            <a:off x="2788769" y="1285854"/>
            <a:ext cx="7538571" cy="1815882"/>
          </a:xfrm>
          <a:prstGeom prst="rect">
            <a:avLst/>
          </a:prstGeom>
          <a:noFill/>
        </p:spPr>
        <p:txBody>
          <a:bodyPr wrap="square" rtlCol="0">
            <a:spAutoFit/>
          </a:bodyPr>
          <a:lstStyle/>
          <a:p>
            <a:r>
              <a:rPr lang="en-CA" sz="2800" dirty="0">
                <a:solidFill>
                  <a:schemeClr val="bg1"/>
                </a:solidFill>
              </a:rPr>
              <a:t>Your patient is 31 weeks pregnant and is diagnosed with PPROM today. What would  you expect the management for this patient to be?</a:t>
            </a:r>
            <a:endParaRPr lang="en-US" sz="2800" dirty="0">
              <a:solidFill>
                <a:schemeClr val="bg1"/>
              </a:solidFill>
            </a:endParaRPr>
          </a:p>
        </p:txBody>
      </p:sp>
      <p:sp>
        <p:nvSpPr>
          <p:cNvPr id="5" name="TextBox 4"/>
          <p:cNvSpPr txBox="1"/>
          <p:nvPr/>
        </p:nvSpPr>
        <p:spPr>
          <a:xfrm>
            <a:off x="2908614" y="3380453"/>
            <a:ext cx="7974107" cy="1015663"/>
          </a:xfrm>
          <a:prstGeom prst="rect">
            <a:avLst/>
          </a:prstGeom>
          <a:noFill/>
        </p:spPr>
        <p:txBody>
          <a:bodyPr wrap="square" rtlCol="0">
            <a:spAutoFit/>
          </a:bodyPr>
          <a:lstStyle/>
          <a:p>
            <a:pPr marL="457200" indent="-457200">
              <a:buFont typeface="Arial" panose="020B0604020202020204" pitchFamily="34" charset="0"/>
              <a:buChar char="•"/>
            </a:pPr>
            <a:r>
              <a:rPr lang="en-CA" sz="2000" dirty="0" smtClean="0">
                <a:solidFill>
                  <a:schemeClr val="bg1"/>
                </a:solidFill>
              </a:rPr>
              <a:t>Management?</a:t>
            </a:r>
          </a:p>
          <a:p>
            <a:pPr marL="457200" indent="-457200">
              <a:buFont typeface="Arial" panose="020B0604020202020204" pitchFamily="34" charset="0"/>
              <a:buChar char="•"/>
            </a:pPr>
            <a:r>
              <a:rPr lang="en-CA" sz="2000" dirty="0" smtClean="0">
                <a:solidFill>
                  <a:schemeClr val="bg1"/>
                </a:solidFill>
              </a:rPr>
              <a:t>Treatment?</a:t>
            </a:r>
          </a:p>
          <a:p>
            <a:pPr marL="457200" indent="-457200">
              <a:buFont typeface="Arial" panose="020B0604020202020204" pitchFamily="34" charset="0"/>
              <a:buChar char="•"/>
            </a:pPr>
            <a:r>
              <a:rPr lang="en-CA" sz="2000" dirty="0" smtClean="0">
                <a:solidFill>
                  <a:schemeClr val="bg1"/>
                </a:solidFill>
              </a:rPr>
              <a:t>Care?</a:t>
            </a:r>
            <a:endParaRPr lang="en-CA" sz="3200" dirty="0">
              <a:solidFill>
                <a:schemeClr val="bg1"/>
              </a:solidFill>
            </a:endParaRPr>
          </a:p>
        </p:txBody>
      </p:sp>
    </p:spTree>
    <p:extLst>
      <p:ext uri="{BB962C8B-B14F-4D97-AF65-F5344CB8AC3E}">
        <p14:creationId xmlns:p14="http://schemas.microsoft.com/office/powerpoint/2010/main" val="407139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342646" y="358348"/>
            <a:ext cx="11315954" cy="1000895"/>
          </a:xfrm>
        </p:spPr>
        <p:txBody>
          <a:bodyPr>
            <a:noAutofit/>
          </a:bodyPr>
          <a:lstStyle/>
          <a:p>
            <a:r>
              <a:rPr lang="en-US" dirty="0">
                <a:solidFill>
                  <a:schemeClr val="accent1">
                    <a:lumMod val="20000"/>
                    <a:lumOff val="80000"/>
                  </a:schemeClr>
                </a:solidFill>
              </a:rPr>
              <a:t>Terminology in Obstetrics</a:t>
            </a:r>
          </a:p>
        </p:txBody>
      </p:sp>
      <p:sp>
        <p:nvSpPr>
          <p:cNvPr id="5" name="Text Placeholder 4">
            <a:extLst>
              <a:ext uri="{FF2B5EF4-FFF2-40B4-BE49-F238E27FC236}">
                <a16:creationId xmlns:a16="http://schemas.microsoft.com/office/drawing/2014/main" id="{DCDDBE65-9AB1-4989-AF86-726591A6A128}"/>
              </a:ext>
            </a:extLst>
          </p:cNvPr>
          <p:cNvSpPr>
            <a:spLocks noGrp="1"/>
          </p:cNvSpPr>
          <p:nvPr>
            <p:ph type="body" idx="1"/>
          </p:nvPr>
        </p:nvSpPr>
        <p:spPr>
          <a:xfrm>
            <a:off x="473152" y="1501432"/>
            <a:ext cx="8892918" cy="2091218"/>
          </a:xfrm>
        </p:spPr>
        <p:txBody>
          <a:bodyPr>
            <a:noAutofit/>
          </a:bodyPr>
          <a:lstStyle/>
          <a:p>
            <a:pPr marL="342900" indent="-342900">
              <a:buFont typeface="Wingdings" panose="05000000000000000000" pitchFamily="2" charset="2"/>
              <a:buChar char="Ø"/>
            </a:pPr>
            <a:r>
              <a:rPr lang="en-US" sz="2000" dirty="0" err="1">
                <a:solidFill>
                  <a:schemeClr val="bg1"/>
                </a:solidFill>
              </a:rPr>
              <a:t>Nulligravida</a:t>
            </a:r>
            <a:r>
              <a:rPr lang="en-US" sz="2000" dirty="0">
                <a:solidFill>
                  <a:schemeClr val="bg1"/>
                </a:solidFill>
              </a:rPr>
              <a:t>: A woman who has never  been pregnant</a:t>
            </a:r>
          </a:p>
          <a:p>
            <a:pPr marL="342900" indent="-342900">
              <a:buFont typeface="Wingdings" panose="05000000000000000000" pitchFamily="2" charset="2"/>
              <a:buChar char="Ø"/>
            </a:pPr>
            <a:r>
              <a:rPr lang="en-US" sz="2000" dirty="0" err="1">
                <a:solidFill>
                  <a:schemeClr val="bg1"/>
                </a:solidFill>
              </a:rPr>
              <a:t>Primigravida</a:t>
            </a:r>
            <a:r>
              <a:rPr lang="en-US" sz="2000" dirty="0">
                <a:solidFill>
                  <a:schemeClr val="bg1"/>
                </a:solidFill>
              </a:rPr>
              <a:t>: A woman pregnant for the first time</a:t>
            </a:r>
          </a:p>
          <a:p>
            <a:pPr marL="342900" indent="-342900">
              <a:buFont typeface="Wingdings" panose="05000000000000000000" pitchFamily="2" charset="2"/>
              <a:buChar char="Ø"/>
            </a:pPr>
            <a:r>
              <a:rPr lang="en-US" sz="2000" dirty="0">
                <a:solidFill>
                  <a:schemeClr val="bg1"/>
                </a:solidFill>
              </a:rPr>
              <a:t>Multigravida: A woman who is pregnant for her second or any subsequent pregnancy </a:t>
            </a:r>
          </a:p>
          <a:p>
            <a:r>
              <a:rPr lang="en-CA" sz="2000" dirty="0">
                <a:solidFill>
                  <a:schemeClr val="bg1"/>
                </a:solidFill>
              </a:rPr>
              <a:t> * Grand </a:t>
            </a:r>
            <a:r>
              <a:rPr lang="en-CA" sz="2000" dirty="0" err="1">
                <a:solidFill>
                  <a:schemeClr val="bg1"/>
                </a:solidFill>
              </a:rPr>
              <a:t>multip</a:t>
            </a:r>
            <a:r>
              <a:rPr lang="en-CA" sz="2000" dirty="0">
                <a:solidFill>
                  <a:schemeClr val="bg1"/>
                </a:solidFill>
              </a:rPr>
              <a:t>.: 4 or more pregnancies</a:t>
            </a:r>
            <a:endParaRPr lang="en-US" sz="2000" dirty="0">
              <a:solidFill>
                <a:schemeClr val="bg1"/>
              </a:solidFill>
            </a:endParaRPr>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5</a:t>
            </a:fld>
            <a:endParaRPr lang="en-US" dirty="0"/>
          </a:p>
        </p:txBody>
      </p:sp>
      <p:graphicFrame>
        <p:nvGraphicFramePr>
          <p:cNvPr id="6" name="Tableau 4">
            <a:extLst>
              <a:ext uri="{FF2B5EF4-FFF2-40B4-BE49-F238E27FC236}">
                <a16:creationId xmlns:a16="http://schemas.microsoft.com/office/drawing/2014/main" id="{CD8A558E-0DF3-4F0D-8F2D-9D7762C2CCB5}"/>
              </a:ext>
            </a:extLst>
          </p:cNvPr>
          <p:cNvGraphicFramePr>
            <a:graphicFrameLocks noGrp="1"/>
          </p:cNvGraphicFramePr>
          <p:nvPr>
            <p:extLst>
              <p:ext uri="{D42A27DB-BD31-4B8C-83A1-F6EECF244321}">
                <p14:modId xmlns:p14="http://schemas.microsoft.com/office/powerpoint/2010/main" val="3300696971"/>
              </p:ext>
            </p:extLst>
          </p:nvPr>
        </p:nvGraphicFramePr>
        <p:xfrm>
          <a:off x="4358417" y="3532415"/>
          <a:ext cx="7704034" cy="3147785"/>
        </p:xfrm>
        <a:graphic>
          <a:graphicData uri="http://schemas.openxmlformats.org/drawingml/2006/table">
            <a:tbl>
              <a:tblPr firstRow="1" bandRow="1">
                <a:tableStyleId>{5C22544A-7EE6-4342-B048-85BDC9FD1C3A}</a:tableStyleId>
              </a:tblPr>
              <a:tblGrid>
                <a:gridCol w="2013998">
                  <a:extLst>
                    <a:ext uri="{9D8B030D-6E8A-4147-A177-3AD203B41FA5}">
                      <a16:colId xmlns:a16="http://schemas.microsoft.com/office/drawing/2014/main" val="2187664655"/>
                    </a:ext>
                  </a:extLst>
                </a:gridCol>
                <a:gridCol w="5690036">
                  <a:extLst>
                    <a:ext uri="{9D8B030D-6E8A-4147-A177-3AD203B41FA5}">
                      <a16:colId xmlns:a16="http://schemas.microsoft.com/office/drawing/2014/main" val="499487956"/>
                    </a:ext>
                  </a:extLst>
                </a:gridCol>
              </a:tblGrid>
              <a:tr h="0">
                <a:tc>
                  <a:txBody>
                    <a:bodyPr/>
                    <a:lstStyle/>
                    <a:p>
                      <a:pPr algn="ctr"/>
                      <a:r>
                        <a:rPr lang="en-US" sz="1500" b="1" dirty="0">
                          <a:solidFill>
                            <a:schemeClr val="tx1"/>
                          </a:solidFill>
                        </a:rPr>
                        <a:t>G (Gravida)</a:t>
                      </a:r>
                      <a:endParaRPr lang="fr-CA" sz="1500" b="1" dirty="0">
                        <a:solidFill>
                          <a:schemeClr val="tx1"/>
                        </a:solidFill>
                      </a:endParaRPr>
                    </a:p>
                  </a:txBody>
                  <a:tcPr marL="68580" marR="68580" marT="34290" marB="34290"/>
                </a:tc>
                <a:tc>
                  <a:txBody>
                    <a:bodyPr/>
                    <a:lstStyle/>
                    <a:p>
                      <a:pPr algn="l"/>
                      <a:r>
                        <a:rPr lang="en-US" sz="1500" b="0" dirty="0">
                          <a:solidFill>
                            <a:schemeClr val="tx1"/>
                          </a:solidFill>
                        </a:rPr>
                        <a:t>Number of times a woman has conceived, including any current pregnancy</a:t>
                      </a:r>
                      <a:endParaRPr lang="fr-CA" sz="1500" b="0" dirty="0">
                        <a:solidFill>
                          <a:schemeClr val="tx1"/>
                        </a:solidFill>
                      </a:endParaRPr>
                    </a:p>
                  </a:txBody>
                  <a:tcPr marL="68580" marR="68580" marT="34290" marB="34290"/>
                </a:tc>
                <a:extLst>
                  <a:ext uri="{0D108BD9-81ED-4DB2-BD59-A6C34878D82A}">
                    <a16:rowId xmlns:a16="http://schemas.microsoft.com/office/drawing/2014/main" val="2582423511"/>
                  </a:ext>
                </a:extLst>
              </a:tr>
              <a:tr h="525780">
                <a:tc>
                  <a:txBody>
                    <a:bodyPr/>
                    <a:lstStyle/>
                    <a:p>
                      <a:pPr algn="ctr"/>
                      <a:r>
                        <a:rPr lang="en-CA" sz="1500" b="1" dirty="0"/>
                        <a:t>P (Para)</a:t>
                      </a:r>
                      <a:endParaRPr lang="fr-CA" sz="1500" b="1" dirty="0"/>
                    </a:p>
                  </a:txBody>
                  <a:tcPr marL="68580" marR="68580" marT="34290" marB="34290"/>
                </a:tc>
                <a:tc>
                  <a:txBody>
                    <a:bodyPr/>
                    <a:lstStyle/>
                    <a:p>
                      <a:pPr algn="l"/>
                      <a:r>
                        <a:rPr lang="en-CA" sz="1500" b="0" dirty="0">
                          <a:solidFill>
                            <a:schemeClr val="tx1"/>
                          </a:solidFill>
                        </a:rPr>
                        <a:t>Number of times a woman has given birth after 20 weeks of pregnancy</a:t>
                      </a:r>
                      <a:endParaRPr lang="fr-CA" sz="1500" b="0" dirty="0">
                        <a:solidFill>
                          <a:schemeClr val="tx1"/>
                        </a:solidFill>
                      </a:endParaRPr>
                    </a:p>
                  </a:txBody>
                  <a:tcPr marL="68580" marR="68580" marT="34290" marB="34290"/>
                </a:tc>
                <a:extLst>
                  <a:ext uri="{0D108BD9-81ED-4DB2-BD59-A6C34878D82A}">
                    <a16:rowId xmlns:a16="http://schemas.microsoft.com/office/drawing/2014/main" val="594217733"/>
                  </a:ext>
                </a:extLst>
              </a:tr>
              <a:tr h="525780">
                <a:tc>
                  <a:txBody>
                    <a:bodyPr/>
                    <a:lstStyle/>
                    <a:p>
                      <a:pPr algn="ctr"/>
                      <a:r>
                        <a:rPr lang="en-US" sz="1500" b="1" dirty="0"/>
                        <a:t>T (Term)</a:t>
                      </a:r>
                      <a:endParaRPr lang="fr-CA" sz="1500" b="1" dirty="0"/>
                    </a:p>
                  </a:txBody>
                  <a:tcPr marL="68580" marR="68580" marT="34290" marB="34290"/>
                </a:tc>
                <a:tc>
                  <a:txBody>
                    <a:bodyPr/>
                    <a:lstStyle/>
                    <a:p>
                      <a:pPr algn="l"/>
                      <a:r>
                        <a:rPr lang="en-US" sz="1500" b="0" dirty="0">
                          <a:solidFill>
                            <a:schemeClr val="tx1"/>
                          </a:solidFill>
                        </a:rPr>
                        <a:t>Number of times a woman has carried a pregnancy to at least 37 weeks and delivered</a:t>
                      </a:r>
                      <a:endParaRPr lang="fr-CA" sz="1500" b="0" dirty="0">
                        <a:solidFill>
                          <a:schemeClr val="tx1"/>
                        </a:solidFill>
                      </a:endParaRPr>
                    </a:p>
                  </a:txBody>
                  <a:tcPr marL="68580" marR="68580" marT="34290" marB="34290"/>
                </a:tc>
                <a:extLst>
                  <a:ext uri="{0D108BD9-81ED-4DB2-BD59-A6C34878D82A}">
                    <a16:rowId xmlns:a16="http://schemas.microsoft.com/office/drawing/2014/main" val="1649775033"/>
                  </a:ext>
                </a:extLst>
              </a:tr>
              <a:tr h="525780">
                <a:tc>
                  <a:txBody>
                    <a:bodyPr/>
                    <a:lstStyle/>
                    <a:p>
                      <a:pPr algn="ctr"/>
                      <a:r>
                        <a:rPr lang="en-US" sz="1500" b="1" dirty="0"/>
                        <a:t>P (Preterm)</a:t>
                      </a:r>
                      <a:endParaRPr lang="fr-CA" sz="1500" b="1" dirty="0"/>
                    </a:p>
                  </a:txBody>
                  <a:tcPr marL="68580" marR="68580" marT="34290" marB="34290"/>
                </a:tc>
                <a:tc>
                  <a:txBody>
                    <a:bodyPr/>
                    <a:lstStyle/>
                    <a:p>
                      <a:pPr algn="l"/>
                      <a:r>
                        <a:rPr lang="en-US" sz="1500" b="0" dirty="0">
                          <a:solidFill>
                            <a:schemeClr val="tx1"/>
                          </a:solidFill>
                        </a:rPr>
                        <a:t>Number of times a woman has delivered before 37 weeks but after 20 weeks gestation</a:t>
                      </a:r>
                      <a:endParaRPr lang="fr-CA" sz="1500" b="0" dirty="0">
                        <a:solidFill>
                          <a:schemeClr val="tx1"/>
                        </a:solidFill>
                      </a:endParaRPr>
                    </a:p>
                  </a:txBody>
                  <a:tcPr marL="68580" marR="68580" marT="34290" marB="34290"/>
                </a:tc>
                <a:extLst>
                  <a:ext uri="{0D108BD9-81ED-4DB2-BD59-A6C34878D82A}">
                    <a16:rowId xmlns:a16="http://schemas.microsoft.com/office/drawing/2014/main" val="1164433336"/>
                  </a:ext>
                </a:extLst>
              </a:tr>
              <a:tr h="525780">
                <a:tc>
                  <a:txBody>
                    <a:bodyPr/>
                    <a:lstStyle/>
                    <a:p>
                      <a:pPr algn="ctr"/>
                      <a:r>
                        <a:rPr lang="en-US" sz="1500" b="1" dirty="0"/>
                        <a:t>A (Abortions) </a:t>
                      </a:r>
                      <a:endParaRPr lang="fr-CA" sz="1500" b="1" dirty="0"/>
                    </a:p>
                  </a:txBody>
                  <a:tcPr marL="68580" marR="68580" marT="34290" marB="34290"/>
                </a:tc>
                <a:tc>
                  <a:txBody>
                    <a:bodyPr/>
                    <a:lstStyle/>
                    <a:p>
                      <a:pPr algn="l"/>
                      <a:r>
                        <a:rPr lang="en-US" sz="1500" b="0" dirty="0">
                          <a:solidFill>
                            <a:schemeClr val="tx1"/>
                          </a:solidFill>
                        </a:rPr>
                        <a:t>Number of times a woman has lost a pregnancy, whether it was elective or spontaneous (miscarriage) before 20 weeks</a:t>
                      </a:r>
                      <a:endParaRPr lang="fr-CA" sz="1500" b="0" dirty="0">
                        <a:solidFill>
                          <a:schemeClr val="tx1"/>
                        </a:solidFill>
                      </a:endParaRPr>
                    </a:p>
                  </a:txBody>
                  <a:tcPr marL="68580" marR="68580" marT="34290" marB="34290"/>
                </a:tc>
                <a:extLst>
                  <a:ext uri="{0D108BD9-81ED-4DB2-BD59-A6C34878D82A}">
                    <a16:rowId xmlns:a16="http://schemas.microsoft.com/office/drawing/2014/main" val="1510960921"/>
                  </a:ext>
                </a:extLst>
              </a:tr>
              <a:tr h="518885">
                <a:tc>
                  <a:txBody>
                    <a:bodyPr/>
                    <a:lstStyle/>
                    <a:p>
                      <a:pPr algn="ctr"/>
                      <a:r>
                        <a:rPr lang="en-US" sz="1500" b="1" dirty="0"/>
                        <a:t>L (Living children)</a:t>
                      </a:r>
                      <a:endParaRPr lang="fr-CA" sz="1500" b="1" dirty="0"/>
                    </a:p>
                  </a:txBody>
                  <a:tcPr marL="68580" marR="68580" marT="34290" marB="34290"/>
                </a:tc>
                <a:tc>
                  <a:txBody>
                    <a:bodyPr/>
                    <a:lstStyle/>
                    <a:p>
                      <a:pPr algn="l"/>
                      <a:r>
                        <a:rPr lang="en-US" sz="1500" b="0" dirty="0">
                          <a:solidFill>
                            <a:schemeClr val="tx1"/>
                          </a:solidFill>
                        </a:rPr>
                        <a:t>Number of living children to this day</a:t>
                      </a:r>
                      <a:endParaRPr lang="fr-CA" sz="1500" b="0" dirty="0">
                        <a:solidFill>
                          <a:schemeClr val="tx1"/>
                        </a:solidFill>
                      </a:endParaRPr>
                    </a:p>
                  </a:txBody>
                  <a:tcPr marL="68580" marR="68580" marT="34290" marB="34290"/>
                </a:tc>
                <a:extLst>
                  <a:ext uri="{0D108BD9-81ED-4DB2-BD59-A6C34878D82A}">
                    <a16:rowId xmlns:a16="http://schemas.microsoft.com/office/drawing/2014/main" val="3712056660"/>
                  </a:ext>
                </a:extLst>
              </a:tr>
            </a:tbl>
          </a:graphicData>
        </a:graphic>
      </p:graphicFrame>
    </p:spTree>
    <p:extLst>
      <p:ext uri="{BB962C8B-B14F-4D97-AF65-F5344CB8AC3E}">
        <p14:creationId xmlns:p14="http://schemas.microsoft.com/office/powerpoint/2010/main" val="389522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50</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PPROM: Exercise</a:t>
            </a:r>
          </a:p>
        </p:txBody>
      </p:sp>
      <p:sp>
        <p:nvSpPr>
          <p:cNvPr id="7" name="TextBox 6"/>
          <p:cNvSpPr txBox="1"/>
          <p:nvPr/>
        </p:nvSpPr>
        <p:spPr>
          <a:xfrm>
            <a:off x="2788769" y="1285854"/>
            <a:ext cx="7538571" cy="1200329"/>
          </a:xfrm>
          <a:prstGeom prst="rect">
            <a:avLst/>
          </a:prstGeom>
          <a:noFill/>
        </p:spPr>
        <p:txBody>
          <a:bodyPr wrap="square" rtlCol="0">
            <a:spAutoFit/>
          </a:bodyPr>
          <a:lstStyle/>
          <a:p>
            <a:r>
              <a:rPr lang="en-CA" sz="2400" dirty="0">
                <a:solidFill>
                  <a:schemeClr val="bg1"/>
                </a:solidFill>
              </a:rPr>
              <a:t>Your patient is 31 weeks pregnant and is diagnosed with PPROM today. What would  you expect the management for this patient to be?</a:t>
            </a:r>
            <a:endParaRPr lang="en-US" sz="2400" dirty="0">
              <a:solidFill>
                <a:schemeClr val="bg1"/>
              </a:solidFill>
            </a:endParaRPr>
          </a:p>
        </p:txBody>
      </p:sp>
      <p:sp>
        <p:nvSpPr>
          <p:cNvPr id="5" name="TextBox 4"/>
          <p:cNvSpPr txBox="1"/>
          <p:nvPr/>
        </p:nvSpPr>
        <p:spPr>
          <a:xfrm>
            <a:off x="1784723" y="3199820"/>
            <a:ext cx="9040160" cy="2800767"/>
          </a:xfrm>
          <a:prstGeom prst="rect">
            <a:avLst/>
          </a:prstGeom>
          <a:noFill/>
        </p:spPr>
        <p:txBody>
          <a:bodyPr wrap="square" rtlCol="0">
            <a:spAutoFit/>
          </a:bodyPr>
          <a:lstStyle/>
          <a:p>
            <a:r>
              <a:rPr lang="en-CA" sz="2200" dirty="0" smtClean="0">
                <a:solidFill>
                  <a:schemeClr val="bg1"/>
                </a:solidFill>
              </a:rPr>
              <a:t>-Expectant </a:t>
            </a:r>
            <a:r>
              <a:rPr lang="en-CA" sz="2200" dirty="0">
                <a:solidFill>
                  <a:schemeClr val="bg1"/>
                </a:solidFill>
              </a:rPr>
              <a:t>management (prolonging pregnancy as long as safely possible) vs induction to improve neonatal </a:t>
            </a:r>
            <a:r>
              <a:rPr lang="en-CA" sz="2200" dirty="0" smtClean="0">
                <a:solidFill>
                  <a:schemeClr val="bg1"/>
                </a:solidFill>
              </a:rPr>
              <a:t>outcome?</a:t>
            </a:r>
            <a:endParaRPr lang="en-CA" sz="2200" dirty="0">
              <a:solidFill>
                <a:schemeClr val="bg1"/>
              </a:solidFill>
            </a:endParaRPr>
          </a:p>
          <a:p>
            <a:r>
              <a:rPr lang="en-CA" sz="2200" dirty="0">
                <a:solidFill>
                  <a:schemeClr val="bg1"/>
                </a:solidFill>
              </a:rPr>
              <a:t>-</a:t>
            </a:r>
            <a:r>
              <a:rPr lang="en-CA" sz="2200" dirty="0" err="1">
                <a:solidFill>
                  <a:schemeClr val="bg1"/>
                </a:solidFill>
              </a:rPr>
              <a:t>Abx</a:t>
            </a:r>
            <a:endParaRPr lang="en-CA" sz="2200" dirty="0">
              <a:solidFill>
                <a:schemeClr val="bg1"/>
              </a:solidFill>
            </a:endParaRPr>
          </a:p>
          <a:p>
            <a:r>
              <a:rPr lang="en-CA" sz="2200" dirty="0">
                <a:solidFill>
                  <a:schemeClr val="bg1"/>
                </a:solidFill>
              </a:rPr>
              <a:t>-CFHM and close monitoring for </a:t>
            </a:r>
            <a:r>
              <a:rPr lang="en-CA" sz="2200" dirty="0" err="1" smtClean="0">
                <a:solidFill>
                  <a:schemeClr val="bg1"/>
                </a:solidFill>
              </a:rPr>
              <a:t>S&amp;Sx</a:t>
            </a:r>
            <a:r>
              <a:rPr lang="en-CA" sz="2200" dirty="0" smtClean="0">
                <a:solidFill>
                  <a:schemeClr val="bg1"/>
                </a:solidFill>
              </a:rPr>
              <a:t> </a:t>
            </a:r>
            <a:r>
              <a:rPr lang="en-CA" sz="2200" dirty="0">
                <a:solidFill>
                  <a:schemeClr val="bg1"/>
                </a:solidFill>
              </a:rPr>
              <a:t>of </a:t>
            </a:r>
            <a:r>
              <a:rPr lang="en-CA" sz="2200" dirty="0" smtClean="0">
                <a:solidFill>
                  <a:schemeClr val="bg1"/>
                </a:solidFill>
              </a:rPr>
              <a:t>PTL until stable</a:t>
            </a:r>
            <a:endParaRPr lang="en-CA" sz="2200" dirty="0">
              <a:solidFill>
                <a:schemeClr val="bg1"/>
              </a:solidFill>
            </a:endParaRPr>
          </a:p>
          <a:p>
            <a:r>
              <a:rPr lang="en-CA" sz="2200" dirty="0">
                <a:solidFill>
                  <a:schemeClr val="bg1"/>
                </a:solidFill>
              </a:rPr>
              <a:t>-Beta</a:t>
            </a:r>
          </a:p>
          <a:p>
            <a:r>
              <a:rPr lang="en-CA" sz="2200" dirty="0">
                <a:solidFill>
                  <a:schemeClr val="bg1"/>
                </a:solidFill>
              </a:rPr>
              <a:t>-MgSO4, if </a:t>
            </a:r>
            <a:r>
              <a:rPr lang="en-CA" sz="2200" dirty="0" smtClean="0">
                <a:solidFill>
                  <a:schemeClr val="bg1"/>
                </a:solidFill>
              </a:rPr>
              <a:t>indicated</a:t>
            </a:r>
          </a:p>
          <a:p>
            <a:r>
              <a:rPr lang="en-CA" sz="2200" dirty="0" smtClean="0">
                <a:solidFill>
                  <a:schemeClr val="bg1"/>
                </a:solidFill>
              </a:rPr>
              <a:t>-NICU consult</a:t>
            </a:r>
          </a:p>
          <a:p>
            <a:r>
              <a:rPr lang="en-CA" sz="2200" dirty="0" smtClean="0">
                <a:solidFill>
                  <a:schemeClr val="bg1"/>
                </a:solidFill>
              </a:rPr>
              <a:t>-Bedrest</a:t>
            </a:r>
            <a:endParaRPr lang="en-US" sz="2200" dirty="0">
              <a:solidFill>
                <a:schemeClr val="bg1"/>
              </a:solidFill>
            </a:endParaRPr>
          </a:p>
        </p:txBody>
      </p:sp>
    </p:spTree>
    <p:extLst>
      <p:ext uri="{BB962C8B-B14F-4D97-AF65-F5344CB8AC3E}">
        <p14:creationId xmlns:p14="http://schemas.microsoft.com/office/powerpoint/2010/main" val="205922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757130"/>
          </a:xfrm>
        </p:spPr>
        <p:txBody>
          <a:bodyPr/>
          <a:lstStyle/>
          <a:p>
            <a:r>
              <a:rPr lang="en-US" sz="4800" dirty="0">
                <a:solidFill>
                  <a:schemeClr val="accent1">
                    <a:lumMod val="20000"/>
                    <a:lumOff val="80000"/>
                  </a:schemeClr>
                </a:solidFill>
              </a:rPr>
              <a:t>Amniotic Fluid Index (AFI)</a:t>
            </a:r>
            <a:endParaRPr lang="en-US" sz="5000" dirty="0">
              <a:solidFill>
                <a:schemeClr val="accent1">
                  <a:lumMod val="20000"/>
                  <a:lumOff val="80000"/>
                </a:schemeClr>
              </a:solidFill>
            </a:endParaRP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842539" y="4242563"/>
            <a:ext cx="4025296" cy="1512779"/>
          </a:xfrm>
        </p:spPr>
        <p:txBody>
          <a:bodyPr/>
          <a:lstStyle/>
          <a:p>
            <a:pPr marL="448056" indent="-384048">
              <a:spcAft>
                <a:spcPts val="0"/>
              </a:spcAft>
              <a:buFont typeface="Wingdings 2"/>
              <a:buChar char=""/>
              <a:defRPr/>
            </a:pPr>
            <a:r>
              <a:rPr lang="en-CA" altLang="en-US" sz="2200" dirty="0"/>
              <a:t>Oligohydramnios</a:t>
            </a:r>
          </a:p>
          <a:p>
            <a:pPr marL="64008">
              <a:spcAft>
                <a:spcPts val="0"/>
              </a:spcAft>
              <a:defRPr/>
            </a:pPr>
            <a:endParaRPr lang="en-US" altLang="en-US" sz="2200" dirty="0"/>
          </a:p>
          <a:p>
            <a:pPr marL="448056" indent="-384048">
              <a:spcAft>
                <a:spcPts val="0"/>
              </a:spcAft>
              <a:buFont typeface="Wingdings 2"/>
              <a:buChar char=""/>
              <a:defRPr/>
            </a:pPr>
            <a:r>
              <a:rPr lang="en-CA" altLang="en-US" sz="2200" dirty="0"/>
              <a:t>Polyhydramnios</a:t>
            </a:r>
            <a:endParaRPr lang="en-US" altLang="en-US" sz="2200" dirty="0"/>
          </a:p>
          <a:p>
            <a:pPr marL="594360" lvl="1" indent="0">
              <a:spcAft>
                <a:spcPts val="0"/>
              </a:spcAft>
              <a:buNone/>
              <a:defRPr/>
            </a:pPr>
            <a:r>
              <a:rPr lang="fr-FR" altLang="en-US" sz="2000" dirty="0">
                <a:latin typeface="+mn-lt"/>
              </a:rPr>
              <a:t> </a:t>
            </a:r>
          </a:p>
          <a:p>
            <a:pPr marL="137160">
              <a:spcAft>
                <a:spcPts val="0"/>
              </a:spcAft>
              <a:buFont typeface="Verdana"/>
              <a:buChar char="›"/>
              <a:defRPr/>
            </a:pPr>
            <a:endParaRPr lang="fr-FR" altLang="en-US" sz="1800" dirty="0">
              <a:latin typeface="+mn-lt"/>
            </a:endParaRP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51</a:t>
            </a:fld>
            <a:endParaRPr lang="en-US" dirty="0"/>
          </a:p>
        </p:txBody>
      </p:sp>
    </p:spTree>
    <p:extLst>
      <p:ext uri="{BB962C8B-B14F-4D97-AF65-F5344CB8AC3E}">
        <p14:creationId xmlns:p14="http://schemas.microsoft.com/office/powerpoint/2010/main" val="215148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Amniotic Fluid Index (AFI)</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52</a:t>
            </a:fld>
            <a:endParaRPr lang="en-US" dirty="0"/>
          </a:p>
        </p:txBody>
      </p:sp>
      <p:sp>
        <p:nvSpPr>
          <p:cNvPr id="3" name="TextBox 2"/>
          <p:cNvSpPr txBox="1"/>
          <p:nvPr/>
        </p:nvSpPr>
        <p:spPr>
          <a:xfrm>
            <a:off x="1290138" y="1844394"/>
            <a:ext cx="7409725" cy="3520964"/>
          </a:xfrm>
          <a:prstGeom prst="rect">
            <a:avLst/>
          </a:prstGeom>
          <a:noFill/>
        </p:spPr>
        <p:txBody>
          <a:bodyPr wrap="square" rtlCol="0">
            <a:spAutoFit/>
          </a:bodyPr>
          <a:lstStyle/>
          <a:p>
            <a:pPr marL="448056"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Measured in cm</a:t>
            </a:r>
            <a:endParaRPr lang="en-US" altLang="en-US" sz="2200" dirty="0">
              <a:solidFill>
                <a:schemeClr val="bg1"/>
              </a:solidFill>
              <a:cs typeface="Arial" panose="020B0604020202020204" pitchFamily="34" charset="0"/>
            </a:endParaRPr>
          </a:p>
          <a:p>
            <a:pPr marL="448056" indent="-384048">
              <a:lnSpc>
                <a:spcPct val="90000"/>
              </a:lnSpc>
              <a:spcBef>
                <a:spcPts val="300"/>
              </a:spcBef>
              <a:buClr>
                <a:schemeClr val="accent2"/>
              </a:buClr>
              <a:buFont typeface="Wingdings" panose="05000000000000000000" pitchFamily="2" charset="2"/>
              <a:buChar char="Ø"/>
              <a:defRPr/>
            </a:pPr>
            <a:r>
              <a:rPr lang="en-US" altLang="en-US" sz="2200" dirty="0">
                <a:solidFill>
                  <a:schemeClr val="bg1"/>
                </a:solidFill>
                <a:cs typeface="Arial" panose="020B0604020202020204" pitchFamily="34" charset="0"/>
              </a:rPr>
              <a:t>Evaluation of the quantity of amniotic fluid by summing the deepest vertical pocket of fluid in the four quadrants of the uterus</a:t>
            </a:r>
          </a:p>
          <a:p>
            <a:pPr marL="64008">
              <a:lnSpc>
                <a:spcPct val="90000"/>
              </a:lnSpc>
              <a:spcBef>
                <a:spcPts val="300"/>
              </a:spcBef>
              <a:buClr>
                <a:schemeClr val="accent2"/>
              </a:buClr>
              <a:defRPr/>
            </a:pPr>
            <a:endParaRPr lang="en-CA" altLang="en-US" sz="2200" dirty="0">
              <a:solidFill>
                <a:schemeClr val="bg1"/>
              </a:solidFill>
              <a:cs typeface="Arial" panose="020B0604020202020204" pitchFamily="34" charset="0"/>
            </a:endParaRPr>
          </a:p>
          <a:p>
            <a:pPr lvl="2">
              <a:lnSpc>
                <a:spcPct val="90000"/>
              </a:lnSpc>
            </a:pPr>
            <a:r>
              <a:rPr lang="en-US" altLang="en-US" sz="2200" dirty="0">
                <a:solidFill>
                  <a:schemeClr val="bg1"/>
                </a:solidFill>
              </a:rPr>
              <a:t>&lt; 2		Severe Oligohydramnios</a:t>
            </a:r>
          </a:p>
          <a:p>
            <a:pPr lvl="2">
              <a:lnSpc>
                <a:spcPct val="90000"/>
              </a:lnSpc>
            </a:pPr>
            <a:r>
              <a:rPr lang="en-US" altLang="en-US" sz="2200" dirty="0">
                <a:solidFill>
                  <a:schemeClr val="bg1"/>
                </a:solidFill>
              </a:rPr>
              <a:t>2 - 3 		Moderate Oligohydramnios</a:t>
            </a:r>
          </a:p>
          <a:p>
            <a:pPr lvl="2">
              <a:lnSpc>
                <a:spcPct val="90000"/>
              </a:lnSpc>
            </a:pPr>
            <a:r>
              <a:rPr lang="en-US" altLang="en-US" sz="2200" dirty="0">
                <a:solidFill>
                  <a:schemeClr val="bg1"/>
                </a:solidFill>
              </a:rPr>
              <a:t>4 - 5		Mild Oligohydramnios</a:t>
            </a:r>
          </a:p>
          <a:p>
            <a:pPr lvl="2">
              <a:lnSpc>
                <a:spcPct val="90000"/>
              </a:lnSpc>
            </a:pPr>
            <a:r>
              <a:rPr lang="en-US" altLang="en-US" sz="2200" dirty="0">
                <a:solidFill>
                  <a:schemeClr val="bg1"/>
                </a:solidFill>
              </a:rPr>
              <a:t>5 to 8 		Borderline</a:t>
            </a:r>
          </a:p>
          <a:p>
            <a:pPr lvl="2">
              <a:lnSpc>
                <a:spcPct val="90000"/>
              </a:lnSpc>
            </a:pPr>
            <a:r>
              <a:rPr lang="en-US" altLang="en-US" sz="2200" b="1" dirty="0">
                <a:solidFill>
                  <a:schemeClr val="bg1"/>
                </a:solidFill>
              </a:rPr>
              <a:t>&gt; 8		Normal</a:t>
            </a:r>
          </a:p>
          <a:p>
            <a:pPr lvl="2">
              <a:lnSpc>
                <a:spcPct val="90000"/>
              </a:lnSpc>
            </a:pPr>
            <a:r>
              <a:rPr lang="en-US" altLang="en-US" sz="2200" dirty="0">
                <a:solidFill>
                  <a:schemeClr val="bg1"/>
                </a:solidFill>
              </a:rPr>
              <a:t>&gt; 19 		Polyhydramnios</a:t>
            </a:r>
          </a:p>
        </p:txBody>
      </p:sp>
    </p:spTree>
    <p:extLst>
      <p:ext uri="{BB962C8B-B14F-4D97-AF65-F5344CB8AC3E}">
        <p14:creationId xmlns:p14="http://schemas.microsoft.com/office/powerpoint/2010/main" val="305233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Oligohydramnios</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53</a:t>
            </a:fld>
            <a:endParaRPr lang="en-US" dirty="0"/>
          </a:p>
        </p:txBody>
      </p:sp>
      <p:sp>
        <p:nvSpPr>
          <p:cNvPr id="3" name="TextBox 2"/>
          <p:cNvSpPr txBox="1"/>
          <p:nvPr/>
        </p:nvSpPr>
        <p:spPr>
          <a:xfrm>
            <a:off x="731509" y="1383155"/>
            <a:ext cx="7409725" cy="4542782"/>
          </a:xfrm>
          <a:prstGeom prst="rect">
            <a:avLst/>
          </a:prstGeom>
          <a:noFill/>
        </p:spPr>
        <p:txBody>
          <a:bodyPr wrap="square" rtlCol="0">
            <a:spAutoFit/>
          </a:bodyPr>
          <a:lstStyle/>
          <a:p>
            <a:pPr marL="448056"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Causes</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Fetal urinary tract anomalies, </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PPROM / PROM </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Placental </a:t>
            </a:r>
            <a:r>
              <a:rPr lang="en-CA" altLang="en-US" sz="2200" dirty="0" err="1">
                <a:solidFill>
                  <a:schemeClr val="bg1"/>
                </a:solidFill>
                <a:cs typeface="Arial" panose="020B0604020202020204" pitchFamily="34" charset="0"/>
              </a:rPr>
              <a:t>insuffiency</a:t>
            </a:r>
            <a:r>
              <a:rPr lang="en-CA" altLang="en-US" sz="2200" dirty="0">
                <a:solidFill>
                  <a:schemeClr val="bg1"/>
                </a:solidFill>
                <a:cs typeface="Arial" panose="020B0604020202020204" pitchFamily="34" charset="0"/>
              </a:rPr>
              <a:t> </a:t>
            </a:r>
          </a:p>
          <a:p>
            <a:pPr marL="978408" lvl="3">
              <a:lnSpc>
                <a:spcPct val="90000"/>
              </a:lnSpc>
              <a:spcBef>
                <a:spcPts val="300"/>
              </a:spcBef>
              <a:buClr>
                <a:schemeClr val="accent2"/>
              </a:buClr>
              <a:defRPr/>
            </a:pPr>
            <a:endParaRPr lang="en-CA" altLang="en-US" sz="2200" dirty="0">
              <a:solidFill>
                <a:schemeClr val="bg1"/>
              </a:solidFill>
              <a:cs typeface="Arial" panose="020B0604020202020204" pitchFamily="34" charset="0"/>
            </a:endParaRPr>
          </a:p>
          <a:p>
            <a:pPr marL="448056"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Complication:</a:t>
            </a:r>
            <a:r>
              <a:rPr lang="en-CA" altLang="en-US" sz="2400" dirty="0"/>
              <a:t> </a:t>
            </a:r>
            <a:r>
              <a:rPr lang="en-CA" altLang="en-US" sz="2200" b="1" dirty="0" err="1">
                <a:solidFill>
                  <a:schemeClr val="bg1"/>
                </a:solidFill>
                <a:cs typeface="Arial" panose="020B0604020202020204" pitchFamily="34" charset="0"/>
              </a:rPr>
              <a:t>chorioamnionitis</a:t>
            </a:r>
            <a:r>
              <a:rPr lang="en-CA" altLang="en-US" sz="2200" dirty="0">
                <a:solidFill>
                  <a:schemeClr val="bg1"/>
                </a:solidFill>
                <a:cs typeface="Arial" panose="020B0604020202020204" pitchFamily="34" charset="0"/>
              </a:rPr>
              <a:t> (21-74%) </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Bronchopulmonary dysplasia </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Neurologic complications </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Pulmonary hypoplasia </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Respiratory failure</a:t>
            </a:r>
          </a:p>
          <a:p>
            <a:pPr marL="1362456" lvl="3" indent="-384048">
              <a:lnSpc>
                <a:spcPct val="90000"/>
              </a:lnSpc>
              <a:spcBef>
                <a:spcPts val="300"/>
              </a:spcBef>
              <a:buClr>
                <a:schemeClr val="accent2"/>
              </a:buClr>
              <a:buFont typeface="Wingdings" panose="05000000000000000000" pitchFamily="2" charset="2"/>
              <a:buChar char="Ø"/>
              <a:defRPr/>
            </a:pPr>
            <a:endParaRPr lang="en-CA" altLang="en-US" sz="2200" dirty="0">
              <a:solidFill>
                <a:schemeClr val="bg1"/>
              </a:solidFill>
              <a:cs typeface="Arial" panose="020B0604020202020204" pitchFamily="34" charset="0"/>
            </a:endParaRPr>
          </a:p>
          <a:p>
            <a:pPr marL="448056" lvl="1"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Routine Care</a:t>
            </a:r>
          </a:p>
          <a:p>
            <a:pPr marL="905256" lvl="2"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Bedrest</a:t>
            </a:r>
          </a:p>
        </p:txBody>
      </p:sp>
      <p:sp>
        <p:nvSpPr>
          <p:cNvPr id="6" name="Rounded Rectangle 5"/>
          <p:cNvSpPr/>
          <p:nvPr/>
        </p:nvSpPr>
        <p:spPr>
          <a:xfrm>
            <a:off x="7184571" y="3030583"/>
            <a:ext cx="3278777" cy="2050068"/>
          </a:xfrm>
          <a:prstGeom prst="roundRect">
            <a:avLst/>
          </a:prstGeom>
          <a:gradFill>
            <a:gsLst>
              <a:gs pos="0">
                <a:schemeClr val="accent1">
                  <a:lumMod val="20000"/>
                  <a:lumOff val="80000"/>
                </a:schemeClr>
              </a:gs>
              <a:gs pos="100000">
                <a:srgbClr val="2FAFFF"/>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lnSpc>
                <a:spcPct val="90000"/>
              </a:lnSpc>
            </a:pPr>
            <a:r>
              <a:rPr lang="en-CA" altLang="en-US" sz="2400" dirty="0"/>
              <a:t>The earlier </a:t>
            </a:r>
            <a:r>
              <a:rPr lang="en-CA" altLang="en-US" sz="2400" dirty="0" err="1"/>
              <a:t>chorioamnionitis</a:t>
            </a:r>
            <a:r>
              <a:rPr lang="en-CA" altLang="en-US" sz="2400" dirty="0"/>
              <a:t> occurs, the greater the fetal risk</a:t>
            </a:r>
          </a:p>
        </p:txBody>
      </p:sp>
    </p:spTree>
    <p:extLst>
      <p:ext uri="{BB962C8B-B14F-4D97-AF65-F5344CB8AC3E}">
        <p14:creationId xmlns:p14="http://schemas.microsoft.com/office/powerpoint/2010/main" val="412212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Polyhydramnios</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54</a:t>
            </a:fld>
            <a:endParaRPr lang="en-US" dirty="0"/>
          </a:p>
        </p:txBody>
      </p:sp>
      <p:sp>
        <p:nvSpPr>
          <p:cNvPr id="3" name="TextBox 2"/>
          <p:cNvSpPr txBox="1"/>
          <p:nvPr/>
        </p:nvSpPr>
        <p:spPr>
          <a:xfrm>
            <a:off x="731509" y="1383155"/>
            <a:ext cx="8921942" cy="4842864"/>
          </a:xfrm>
          <a:prstGeom prst="rect">
            <a:avLst/>
          </a:prstGeom>
          <a:noFill/>
        </p:spPr>
        <p:txBody>
          <a:bodyPr wrap="square" rtlCol="0">
            <a:spAutoFit/>
          </a:bodyPr>
          <a:lstStyle/>
          <a:p>
            <a:pPr marL="448056"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Causes</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Twin gestation with twin-to-twin transfusion </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Esophageal atresia </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CNS abnormalities and neuromuscular diseases that cause swallowing dysfunction</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Congenital cardiac-rhythm anomalies associated with hydrops, fetal-to-maternal haemorrhage, and parvovirus </a:t>
            </a:r>
            <a:r>
              <a:rPr lang="en-CA" altLang="en-US" sz="2100" dirty="0" smtClean="0">
                <a:solidFill>
                  <a:schemeClr val="bg1"/>
                </a:solidFill>
                <a:cs typeface="Arial" panose="020B0604020202020204" pitchFamily="34" charset="0"/>
              </a:rPr>
              <a:t>infection (TORCH)</a:t>
            </a:r>
            <a:endParaRPr lang="en-CA" altLang="en-US" sz="2100" dirty="0">
              <a:solidFill>
                <a:schemeClr val="bg1"/>
              </a:solidFill>
              <a:cs typeface="Arial" panose="020B0604020202020204" pitchFamily="34" charset="0"/>
            </a:endParaRPr>
          </a:p>
          <a:p>
            <a:pPr marL="1362456" lvl="3" indent="-384048">
              <a:lnSpc>
                <a:spcPct val="90000"/>
              </a:lnSpc>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Poorly controlled maternal diabetes mellitus (Oligohydramnios may also be seen if severe vascular disease is present)</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Chromosomal abnormalities, most commonly trisomy 21, followed by trisomy 18 and trisomy 13</a:t>
            </a:r>
          </a:p>
          <a:p>
            <a:pPr marL="978408" lvl="3">
              <a:lnSpc>
                <a:spcPct val="90000"/>
              </a:lnSpc>
              <a:spcBef>
                <a:spcPts val="300"/>
              </a:spcBef>
              <a:buClr>
                <a:schemeClr val="accent2"/>
              </a:buClr>
              <a:defRPr/>
            </a:pPr>
            <a:endParaRPr lang="en-CA" altLang="en-US" sz="2100" dirty="0">
              <a:solidFill>
                <a:schemeClr val="bg1"/>
              </a:solidFill>
              <a:cs typeface="Arial" panose="020B0604020202020204" pitchFamily="34" charset="0"/>
            </a:endParaRPr>
          </a:p>
          <a:p>
            <a:pPr marL="448056" lvl="1"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Complication: </a:t>
            </a:r>
            <a:r>
              <a:rPr lang="en-CA" altLang="en-US" sz="2200" b="1" dirty="0">
                <a:solidFill>
                  <a:schemeClr val="bg1"/>
                </a:solidFill>
                <a:cs typeface="Arial" panose="020B0604020202020204" pitchFamily="34" charset="0"/>
              </a:rPr>
              <a:t>PTL</a:t>
            </a:r>
          </a:p>
          <a:p>
            <a:pPr marL="1362456" lvl="3" indent="-384048">
              <a:lnSpc>
                <a:spcPct val="90000"/>
              </a:lnSpc>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secondary to </a:t>
            </a:r>
            <a:r>
              <a:rPr lang="en-CA" altLang="en-US" sz="2100" dirty="0" err="1">
                <a:solidFill>
                  <a:schemeClr val="bg1"/>
                </a:solidFill>
                <a:cs typeface="Arial" panose="020B0604020202020204" pitchFamily="34" charset="0"/>
              </a:rPr>
              <a:t>overdistention</a:t>
            </a:r>
            <a:r>
              <a:rPr lang="en-CA" altLang="en-US" sz="2100" dirty="0">
                <a:solidFill>
                  <a:schemeClr val="bg1"/>
                </a:solidFill>
                <a:cs typeface="Arial" panose="020B0604020202020204" pitchFamily="34" charset="0"/>
              </a:rPr>
              <a:t> of the uterus.</a:t>
            </a:r>
          </a:p>
        </p:txBody>
      </p:sp>
    </p:spTree>
    <p:extLst>
      <p:ext uri="{BB962C8B-B14F-4D97-AF65-F5344CB8AC3E}">
        <p14:creationId xmlns:p14="http://schemas.microsoft.com/office/powerpoint/2010/main" val="248372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Polyhydramnios</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55</a:t>
            </a:fld>
            <a:endParaRPr lang="en-US" dirty="0"/>
          </a:p>
        </p:txBody>
      </p:sp>
      <p:sp>
        <p:nvSpPr>
          <p:cNvPr id="3" name="TextBox 2"/>
          <p:cNvSpPr txBox="1"/>
          <p:nvPr/>
        </p:nvSpPr>
        <p:spPr>
          <a:xfrm>
            <a:off x="678243" y="1809283"/>
            <a:ext cx="8921942" cy="3640997"/>
          </a:xfrm>
          <a:prstGeom prst="rect">
            <a:avLst/>
          </a:prstGeom>
          <a:noFill/>
        </p:spPr>
        <p:txBody>
          <a:bodyPr wrap="square" rtlCol="0">
            <a:spAutoFit/>
          </a:bodyPr>
          <a:lstStyle/>
          <a:p>
            <a:pPr marL="448056"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Management </a:t>
            </a:r>
          </a:p>
          <a:p>
            <a:pPr marL="64008">
              <a:lnSpc>
                <a:spcPct val="90000"/>
              </a:lnSpc>
              <a:spcBef>
                <a:spcPts val="300"/>
              </a:spcBef>
              <a:buClr>
                <a:schemeClr val="accent2"/>
              </a:buClr>
              <a:defRPr/>
            </a:pPr>
            <a:endParaRPr lang="en-CA" altLang="en-US" sz="1200" dirty="0">
              <a:solidFill>
                <a:schemeClr val="bg1"/>
              </a:solidFill>
              <a:cs typeface="Arial" panose="020B0604020202020204" pitchFamily="34" charset="0"/>
            </a:endParaRP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Schedule weekly or twice weekly perinatal visits and cervical examinations</a:t>
            </a:r>
          </a:p>
          <a:p>
            <a:pPr marL="978408" lvl="3">
              <a:lnSpc>
                <a:spcPct val="90000"/>
              </a:lnSpc>
              <a:spcBef>
                <a:spcPts val="300"/>
              </a:spcBef>
              <a:buClr>
                <a:schemeClr val="accent2"/>
              </a:buClr>
              <a:defRPr/>
            </a:pPr>
            <a:endParaRPr lang="en-CA" altLang="en-US" sz="1200" dirty="0">
              <a:solidFill>
                <a:schemeClr val="bg1"/>
              </a:solidFill>
              <a:cs typeface="Arial" panose="020B0604020202020204" pitchFamily="34" charset="0"/>
            </a:endParaRP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Place patients on bed rest to decrease the likelihood of preterm labor</a:t>
            </a:r>
          </a:p>
          <a:p>
            <a:pPr marL="978408" lvl="3">
              <a:lnSpc>
                <a:spcPct val="90000"/>
              </a:lnSpc>
              <a:spcBef>
                <a:spcPts val="300"/>
              </a:spcBef>
              <a:buClr>
                <a:schemeClr val="accent2"/>
              </a:buClr>
              <a:defRPr/>
            </a:pPr>
            <a:endParaRPr lang="en-CA" altLang="en-US" sz="1200" dirty="0">
              <a:solidFill>
                <a:schemeClr val="bg1"/>
              </a:solidFill>
              <a:cs typeface="Arial" panose="020B0604020202020204" pitchFamily="34" charset="0"/>
            </a:endParaRP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Perform serial ultrasonography to determine the AFI and </a:t>
            </a:r>
            <a:r>
              <a:rPr lang="en-CA" altLang="en-US" sz="2200" dirty="0" smtClean="0">
                <a:solidFill>
                  <a:schemeClr val="bg1"/>
                </a:solidFill>
                <a:cs typeface="Arial" panose="020B0604020202020204" pitchFamily="34" charset="0"/>
              </a:rPr>
              <a:t>document </a:t>
            </a:r>
            <a:r>
              <a:rPr lang="en-CA" altLang="en-US" sz="2200" dirty="0">
                <a:solidFill>
                  <a:schemeClr val="bg1"/>
                </a:solidFill>
                <a:cs typeface="Arial" panose="020B0604020202020204" pitchFamily="34" charset="0"/>
              </a:rPr>
              <a:t>fetal </a:t>
            </a:r>
            <a:r>
              <a:rPr lang="en-CA" altLang="en-US" sz="2200" dirty="0" smtClean="0">
                <a:solidFill>
                  <a:schemeClr val="bg1"/>
                </a:solidFill>
                <a:cs typeface="Arial" panose="020B0604020202020204" pitchFamily="34" charset="0"/>
              </a:rPr>
              <a:t>growth</a:t>
            </a:r>
            <a:endParaRPr lang="en-CA" altLang="en-US" sz="2200" dirty="0">
              <a:solidFill>
                <a:schemeClr val="bg1"/>
              </a:solidFill>
              <a:cs typeface="Arial" panose="020B0604020202020204" pitchFamily="34" charset="0"/>
            </a:endParaRPr>
          </a:p>
          <a:p>
            <a:pPr marL="1362456" lvl="3" indent="-384048">
              <a:lnSpc>
                <a:spcPct val="90000"/>
              </a:lnSpc>
              <a:spcBef>
                <a:spcPts val="300"/>
              </a:spcBef>
              <a:buClr>
                <a:schemeClr val="accent2"/>
              </a:buClr>
              <a:buFont typeface="Wingdings" panose="05000000000000000000" pitchFamily="2" charset="2"/>
              <a:buChar char="Ø"/>
              <a:defRPr/>
            </a:pPr>
            <a:endParaRPr lang="en-CA" altLang="en-US" sz="1200" dirty="0" smtClean="0">
              <a:solidFill>
                <a:schemeClr val="bg1"/>
              </a:solidFill>
              <a:cs typeface="Arial" panose="020B0604020202020204" pitchFamily="34" charset="0"/>
            </a:endParaRP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Perform an </a:t>
            </a:r>
            <a:r>
              <a:rPr lang="en-CA" altLang="en-US" sz="2200" dirty="0" err="1" smtClean="0">
                <a:solidFill>
                  <a:schemeClr val="bg1"/>
                </a:solidFill>
                <a:cs typeface="Arial" panose="020B0604020202020204" pitchFamily="34" charset="0"/>
              </a:rPr>
              <a:t>amnioreduction</a:t>
            </a:r>
            <a:endParaRPr lang="en-CA" altLang="en-US" sz="2200" dirty="0">
              <a:solidFill>
                <a:schemeClr val="bg1"/>
              </a:solidFill>
              <a:cs typeface="Arial" panose="020B0604020202020204" pitchFamily="34" charset="0"/>
            </a:endParaRPr>
          </a:p>
        </p:txBody>
      </p:sp>
    </p:spTree>
    <p:extLst>
      <p:ext uri="{BB962C8B-B14F-4D97-AF65-F5344CB8AC3E}">
        <p14:creationId xmlns:p14="http://schemas.microsoft.com/office/powerpoint/2010/main" val="254443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840230"/>
          </a:xfrm>
        </p:spPr>
        <p:txBody>
          <a:bodyPr/>
          <a:lstStyle/>
          <a:p>
            <a:r>
              <a:rPr lang="en-US" sz="5400" dirty="0">
                <a:solidFill>
                  <a:schemeClr val="accent1">
                    <a:lumMod val="20000"/>
                    <a:lumOff val="80000"/>
                  </a:schemeClr>
                </a:solidFill>
              </a:rPr>
              <a:t>Cervical Issues</a:t>
            </a: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842538" y="3628340"/>
            <a:ext cx="9059107" cy="3051859"/>
          </a:xfrm>
        </p:spPr>
        <p:txBody>
          <a:bodyPr/>
          <a:lstStyle/>
          <a:p>
            <a:pPr marL="448056" indent="-384048">
              <a:spcAft>
                <a:spcPts val="0"/>
              </a:spcAft>
              <a:buFont typeface="Wingdings 2"/>
              <a:buChar char=""/>
              <a:defRPr/>
            </a:pPr>
            <a:r>
              <a:rPr lang="en-CA" altLang="en-US" sz="2000" dirty="0"/>
              <a:t>Incompetent Cervix</a:t>
            </a:r>
          </a:p>
          <a:p>
            <a:pPr marL="1133856" lvl="1" indent="-384048">
              <a:spcAft>
                <a:spcPts val="0"/>
              </a:spcAft>
              <a:buFont typeface="Wingdings" panose="05000000000000000000" pitchFamily="2" charset="2"/>
              <a:buChar char="Ø"/>
              <a:defRPr/>
            </a:pPr>
            <a:r>
              <a:rPr lang="en-CA" altLang="en-US" sz="2100" dirty="0"/>
              <a:t>Unusually weak / shortens during pregnancy WITHOUT </a:t>
            </a:r>
            <a:r>
              <a:rPr lang="en-CA" altLang="en-US" sz="2100" dirty="0" err="1"/>
              <a:t>ctx</a:t>
            </a:r>
            <a:endParaRPr lang="en-CA" altLang="en-US" sz="2100" dirty="0"/>
          </a:p>
          <a:p>
            <a:pPr marL="1133856" lvl="1" indent="-384048">
              <a:spcAft>
                <a:spcPts val="0"/>
              </a:spcAft>
              <a:buFont typeface="Wingdings" panose="05000000000000000000" pitchFamily="2" charset="2"/>
              <a:buChar char="Ø"/>
              <a:defRPr/>
            </a:pPr>
            <a:r>
              <a:rPr lang="en-CA" altLang="en-US" sz="2100" dirty="0"/>
              <a:t>Measured by ultrasound </a:t>
            </a:r>
            <a:r>
              <a:rPr lang="en-CA" altLang="en-US" sz="2100" dirty="0" smtClean="0"/>
              <a:t>(&lt; 25mm </a:t>
            </a:r>
            <a:r>
              <a:rPr lang="en-CA" altLang="en-US" sz="2100" dirty="0"/>
              <a:t>is associated with PTL)</a:t>
            </a:r>
          </a:p>
          <a:p>
            <a:pPr marL="1133856" lvl="1" indent="-384048">
              <a:spcAft>
                <a:spcPts val="0"/>
              </a:spcAft>
              <a:buFont typeface="Wingdings" panose="05000000000000000000" pitchFamily="2" charset="2"/>
              <a:buChar char="Ø"/>
              <a:defRPr/>
            </a:pPr>
            <a:r>
              <a:rPr lang="en-CA" altLang="en-US" sz="2100" dirty="0"/>
              <a:t>Can lead to PTL and/or pregnancy </a:t>
            </a:r>
            <a:r>
              <a:rPr lang="en-CA" altLang="en-US" sz="2100" dirty="0" smtClean="0"/>
              <a:t>loss</a:t>
            </a:r>
          </a:p>
          <a:p>
            <a:pPr marL="1133856" lvl="1" indent="-384048">
              <a:spcAft>
                <a:spcPts val="0"/>
              </a:spcAft>
              <a:buFont typeface="Wingdings" panose="05000000000000000000" pitchFamily="2" charset="2"/>
              <a:buChar char="Ø"/>
              <a:defRPr/>
            </a:pPr>
            <a:endParaRPr lang="en-US" altLang="en-US" sz="1000" dirty="0"/>
          </a:p>
          <a:p>
            <a:pPr marL="448056" indent="-384048">
              <a:spcAft>
                <a:spcPts val="0"/>
              </a:spcAft>
              <a:buFont typeface="Wingdings 2"/>
              <a:buChar char=""/>
              <a:defRPr/>
            </a:pPr>
            <a:r>
              <a:rPr lang="en-CA" altLang="en-US" sz="2000" dirty="0"/>
              <a:t>Funnelling Cervix</a:t>
            </a:r>
          </a:p>
          <a:p>
            <a:pPr marL="1133856" lvl="1" indent="-384048">
              <a:spcAft>
                <a:spcPts val="0"/>
              </a:spcAft>
              <a:buFont typeface="Wingdings" panose="05000000000000000000" pitchFamily="2" charset="2"/>
              <a:buChar char="Ø"/>
              <a:defRPr/>
            </a:pPr>
            <a:r>
              <a:rPr lang="en-CA" altLang="en-US" sz="2100" dirty="0"/>
              <a:t>Cervical canal assumes a cone-like shape</a:t>
            </a:r>
          </a:p>
          <a:p>
            <a:pPr marL="1133856" lvl="1" indent="-384048">
              <a:spcAft>
                <a:spcPts val="0"/>
              </a:spcAft>
              <a:buFont typeface="Wingdings" panose="05000000000000000000" pitchFamily="2" charset="2"/>
              <a:buChar char="Ø"/>
              <a:defRPr/>
            </a:pPr>
            <a:r>
              <a:rPr lang="en-CA" altLang="en-US" sz="2100" dirty="0"/>
              <a:t>Associated with PTL</a:t>
            </a:r>
            <a:endParaRPr lang="en-US" altLang="en-US" sz="2100" dirty="0"/>
          </a:p>
          <a:p>
            <a:pPr marL="594360" lvl="1" indent="0">
              <a:spcAft>
                <a:spcPts val="0"/>
              </a:spcAft>
              <a:buNone/>
              <a:defRPr/>
            </a:pPr>
            <a:r>
              <a:rPr lang="fr-FR" altLang="en-US" sz="2000" dirty="0">
                <a:latin typeface="+mn-lt"/>
              </a:rPr>
              <a:t> </a:t>
            </a:r>
          </a:p>
          <a:p>
            <a:pPr marL="137160">
              <a:spcAft>
                <a:spcPts val="0"/>
              </a:spcAft>
              <a:buFont typeface="Verdana"/>
              <a:buChar char="›"/>
              <a:defRPr/>
            </a:pPr>
            <a:endParaRPr lang="fr-FR" altLang="en-US" sz="1800" dirty="0">
              <a:latin typeface="+mn-lt"/>
            </a:endParaRP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56</a:t>
            </a:fld>
            <a:endParaRPr lang="en-US" dirty="0"/>
          </a:p>
        </p:txBody>
      </p:sp>
      <p:pic>
        <p:nvPicPr>
          <p:cNvPr id="6" name="Picture 8" descr="short cervix"/>
          <p:cNvPicPr>
            <a:picLocks noChangeAspect="1" noChangeArrowheads="1"/>
          </p:cNvPicPr>
          <p:nvPr/>
        </p:nvPicPr>
        <p:blipFill rotWithShape="1">
          <a:blip r:embed="rId3" cstate="print"/>
          <a:srcRect t="4213" b="5779"/>
          <a:stretch/>
        </p:blipFill>
        <p:spPr bwMode="auto">
          <a:xfrm>
            <a:off x="8049194" y="1191210"/>
            <a:ext cx="3962400" cy="2664823"/>
          </a:xfrm>
          <a:prstGeom prst="rect">
            <a:avLst/>
          </a:prstGeom>
          <a:noFill/>
          <a:ln w="9525">
            <a:noFill/>
            <a:miter lim="800000"/>
            <a:headEnd/>
            <a:tailEnd/>
          </a:ln>
        </p:spPr>
      </p:pic>
      <p:pic>
        <p:nvPicPr>
          <p:cNvPr id="7" name="Picture 10" descr="funneling cervix"/>
          <p:cNvPicPr>
            <a:picLocks noChangeAspect="1" noChangeArrowheads="1"/>
          </p:cNvPicPr>
          <p:nvPr/>
        </p:nvPicPr>
        <p:blipFill rotWithShape="1">
          <a:blip r:embed="rId4" cstate="print"/>
          <a:srcRect l="4894" t="8354" r="6208" b="11924"/>
          <a:stretch/>
        </p:blipFill>
        <p:spPr bwMode="auto">
          <a:xfrm>
            <a:off x="7418432" y="4897119"/>
            <a:ext cx="4284617" cy="1867990"/>
          </a:xfrm>
          <a:prstGeom prst="rect">
            <a:avLst/>
          </a:prstGeom>
          <a:noFill/>
          <a:ln w="9525">
            <a:noFill/>
            <a:miter lim="800000"/>
            <a:headEnd/>
            <a:tailEnd/>
          </a:ln>
        </p:spPr>
      </p:pic>
    </p:spTree>
    <p:extLst>
      <p:ext uri="{BB962C8B-B14F-4D97-AF65-F5344CB8AC3E}">
        <p14:creationId xmlns:p14="http://schemas.microsoft.com/office/powerpoint/2010/main" val="157847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Cervical Issues</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57</a:t>
            </a:fld>
            <a:endParaRPr lang="en-US" dirty="0"/>
          </a:p>
        </p:txBody>
      </p:sp>
      <p:sp>
        <p:nvSpPr>
          <p:cNvPr id="3" name="TextBox 2"/>
          <p:cNvSpPr txBox="1"/>
          <p:nvPr/>
        </p:nvSpPr>
        <p:spPr>
          <a:xfrm>
            <a:off x="731509" y="1383155"/>
            <a:ext cx="8921942" cy="2456057"/>
          </a:xfrm>
          <a:prstGeom prst="rect">
            <a:avLst/>
          </a:prstGeom>
          <a:noFill/>
        </p:spPr>
        <p:txBody>
          <a:bodyPr wrap="square" rtlCol="0">
            <a:spAutoFit/>
          </a:bodyPr>
          <a:lstStyle/>
          <a:p>
            <a:pPr marL="448056"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Management </a:t>
            </a:r>
          </a:p>
          <a:p>
            <a:pPr marL="64008">
              <a:lnSpc>
                <a:spcPct val="90000"/>
              </a:lnSpc>
              <a:spcBef>
                <a:spcPts val="300"/>
              </a:spcBef>
              <a:buClr>
                <a:schemeClr val="accent2"/>
              </a:buClr>
              <a:defRPr/>
            </a:pPr>
            <a:endParaRPr lang="en-CA" altLang="en-US" sz="2200" dirty="0">
              <a:solidFill>
                <a:schemeClr val="bg1"/>
              </a:solidFill>
              <a:cs typeface="Arial" panose="020B0604020202020204" pitchFamily="34" charset="0"/>
            </a:endParaRP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Bedrest / Trendelenburg</a:t>
            </a:r>
          </a:p>
          <a:p>
            <a:pPr marL="978408" lvl="3">
              <a:lnSpc>
                <a:spcPct val="90000"/>
              </a:lnSpc>
              <a:spcBef>
                <a:spcPts val="300"/>
              </a:spcBef>
              <a:buClr>
                <a:schemeClr val="accent2"/>
              </a:buClr>
              <a:defRPr/>
            </a:pPr>
            <a:endParaRPr lang="en-CA" altLang="en-US" sz="2200" dirty="0">
              <a:solidFill>
                <a:schemeClr val="bg1"/>
              </a:solidFill>
              <a:cs typeface="Arial" panose="020B0604020202020204" pitchFamily="34" charset="0"/>
            </a:endParaRP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Frequent ultrasound for cervical length</a:t>
            </a:r>
          </a:p>
          <a:p>
            <a:pPr marL="978408" lvl="3">
              <a:lnSpc>
                <a:spcPct val="90000"/>
              </a:lnSpc>
              <a:spcBef>
                <a:spcPts val="300"/>
              </a:spcBef>
              <a:buClr>
                <a:schemeClr val="accent2"/>
              </a:buClr>
              <a:defRPr/>
            </a:pPr>
            <a:endParaRPr lang="en-CA" altLang="en-US" sz="2200" dirty="0">
              <a:solidFill>
                <a:schemeClr val="bg1"/>
              </a:solidFill>
              <a:cs typeface="Arial" panose="020B0604020202020204" pitchFamily="34" charset="0"/>
            </a:endParaRPr>
          </a:p>
          <a:p>
            <a:pPr marL="1362456" lvl="3" indent="-384048">
              <a:lnSpc>
                <a:spcPct val="90000"/>
              </a:lnSpc>
              <a:spcBef>
                <a:spcPts val="300"/>
              </a:spcBef>
              <a:buClr>
                <a:schemeClr val="accent2"/>
              </a:buClr>
              <a:buFont typeface="Wingdings" panose="05000000000000000000" pitchFamily="2" charset="2"/>
              <a:buChar char="Ø"/>
              <a:defRPr/>
            </a:pPr>
            <a:r>
              <a:rPr lang="en-CA" altLang="en-US" sz="2200" dirty="0">
                <a:solidFill>
                  <a:schemeClr val="bg1"/>
                </a:solidFill>
                <a:cs typeface="Arial" panose="020B0604020202020204" pitchFamily="34" charset="0"/>
              </a:rPr>
              <a:t>Frequent assessment for PTL</a:t>
            </a:r>
          </a:p>
        </p:txBody>
      </p:sp>
    </p:spTree>
    <p:extLst>
      <p:ext uri="{BB962C8B-B14F-4D97-AF65-F5344CB8AC3E}">
        <p14:creationId xmlns:p14="http://schemas.microsoft.com/office/powerpoint/2010/main" val="91646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Cervical Issues - Exercise</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58</a:t>
            </a:fld>
            <a:endParaRPr lang="en-US" dirty="0"/>
          </a:p>
        </p:txBody>
      </p:sp>
      <p:sp>
        <p:nvSpPr>
          <p:cNvPr id="3" name="TextBox 2"/>
          <p:cNvSpPr txBox="1"/>
          <p:nvPr/>
        </p:nvSpPr>
        <p:spPr>
          <a:xfrm>
            <a:off x="1397715" y="2602619"/>
            <a:ext cx="8921942" cy="830997"/>
          </a:xfrm>
          <a:prstGeom prst="rect">
            <a:avLst/>
          </a:prstGeom>
          <a:noFill/>
        </p:spPr>
        <p:txBody>
          <a:bodyPr wrap="square" rtlCol="0">
            <a:spAutoFit/>
          </a:bodyPr>
          <a:lstStyle/>
          <a:p>
            <a:pPr algn="ctr"/>
            <a:r>
              <a:rPr lang="en-CA" sz="2400" dirty="0">
                <a:solidFill>
                  <a:schemeClr val="bg1"/>
                </a:solidFill>
              </a:rPr>
              <a:t>What length of cervix (i.e. less than X mm) is associated with increased risk of PTL?</a:t>
            </a:r>
          </a:p>
        </p:txBody>
      </p:sp>
    </p:spTree>
    <p:extLst>
      <p:ext uri="{BB962C8B-B14F-4D97-AF65-F5344CB8AC3E}">
        <p14:creationId xmlns:p14="http://schemas.microsoft.com/office/powerpoint/2010/main" val="331087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840230"/>
          </a:xfrm>
        </p:spPr>
        <p:txBody>
          <a:bodyPr/>
          <a:lstStyle/>
          <a:p>
            <a:r>
              <a:rPr lang="en-US" sz="5400" dirty="0">
                <a:solidFill>
                  <a:schemeClr val="accent1">
                    <a:lumMod val="20000"/>
                    <a:lumOff val="80000"/>
                  </a:schemeClr>
                </a:solidFill>
              </a:rPr>
              <a:t>Placental Issues</a:t>
            </a: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842538" y="3628341"/>
            <a:ext cx="9059107" cy="2686734"/>
          </a:xfrm>
        </p:spPr>
        <p:txBody>
          <a:bodyPr/>
          <a:lstStyle/>
          <a:p>
            <a:pPr marL="448056" indent="-384048">
              <a:spcAft>
                <a:spcPts val="0"/>
              </a:spcAft>
              <a:buFont typeface="Wingdings 2"/>
              <a:buChar char=""/>
              <a:defRPr/>
            </a:pPr>
            <a:r>
              <a:rPr lang="en-CA" altLang="en-US" sz="2000" dirty="0"/>
              <a:t>Placenta Previa : </a:t>
            </a:r>
            <a:r>
              <a:rPr lang="en-US" altLang="en-US" sz="2000" dirty="0"/>
              <a:t>Implantation of the placenta in the lower uterine segment near or over the internal cervical </a:t>
            </a:r>
            <a:r>
              <a:rPr lang="en-US" altLang="en-US" sz="2000" dirty="0" err="1"/>
              <a:t>os</a:t>
            </a:r>
            <a:r>
              <a:rPr lang="en-US" altLang="en-US" sz="2000" dirty="0"/>
              <a:t>.</a:t>
            </a:r>
          </a:p>
          <a:p>
            <a:pPr marL="1133856" lvl="1" indent="-384048">
              <a:spcAft>
                <a:spcPts val="0"/>
              </a:spcAft>
              <a:buFont typeface="Wingdings" panose="05000000000000000000" pitchFamily="2" charset="2"/>
              <a:buChar char="Ø"/>
              <a:defRPr/>
            </a:pPr>
            <a:r>
              <a:rPr lang="en-US" altLang="en-US" sz="2000" b="1" dirty="0"/>
              <a:t>Placenta </a:t>
            </a:r>
            <a:r>
              <a:rPr lang="en-US" altLang="en-US" sz="2000" b="1" dirty="0" err="1"/>
              <a:t>previa</a:t>
            </a:r>
            <a:r>
              <a:rPr lang="en-US" altLang="en-US" sz="2000" b="1" dirty="0"/>
              <a:t>: </a:t>
            </a:r>
            <a:r>
              <a:rPr lang="en-US" altLang="en-US" sz="2000" dirty="0"/>
              <a:t>Placenta is located over the internal </a:t>
            </a:r>
            <a:r>
              <a:rPr lang="en-US" altLang="en-US" sz="2000" dirty="0" err="1"/>
              <a:t>os</a:t>
            </a:r>
            <a:r>
              <a:rPr lang="en-US" altLang="en-US" sz="2000" dirty="0"/>
              <a:t> of the cervix</a:t>
            </a:r>
          </a:p>
          <a:p>
            <a:pPr marL="1133856" lvl="1" indent="-384048">
              <a:spcAft>
                <a:spcPts val="0"/>
              </a:spcAft>
              <a:buFont typeface="Wingdings" panose="05000000000000000000" pitchFamily="2" charset="2"/>
              <a:buChar char="Ø"/>
              <a:defRPr/>
            </a:pPr>
            <a:r>
              <a:rPr lang="en-US" altLang="en-US" sz="2000" b="1" dirty="0"/>
              <a:t>Marginal </a:t>
            </a:r>
            <a:r>
              <a:rPr lang="en-US" altLang="en-US" sz="2000" b="1" dirty="0" err="1"/>
              <a:t>previa</a:t>
            </a:r>
            <a:r>
              <a:rPr lang="en-US" altLang="en-US" sz="2000" b="1" dirty="0"/>
              <a:t>: </a:t>
            </a:r>
            <a:r>
              <a:rPr lang="en-US" altLang="en-US" sz="2000" dirty="0"/>
              <a:t>Placenta lies within 2 cm of the internal </a:t>
            </a:r>
            <a:r>
              <a:rPr lang="en-US" altLang="en-US" sz="2000" dirty="0" err="1"/>
              <a:t>os</a:t>
            </a:r>
            <a:endParaRPr lang="en-US" altLang="en-US" sz="2000" dirty="0"/>
          </a:p>
          <a:p>
            <a:pPr marL="1133856" lvl="1" indent="-384048">
              <a:spcAft>
                <a:spcPts val="0"/>
              </a:spcAft>
              <a:buFont typeface="Wingdings" panose="05000000000000000000" pitchFamily="2" charset="2"/>
              <a:buChar char="Ø"/>
              <a:defRPr/>
            </a:pPr>
            <a:r>
              <a:rPr lang="en-US" altLang="en-US" sz="2000" b="1" dirty="0"/>
              <a:t>Low-lying placenta: </a:t>
            </a:r>
            <a:r>
              <a:rPr lang="en-US" altLang="en-US" sz="2000" dirty="0"/>
              <a:t>Placenta lies 2 cm to 3 cm from the internal </a:t>
            </a:r>
            <a:r>
              <a:rPr lang="en-US" altLang="en-US" sz="2000" dirty="0" err="1"/>
              <a:t>os</a:t>
            </a:r>
            <a:r>
              <a:rPr lang="en-US" altLang="en-US" sz="2000" dirty="0"/>
              <a:t> and does not carry any significant increased risk of maternal hemorrhage</a:t>
            </a: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59</a:t>
            </a:fld>
            <a:endParaRPr lang="en-US" dirty="0"/>
          </a:p>
        </p:txBody>
      </p:sp>
    </p:spTree>
    <p:extLst>
      <p:ext uri="{BB962C8B-B14F-4D97-AF65-F5344CB8AC3E}">
        <p14:creationId xmlns:p14="http://schemas.microsoft.com/office/powerpoint/2010/main" val="100664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342646" y="358348"/>
            <a:ext cx="11315954" cy="1000895"/>
          </a:xfrm>
        </p:spPr>
        <p:txBody>
          <a:bodyPr>
            <a:noAutofit/>
          </a:bodyPr>
          <a:lstStyle/>
          <a:p>
            <a:r>
              <a:rPr lang="en-US" dirty="0">
                <a:solidFill>
                  <a:schemeClr val="accent1">
                    <a:lumMod val="20000"/>
                    <a:lumOff val="80000"/>
                  </a:schemeClr>
                </a:solidFill>
              </a:rPr>
              <a:t>Terminology in Obstetrics - Quiz</a:t>
            </a:r>
          </a:p>
        </p:txBody>
      </p:sp>
      <p:sp>
        <p:nvSpPr>
          <p:cNvPr id="5" name="Text Placeholder 4">
            <a:extLst>
              <a:ext uri="{FF2B5EF4-FFF2-40B4-BE49-F238E27FC236}">
                <a16:creationId xmlns:a16="http://schemas.microsoft.com/office/drawing/2014/main" id="{DCDDBE65-9AB1-4989-AF86-726591A6A128}"/>
              </a:ext>
            </a:extLst>
          </p:cNvPr>
          <p:cNvSpPr>
            <a:spLocks noGrp="1"/>
          </p:cNvSpPr>
          <p:nvPr>
            <p:ph type="body" idx="1"/>
          </p:nvPr>
        </p:nvSpPr>
        <p:spPr>
          <a:xfrm>
            <a:off x="986113" y="2262626"/>
            <a:ext cx="7795637" cy="2900751"/>
          </a:xfrm>
        </p:spPr>
        <p:txBody>
          <a:bodyPr>
            <a:noAutofit/>
          </a:bodyPr>
          <a:lstStyle/>
          <a:p>
            <a:r>
              <a:rPr lang="en-US" sz="2200" dirty="0"/>
              <a:t>Lucy is pregnant with her sixth child. One pregnancy resulted in a loss at 24 weeks. She had 1 baby born at 38 weeks and 2 babies born at 40 weeks. She also had an early miscarriage at 6 weeks with her first pregnancy. </a:t>
            </a:r>
          </a:p>
          <a:p>
            <a:endParaRPr lang="en-US" sz="2200" dirty="0"/>
          </a:p>
          <a:p>
            <a:r>
              <a:rPr lang="en-US" sz="2200" dirty="0"/>
              <a:t>Determine her </a:t>
            </a:r>
            <a:r>
              <a:rPr lang="en-US" sz="2200" dirty="0" smtClean="0"/>
              <a:t>GPAL </a:t>
            </a:r>
            <a:r>
              <a:rPr lang="en-US" sz="2200" dirty="0"/>
              <a:t>obstetrical history.</a:t>
            </a:r>
            <a:endParaRPr lang="fr-CA" sz="2200" dirty="0"/>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6</a:t>
            </a:fld>
            <a:endParaRPr lang="en-US" dirty="0"/>
          </a:p>
        </p:txBody>
      </p:sp>
    </p:spTree>
    <p:extLst>
      <p:ext uri="{BB962C8B-B14F-4D97-AF65-F5344CB8AC3E}">
        <p14:creationId xmlns:p14="http://schemas.microsoft.com/office/powerpoint/2010/main" val="87169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Placental Issues - Previa</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60</a:t>
            </a:fld>
            <a:endParaRPr lang="en-US" dirty="0"/>
          </a:p>
        </p:txBody>
      </p:sp>
      <p:pic>
        <p:nvPicPr>
          <p:cNvPr id="6" name="Picture 4"/>
          <p:cNvPicPr>
            <a:picLocks noChangeAspect="1" noChangeArrowheads="1"/>
          </p:cNvPicPr>
          <p:nvPr/>
        </p:nvPicPr>
        <p:blipFill>
          <a:blip r:embed="rId3" cstate="print"/>
          <a:srcRect/>
          <a:stretch>
            <a:fillRect/>
          </a:stretch>
        </p:blipFill>
        <p:spPr bwMode="auto">
          <a:xfrm>
            <a:off x="1951831" y="1905000"/>
            <a:ext cx="8199438" cy="3506788"/>
          </a:xfrm>
          <a:prstGeom prst="rect">
            <a:avLst/>
          </a:prstGeom>
          <a:noFill/>
          <a:ln w="9525">
            <a:noFill/>
            <a:miter lim="800000"/>
            <a:headEnd/>
            <a:tailEnd/>
          </a:ln>
        </p:spPr>
      </p:pic>
    </p:spTree>
    <p:extLst>
      <p:ext uri="{BB962C8B-B14F-4D97-AF65-F5344CB8AC3E}">
        <p14:creationId xmlns:p14="http://schemas.microsoft.com/office/powerpoint/2010/main" val="31257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Placental Issues - Previa</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61</a:t>
            </a:fld>
            <a:endParaRPr lang="en-US" dirty="0"/>
          </a:p>
        </p:txBody>
      </p:sp>
      <p:sp>
        <p:nvSpPr>
          <p:cNvPr id="7" name="TextBox 6"/>
          <p:cNvSpPr txBox="1"/>
          <p:nvPr/>
        </p:nvSpPr>
        <p:spPr>
          <a:xfrm>
            <a:off x="1590579" y="1383155"/>
            <a:ext cx="8921942" cy="5091650"/>
          </a:xfrm>
          <a:prstGeom prst="rect">
            <a:avLst/>
          </a:prstGeom>
          <a:noFill/>
        </p:spPr>
        <p:txBody>
          <a:bodyPr wrap="square" rtlCol="0">
            <a:spAutoFit/>
          </a:bodyPr>
          <a:lstStyle/>
          <a:p>
            <a:pPr marL="448056" indent="-384048">
              <a:spcBef>
                <a:spcPts val="600"/>
              </a:spcBef>
              <a:spcAft>
                <a:spcPts val="400"/>
              </a:spcAft>
              <a:buClr>
                <a:schemeClr val="accent2"/>
              </a:buClr>
              <a:buFont typeface="Wingdings 2"/>
              <a:buChar char=""/>
              <a:defRPr/>
            </a:pPr>
            <a:r>
              <a:rPr lang="en-CA" sz="2200" dirty="0">
                <a:solidFill>
                  <a:schemeClr val="bg1"/>
                </a:solidFill>
                <a:cs typeface="Arial" panose="020B0604020202020204" pitchFamily="34" charset="0"/>
              </a:rPr>
              <a:t>Signs &amp; Symptoms</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100" dirty="0">
                <a:solidFill>
                  <a:schemeClr val="bg1"/>
                </a:solidFill>
                <a:cs typeface="Arial" panose="020B0604020202020204" pitchFamily="34" charset="0"/>
              </a:rPr>
              <a:t>Painless, bright red vaginal bleeding </a:t>
            </a:r>
          </a:p>
          <a:p>
            <a:pPr marL="448056" indent="-384048">
              <a:lnSpc>
                <a:spcPct val="80000"/>
              </a:lnSpc>
              <a:spcBef>
                <a:spcPts val="600"/>
              </a:spcBef>
              <a:spcAft>
                <a:spcPts val="400"/>
              </a:spcAft>
              <a:buClr>
                <a:schemeClr val="accent2"/>
              </a:buClr>
              <a:buFont typeface="Wingdings 2"/>
              <a:buChar char=""/>
              <a:defRPr/>
            </a:pPr>
            <a:r>
              <a:rPr lang="en-US" altLang="en-US" sz="2200" dirty="0">
                <a:solidFill>
                  <a:schemeClr val="bg1"/>
                </a:solidFill>
                <a:cs typeface="Arial" panose="020B0604020202020204" pitchFamily="34" charset="0"/>
              </a:rPr>
              <a:t>Risk Factors</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100" dirty="0">
                <a:solidFill>
                  <a:schemeClr val="bg1"/>
                </a:solidFill>
                <a:cs typeface="Arial" panose="020B0604020202020204" pitchFamily="34" charset="0"/>
              </a:rPr>
              <a:t>Previous placenta </a:t>
            </a:r>
            <a:r>
              <a:rPr lang="en-US" altLang="en-US" sz="2100" dirty="0" err="1">
                <a:solidFill>
                  <a:schemeClr val="bg1"/>
                </a:solidFill>
                <a:cs typeface="Arial" panose="020B0604020202020204" pitchFamily="34" charset="0"/>
              </a:rPr>
              <a:t>previa</a:t>
            </a:r>
            <a:endParaRPr lang="en-US" altLang="en-US" sz="2100" dirty="0">
              <a:solidFill>
                <a:schemeClr val="bg1"/>
              </a:solidFill>
              <a:cs typeface="Arial" panose="020B0604020202020204" pitchFamily="34" charset="0"/>
            </a:endParaRP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100" dirty="0">
                <a:solidFill>
                  <a:schemeClr val="bg1"/>
                </a:solidFill>
                <a:cs typeface="Arial" panose="020B0604020202020204" pitchFamily="34" charset="0"/>
              </a:rPr>
              <a:t>Previous caesarian birth or uterine surgery (including myomectomy and D&amp;C)</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100" dirty="0">
                <a:solidFill>
                  <a:schemeClr val="bg1"/>
                </a:solidFill>
                <a:cs typeface="Arial" panose="020B0604020202020204" pitchFamily="34" charset="0"/>
              </a:rPr>
              <a:t>Multiple gestation (twins, triplets)</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CA" altLang="en-US" sz="2100" dirty="0" err="1">
                <a:solidFill>
                  <a:schemeClr val="bg1"/>
                </a:solidFill>
                <a:cs typeface="Arial" panose="020B0604020202020204" pitchFamily="34" charset="0"/>
              </a:rPr>
              <a:t>Multiparity</a:t>
            </a:r>
            <a:endParaRPr lang="en-US" altLang="en-US" sz="2100" dirty="0">
              <a:solidFill>
                <a:schemeClr val="bg1"/>
              </a:solidFill>
              <a:cs typeface="Arial" panose="020B0604020202020204" pitchFamily="34" charset="0"/>
            </a:endParaRP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100" dirty="0">
                <a:solidFill>
                  <a:schemeClr val="bg1"/>
                </a:solidFill>
                <a:cs typeface="Arial" panose="020B0604020202020204" pitchFamily="34" charset="0"/>
              </a:rPr>
              <a:t>Closely spaced pregnancies (&lt; 12 months)</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100" dirty="0">
                <a:solidFill>
                  <a:schemeClr val="bg1"/>
                </a:solidFill>
                <a:cs typeface="Arial" panose="020B0604020202020204" pitchFamily="34" charset="0"/>
              </a:rPr>
              <a:t>Advanced maternal age (&gt; 35 years)</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100" dirty="0">
                <a:solidFill>
                  <a:schemeClr val="bg1"/>
                </a:solidFill>
                <a:cs typeface="Arial" panose="020B0604020202020204" pitchFamily="34" charset="0"/>
              </a:rPr>
              <a:t>African or Asian ethnicity</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100" dirty="0">
                <a:solidFill>
                  <a:schemeClr val="bg1"/>
                </a:solidFill>
                <a:cs typeface="Arial" panose="020B0604020202020204" pitchFamily="34" charset="0"/>
              </a:rPr>
              <a:t>Smoking</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100" dirty="0">
                <a:solidFill>
                  <a:schemeClr val="bg1"/>
                </a:solidFill>
                <a:cs typeface="Arial" panose="020B0604020202020204" pitchFamily="34" charset="0"/>
              </a:rPr>
              <a:t>Cocaine use</a:t>
            </a:r>
          </a:p>
        </p:txBody>
      </p:sp>
    </p:spTree>
    <p:extLst>
      <p:ext uri="{BB962C8B-B14F-4D97-AF65-F5344CB8AC3E}">
        <p14:creationId xmlns:p14="http://schemas.microsoft.com/office/powerpoint/2010/main" val="200982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62</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Placenta Previa - Management</a:t>
            </a:r>
          </a:p>
        </p:txBody>
      </p:sp>
      <p:sp>
        <p:nvSpPr>
          <p:cNvPr id="7" name="TextBox 6"/>
          <p:cNvSpPr txBox="1"/>
          <p:nvPr/>
        </p:nvSpPr>
        <p:spPr>
          <a:xfrm>
            <a:off x="2788769" y="1109781"/>
            <a:ext cx="8463431" cy="5670783"/>
          </a:xfrm>
          <a:prstGeom prst="rect">
            <a:avLst/>
          </a:prstGeom>
          <a:noFill/>
        </p:spPr>
        <p:txBody>
          <a:bodyPr wrap="square" rtlCol="0">
            <a:spAutoFit/>
          </a:bodyPr>
          <a:lstStyle/>
          <a:p>
            <a:pPr marL="448056" indent="-384048">
              <a:spcBef>
                <a:spcPts val="300"/>
              </a:spcBef>
              <a:buClr>
                <a:schemeClr val="accent2"/>
              </a:buClr>
              <a:buFont typeface="Wingdings 2"/>
              <a:buChar char=""/>
              <a:defRPr/>
            </a:pPr>
            <a:r>
              <a:rPr lang="en-CA" altLang="en-US" sz="2200" dirty="0">
                <a:solidFill>
                  <a:schemeClr val="bg1"/>
                </a:solidFill>
                <a:cs typeface="Arial" panose="020B0604020202020204" pitchFamily="34" charset="0"/>
              </a:rPr>
              <a:t>Assess for Hemorrhage</a:t>
            </a:r>
          </a:p>
          <a:p>
            <a:pPr marL="1362456" lvl="2" indent="-384048">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PVB – </a:t>
            </a:r>
            <a:r>
              <a:rPr lang="en-CA" altLang="en-US" sz="2100" dirty="0" smtClean="0">
                <a:solidFill>
                  <a:schemeClr val="bg1"/>
                </a:solidFill>
                <a:cs typeface="Arial" panose="020B0604020202020204" pitchFamily="34" charset="0"/>
              </a:rPr>
              <a:t>Quantity </a:t>
            </a:r>
            <a:r>
              <a:rPr lang="en-CA" altLang="en-US" sz="2100" dirty="0">
                <a:solidFill>
                  <a:schemeClr val="bg1"/>
                </a:solidFill>
                <a:cs typeface="Arial" panose="020B0604020202020204" pitchFamily="34" charset="0"/>
              </a:rPr>
              <a:t>/ Quality</a:t>
            </a:r>
          </a:p>
          <a:p>
            <a:pPr marL="1362456" lvl="2" indent="-384048">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VS</a:t>
            </a:r>
          </a:p>
          <a:p>
            <a:pPr marL="1362456" lvl="2" indent="-384048">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IV access – Bolus (if active bleeding)</a:t>
            </a:r>
          </a:p>
          <a:p>
            <a:pPr marL="1362456" lvl="2" indent="-384048">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CBC, </a:t>
            </a:r>
            <a:r>
              <a:rPr lang="en-CA" altLang="en-US" sz="2100" dirty="0" err="1">
                <a:solidFill>
                  <a:schemeClr val="bg1"/>
                </a:solidFill>
                <a:cs typeface="Arial" panose="020B0604020202020204" pitchFamily="34" charset="0"/>
              </a:rPr>
              <a:t>Coag</a:t>
            </a:r>
            <a:r>
              <a:rPr lang="en-CA" altLang="en-US" sz="2100" dirty="0">
                <a:solidFill>
                  <a:schemeClr val="bg1"/>
                </a:solidFill>
                <a:cs typeface="Arial" panose="020B0604020202020204" pitchFamily="34" charset="0"/>
              </a:rPr>
              <a:t> (+Fibrinogen), X-Match q 96h</a:t>
            </a:r>
          </a:p>
          <a:p>
            <a:pPr marL="1362456" lvl="2" indent="-384048">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Routine ultrasounds</a:t>
            </a:r>
          </a:p>
          <a:p>
            <a:pPr marL="1819656" lvl="3" indent="-384048">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For BPP</a:t>
            </a:r>
          </a:p>
          <a:p>
            <a:pPr marL="1819656" lvl="3" indent="-384048">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Growth</a:t>
            </a:r>
          </a:p>
          <a:p>
            <a:pPr marL="1362456" lvl="2" indent="-384048">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Bedrest</a:t>
            </a:r>
          </a:p>
          <a:p>
            <a:pPr marL="1362456" lvl="2" indent="-384048">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OACIS profile</a:t>
            </a:r>
          </a:p>
          <a:p>
            <a:pPr marL="1060704" lvl="2">
              <a:defRPr/>
            </a:pPr>
            <a:endParaRPr lang="en-CA" altLang="en-US" sz="2200" dirty="0">
              <a:solidFill>
                <a:schemeClr val="bg1"/>
              </a:solidFill>
            </a:endParaRPr>
          </a:p>
          <a:p>
            <a:pPr marL="448056" indent="-384048">
              <a:spcBef>
                <a:spcPts val="300"/>
              </a:spcBef>
              <a:buClr>
                <a:schemeClr val="accent2"/>
              </a:buClr>
              <a:buFont typeface="Wingdings 2"/>
              <a:buChar char=""/>
              <a:defRPr/>
            </a:pPr>
            <a:r>
              <a:rPr lang="en-CA" altLang="en-US" sz="2200" dirty="0">
                <a:solidFill>
                  <a:schemeClr val="bg1"/>
                </a:solidFill>
                <a:cs typeface="Arial" panose="020B0604020202020204" pitchFamily="34" charset="0"/>
              </a:rPr>
              <a:t>Assess for Fetal Distress</a:t>
            </a:r>
          </a:p>
          <a:p>
            <a:pPr marL="978408" lvl="1" indent="-457200">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CFHM</a:t>
            </a:r>
          </a:p>
          <a:p>
            <a:pPr marL="978408" lvl="1" indent="-457200">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Ultrasound, if appropriate</a:t>
            </a:r>
          </a:p>
          <a:p>
            <a:pPr marL="978408" lvl="1" indent="-457200">
              <a:spcBef>
                <a:spcPts val="300"/>
              </a:spcBef>
              <a:buClr>
                <a:schemeClr val="accent2"/>
              </a:buClr>
              <a:buFont typeface="Wingdings" panose="05000000000000000000" pitchFamily="2" charset="2"/>
              <a:buChar char="Ø"/>
              <a:defRPr/>
            </a:pPr>
            <a:r>
              <a:rPr lang="en-CA" altLang="en-US" sz="2100" dirty="0">
                <a:solidFill>
                  <a:schemeClr val="bg1"/>
                </a:solidFill>
                <a:cs typeface="Arial" panose="020B0604020202020204" pitchFamily="34" charset="0"/>
              </a:rPr>
              <a:t>Start MgSO4, if indicated</a:t>
            </a:r>
          </a:p>
        </p:txBody>
      </p:sp>
      <p:sp>
        <p:nvSpPr>
          <p:cNvPr id="5" name="Rounded Rectangle 4"/>
          <p:cNvSpPr/>
          <p:nvPr/>
        </p:nvSpPr>
        <p:spPr>
          <a:xfrm>
            <a:off x="7464768" y="3419858"/>
            <a:ext cx="2944053" cy="1494515"/>
          </a:xfrm>
          <a:prstGeom prst="roundRect">
            <a:avLst/>
          </a:prstGeom>
          <a:gradFill>
            <a:gsLst>
              <a:gs pos="0">
                <a:schemeClr val="accent1">
                  <a:lumMod val="20000"/>
                  <a:lumOff val="80000"/>
                </a:schemeClr>
              </a:gs>
              <a:gs pos="100000">
                <a:srgbClr val="2FAFFF"/>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lnSpc>
                <a:spcPct val="90000"/>
              </a:lnSpc>
            </a:pPr>
            <a:r>
              <a:rPr lang="en-CA" altLang="en-US" sz="2400" dirty="0"/>
              <a:t>CALL FOR HELP!!</a:t>
            </a:r>
          </a:p>
          <a:p>
            <a:pPr algn="ctr">
              <a:lnSpc>
                <a:spcPct val="90000"/>
              </a:lnSpc>
            </a:pPr>
            <a:r>
              <a:rPr lang="en-CA" altLang="en-US" sz="2400" dirty="0"/>
              <a:t>If active bleeding or If fetal distress</a:t>
            </a:r>
          </a:p>
        </p:txBody>
      </p:sp>
    </p:spTree>
    <p:extLst>
      <p:ext uri="{BB962C8B-B14F-4D97-AF65-F5344CB8AC3E}">
        <p14:creationId xmlns:p14="http://schemas.microsoft.com/office/powerpoint/2010/main" val="312907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63</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Placenta Previa - Exercise</a:t>
            </a:r>
          </a:p>
        </p:txBody>
      </p:sp>
      <p:sp>
        <p:nvSpPr>
          <p:cNvPr id="7" name="TextBox 6"/>
          <p:cNvSpPr txBox="1"/>
          <p:nvPr/>
        </p:nvSpPr>
        <p:spPr>
          <a:xfrm>
            <a:off x="2761875" y="1783395"/>
            <a:ext cx="7646149" cy="2015936"/>
          </a:xfrm>
          <a:prstGeom prst="rect">
            <a:avLst/>
          </a:prstGeom>
          <a:noFill/>
        </p:spPr>
        <p:txBody>
          <a:bodyPr wrap="square" rtlCol="0">
            <a:spAutoFit/>
          </a:bodyPr>
          <a:lstStyle/>
          <a:p>
            <a:pPr marL="64008" algn="ctr">
              <a:spcBef>
                <a:spcPts val="300"/>
              </a:spcBef>
              <a:buClr>
                <a:schemeClr val="accent2"/>
              </a:buClr>
              <a:defRPr/>
            </a:pPr>
            <a:r>
              <a:rPr lang="fr-CA" sz="2400" dirty="0">
                <a:solidFill>
                  <a:schemeClr val="bg1"/>
                </a:solidFill>
                <a:cs typeface="Arial" panose="020B0604020202020204" pitchFamily="34" charset="0"/>
              </a:rPr>
              <a:t>You are </a:t>
            </a:r>
            <a:r>
              <a:rPr lang="fr-CA" sz="2400" dirty="0" err="1">
                <a:solidFill>
                  <a:schemeClr val="bg1"/>
                </a:solidFill>
                <a:cs typeface="Arial" panose="020B0604020202020204" pitchFamily="34" charset="0"/>
              </a:rPr>
              <a:t>caring</a:t>
            </a:r>
            <a:r>
              <a:rPr lang="fr-CA" sz="2400" dirty="0">
                <a:solidFill>
                  <a:schemeClr val="bg1"/>
                </a:solidFill>
                <a:cs typeface="Arial" panose="020B0604020202020204" pitchFamily="34" charset="0"/>
              </a:rPr>
              <a:t> for a patient </a:t>
            </a:r>
            <a:r>
              <a:rPr lang="fr-CA" sz="2400" dirty="0" err="1">
                <a:solidFill>
                  <a:schemeClr val="bg1"/>
                </a:solidFill>
                <a:cs typeface="Arial" panose="020B0604020202020204" pitchFamily="34" charset="0"/>
              </a:rPr>
              <a:t>with</a:t>
            </a:r>
            <a:r>
              <a:rPr lang="fr-CA" sz="2400" dirty="0">
                <a:solidFill>
                  <a:schemeClr val="bg1"/>
                </a:solidFill>
                <a:cs typeface="Arial" panose="020B0604020202020204" pitchFamily="34" charset="0"/>
              </a:rPr>
              <a:t> placenta </a:t>
            </a:r>
            <a:r>
              <a:rPr lang="fr-CA" sz="2400" dirty="0" err="1">
                <a:solidFill>
                  <a:schemeClr val="bg1"/>
                </a:solidFill>
                <a:cs typeface="Arial" panose="020B0604020202020204" pitchFamily="34" charset="0"/>
              </a:rPr>
              <a:t>previa</a:t>
            </a:r>
            <a:r>
              <a:rPr lang="fr-CA" sz="2400" dirty="0">
                <a:solidFill>
                  <a:schemeClr val="bg1"/>
                </a:solidFill>
                <a:cs typeface="Arial" panose="020B0604020202020204" pitchFamily="34" charset="0"/>
              </a:rPr>
              <a:t>. The </a:t>
            </a:r>
            <a:r>
              <a:rPr lang="fr-CA" sz="2400" dirty="0" err="1">
                <a:solidFill>
                  <a:schemeClr val="bg1"/>
                </a:solidFill>
                <a:cs typeface="Arial" panose="020B0604020202020204" pitchFamily="34" charset="0"/>
              </a:rPr>
              <a:t>resident</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is</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doing</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his</a:t>
            </a:r>
            <a:r>
              <a:rPr lang="fr-CA" sz="2400" dirty="0">
                <a:solidFill>
                  <a:schemeClr val="bg1"/>
                </a:solidFill>
                <a:cs typeface="Arial" panose="020B0604020202020204" pitchFamily="34" charset="0"/>
              </a:rPr>
              <a:t> rounds. He </a:t>
            </a:r>
            <a:r>
              <a:rPr lang="fr-CA" sz="2400" dirty="0" err="1">
                <a:solidFill>
                  <a:schemeClr val="bg1"/>
                </a:solidFill>
                <a:cs typeface="Arial" panose="020B0604020202020204" pitchFamily="34" charset="0"/>
              </a:rPr>
              <a:t>asks</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you</a:t>
            </a:r>
            <a:r>
              <a:rPr lang="fr-CA" sz="2400" dirty="0">
                <a:solidFill>
                  <a:schemeClr val="bg1"/>
                </a:solidFill>
                <a:cs typeface="Arial" panose="020B0604020202020204" pitchFamily="34" charset="0"/>
              </a:rPr>
              <a:t> to come </a:t>
            </a:r>
            <a:r>
              <a:rPr lang="fr-CA" sz="2400" dirty="0" err="1">
                <a:solidFill>
                  <a:schemeClr val="bg1"/>
                </a:solidFill>
                <a:cs typeface="Arial" panose="020B0604020202020204" pitchFamily="34" charset="0"/>
              </a:rPr>
              <a:t>assist</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him</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with</a:t>
            </a:r>
            <a:r>
              <a:rPr lang="fr-CA" sz="2400" dirty="0">
                <a:solidFill>
                  <a:schemeClr val="bg1"/>
                </a:solidFill>
                <a:cs typeface="Arial" panose="020B0604020202020204" pitchFamily="34" charset="0"/>
              </a:rPr>
              <a:t> the vaginal exam.</a:t>
            </a:r>
          </a:p>
          <a:p>
            <a:pPr marL="64008" algn="ctr">
              <a:spcBef>
                <a:spcPts val="300"/>
              </a:spcBef>
              <a:buClr>
                <a:schemeClr val="accent2"/>
              </a:buClr>
              <a:defRPr/>
            </a:pPr>
            <a:endParaRPr lang="fr-CA" sz="2400" dirty="0">
              <a:solidFill>
                <a:schemeClr val="bg1"/>
              </a:solidFill>
              <a:cs typeface="Arial" panose="020B0604020202020204" pitchFamily="34" charset="0"/>
            </a:endParaRPr>
          </a:p>
          <a:p>
            <a:pPr marL="64008" algn="ctr">
              <a:spcBef>
                <a:spcPts val="300"/>
              </a:spcBef>
              <a:buClr>
                <a:schemeClr val="accent2"/>
              </a:buClr>
              <a:defRPr/>
            </a:pPr>
            <a:r>
              <a:rPr lang="fr-CA" sz="2400" dirty="0" err="1">
                <a:solidFill>
                  <a:schemeClr val="bg1"/>
                </a:solidFill>
                <a:cs typeface="Arial" panose="020B0604020202020204" pitchFamily="34" charset="0"/>
              </a:rPr>
              <a:t>What</a:t>
            </a:r>
            <a:r>
              <a:rPr lang="fr-CA" sz="2400" dirty="0">
                <a:solidFill>
                  <a:schemeClr val="bg1"/>
                </a:solidFill>
                <a:cs typeface="Arial" panose="020B0604020202020204" pitchFamily="34" charset="0"/>
              </a:rPr>
              <a:t> do </a:t>
            </a:r>
            <a:r>
              <a:rPr lang="fr-CA" sz="2400" dirty="0" err="1">
                <a:solidFill>
                  <a:schemeClr val="bg1"/>
                </a:solidFill>
                <a:cs typeface="Arial" panose="020B0604020202020204" pitchFamily="34" charset="0"/>
              </a:rPr>
              <a:t>you</a:t>
            </a:r>
            <a:r>
              <a:rPr lang="fr-CA" sz="2400" dirty="0">
                <a:solidFill>
                  <a:schemeClr val="bg1"/>
                </a:solidFill>
                <a:cs typeface="Arial" panose="020B0604020202020204" pitchFamily="34" charset="0"/>
              </a:rPr>
              <a:t> do?</a:t>
            </a:r>
          </a:p>
        </p:txBody>
      </p:sp>
    </p:spTree>
    <p:extLst>
      <p:ext uri="{BB962C8B-B14F-4D97-AF65-F5344CB8AC3E}">
        <p14:creationId xmlns:p14="http://schemas.microsoft.com/office/powerpoint/2010/main" val="86871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840230"/>
          </a:xfrm>
        </p:spPr>
        <p:txBody>
          <a:bodyPr/>
          <a:lstStyle/>
          <a:p>
            <a:r>
              <a:rPr lang="en-US" sz="5400" dirty="0">
                <a:solidFill>
                  <a:schemeClr val="accent1">
                    <a:lumMod val="20000"/>
                    <a:lumOff val="80000"/>
                  </a:schemeClr>
                </a:solidFill>
              </a:rPr>
              <a:t>Placental Issues</a:t>
            </a: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842536" y="3545241"/>
            <a:ext cx="9059107" cy="538710"/>
          </a:xfrm>
        </p:spPr>
        <p:txBody>
          <a:bodyPr/>
          <a:lstStyle/>
          <a:p>
            <a:pPr marL="448056" indent="-384048">
              <a:spcAft>
                <a:spcPts val="0"/>
              </a:spcAft>
              <a:buFont typeface="Wingdings 2"/>
              <a:buChar char=""/>
              <a:defRPr/>
            </a:pPr>
            <a:r>
              <a:rPr lang="fr-FR" altLang="en-US" sz="2200" dirty="0"/>
              <a:t>Placenta </a:t>
            </a:r>
            <a:r>
              <a:rPr lang="fr-FR" altLang="en-US" sz="2200" dirty="0" err="1"/>
              <a:t>Accreta</a:t>
            </a:r>
            <a:r>
              <a:rPr lang="fr-FR" altLang="en-US" sz="2200" dirty="0"/>
              <a:t> \ </a:t>
            </a:r>
            <a:r>
              <a:rPr lang="fr-FR" altLang="en-US" sz="2200" dirty="0" err="1"/>
              <a:t>Increta</a:t>
            </a:r>
            <a:r>
              <a:rPr lang="fr-FR" altLang="en-US" sz="2200" dirty="0"/>
              <a:t> \ </a:t>
            </a:r>
            <a:r>
              <a:rPr lang="fr-FR" altLang="en-US" sz="2200" dirty="0" err="1"/>
              <a:t>Percreta</a:t>
            </a:r>
            <a:endParaRPr lang="fr-FR" altLang="en-US" sz="2200" dirty="0"/>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64</a:t>
            </a:fld>
            <a:endParaRPr lang="en-US" dirty="0"/>
          </a:p>
        </p:txBody>
      </p:sp>
      <p:graphicFrame>
        <p:nvGraphicFramePr>
          <p:cNvPr id="7" name="Group 24"/>
          <p:cNvGraphicFramePr>
            <a:graphicFrameLocks/>
          </p:cNvGraphicFramePr>
          <p:nvPr>
            <p:extLst>
              <p:ext uri="{D42A27DB-BD31-4B8C-83A1-F6EECF244321}">
                <p14:modId xmlns:p14="http://schemas.microsoft.com/office/powerpoint/2010/main" val="430454364"/>
              </p:ext>
            </p:extLst>
          </p:nvPr>
        </p:nvGraphicFramePr>
        <p:xfrm>
          <a:off x="989001" y="3968318"/>
          <a:ext cx="8766175" cy="2579631"/>
        </p:xfrm>
        <a:graphic>
          <a:graphicData uri="http://schemas.openxmlformats.org/drawingml/2006/table">
            <a:tbl>
              <a:tblPr/>
              <a:tblGrid>
                <a:gridCol w="2784475">
                  <a:extLst>
                    <a:ext uri="{9D8B030D-6E8A-4147-A177-3AD203B41FA5}">
                      <a16:colId xmlns:a16="http://schemas.microsoft.com/office/drawing/2014/main" val="20000"/>
                    </a:ext>
                  </a:extLst>
                </a:gridCol>
                <a:gridCol w="2805112">
                  <a:extLst>
                    <a:ext uri="{9D8B030D-6E8A-4147-A177-3AD203B41FA5}">
                      <a16:colId xmlns:a16="http://schemas.microsoft.com/office/drawing/2014/main" val="20001"/>
                    </a:ext>
                  </a:extLst>
                </a:gridCol>
                <a:gridCol w="3176588">
                  <a:extLst>
                    <a:ext uri="{9D8B030D-6E8A-4147-A177-3AD203B41FA5}">
                      <a16:colId xmlns:a16="http://schemas.microsoft.com/office/drawing/2014/main" val="20002"/>
                    </a:ext>
                  </a:extLst>
                </a:gridCol>
              </a:tblGrid>
              <a:tr h="969442">
                <a:tc>
                  <a:txBody>
                    <a:bodyPr/>
                    <a:lstStyle>
                      <a:lvl1pPr eaLnBrk="0" hangingPunct="0">
                        <a:spcBef>
                          <a:spcPts val="700"/>
                        </a:spcBef>
                        <a:buClr>
                          <a:schemeClr val="accent2"/>
                        </a:buClr>
                        <a:buSzPct val="60000"/>
                        <a:buFont typeface="Wingdings" pitchFamily="2" charset="2"/>
                        <a:defRPr sz="2500">
                          <a:solidFill>
                            <a:schemeClr val="tx1"/>
                          </a:solidFill>
                          <a:latin typeface="Tw Cen MT" charset="0"/>
                          <a:ea typeface="ＭＳ Ｐゴシック" charset="-128"/>
                        </a:defRPr>
                      </a:lvl1pPr>
                      <a:lvl2pPr marL="37931725" indent="-37474525" eaLnBrk="0" hangingPunct="0">
                        <a:spcBef>
                          <a:spcPts val="550"/>
                        </a:spcBef>
                        <a:buClr>
                          <a:schemeClr val="accent1"/>
                        </a:buClr>
                        <a:buSzPct val="70000"/>
                        <a:buFont typeface="Wingdings 2" pitchFamily="18" charset="2"/>
                        <a:defRPr sz="2200">
                          <a:solidFill>
                            <a:schemeClr val="tx1"/>
                          </a:solidFill>
                          <a:latin typeface="Tw Cen MT" charset="0"/>
                          <a:ea typeface="ＭＳ Ｐゴシック" charset="-128"/>
                        </a:defRPr>
                      </a:lvl2pPr>
                      <a:lvl3pPr eaLnBrk="0" hangingPunct="0">
                        <a:spcBef>
                          <a:spcPts val="500"/>
                        </a:spcBef>
                        <a:defRPr sz="2100">
                          <a:solidFill>
                            <a:schemeClr val="tx1"/>
                          </a:solidFill>
                          <a:latin typeface="Tw Cen MT" charset="0"/>
                          <a:ea typeface="ＭＳ Ｐゴシック" charset="-128"/>
                        </a:defRPr>
                      </a:lvl3pPr>
                      <a:lvl4pPr eaLnBrk="0" hangingPunct="0">
                        <a:spcBef>
                          <a:spcPts val="400"/>
                        </a:spcBef>
                        <a:defRPr>
                          <a:solidFill>
                            <a:schemeClr val="tx1"/>
                          </a:solidFill>
                          <a:latin typeface="Tw Cen MT" charset="0"/>
                          <a:ea typeface="ＭＳ Ｐゴシック" charset="-128"/>
                        </a:defRPr>
                      </a:lvl4pPr>
                      <a:lvl5pPr eaLnBrk="0" hangingPunct="0">
                        <a:spcBef>
                          <a:spcPts val="400"/>
                        </a:spcBef>
                        <a:defRPr>
                          <a:solidFill>
                            <a:schemeClr val="tx1"/>
                          </a:solidFill>
                          <a:latin typeface="Tw Cen MT" charset="0"/>
                          <a:ea typeface="ＭＳ Ｐゴシック" charset="-128"/>
                        </a:defRPr>
                      </a:lvl5pPr>
                      <a:lvl6pPr marL="457200" eaLnBrk="0" fontAlgn="base" hangingPunct="0">
                        <a:spcBef>
                          <a:spcPts val="400"/>
                        </a:spcBef>
                        <a:spcAft>
                          <a:spcPct val="0"/>
                        </a:spcAft>
                        <a:defRPr>
                          <a:solidFill>
                            <a:schemeClr val="tx1"/>
                          </a:solidFill>
                          <a:latin typeface="Tw Cen MT" charset="0"/>
                          <a:ea typeface="ＭＳ Ｐゴシック" charset="-128"/>
                        </a:defRPr>
                      </a:lvl6pPr>
                      <a:lvl7pPr marL="914400" eaLnBrk="0" fontAlgn="base" hangingPunct="0">
                        <a:spcBef>
                          <a:spcPts val="400"/>
                        </a:spcBef>
                        <a:spcAft>
                          <a:spcPct val="0"/>
                        </a:spcAft>
                        <a:defRPr>
                          <a:solidFill>
                            <a:schemeClr val="tx1"/>
                          </a:solidFill>
                          <a:latin typeface="Tw Cen MT" charset="0"/>
                          <a:ea typeface="ＭＳ Ｐゴシック" charset="-128"/>
                        </a:defRPr>
                      </a:lvl7pPr>
                      <a:lvl8pPr marL="1371600" eaLnBrk="0" fontAlgn="base" hangingPunct="0">
                        <a:spcBef>
                          <a:spcPts val="400"/>
                        </a:spcBef>
                        <a:spcAft>
                          <a:spcPct val="0"/>
                        </a:spcAft>
                        <a:defRPr>
                          <a:solidFill>
                            <a:schemeClr val="tx1"/>
                          </a:solidFill>
                          <a:latin typeface="Tw Cen MT" charset="0"/>
                          <a:ea typeface="ＭＳ Ｐゴシック" charset="-128"/>
                        </a:defRPr>
                      </a:lvl8pPr>
                      <a:lvl9pPr marL="1828800" eaLnBrk="0" fontAlgn="base" hangingPunct="0">
                        <a:spcBef>
                          <a:spcPts val="400"/>
                        </a:spcBef>
                        <a:spcAft>
                          <a:spcPct val="0"/>
                        </a:spcAft>
                        <a:defRPr>
                          <a:solidFill>
                            <a:schemeClr val="tx1"/>
                          </a:solidFill>
                          <a:latin typeface="Tw Cen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3200" b="1" i="0" u="none" strike="noStrike" cap="none" normalizeH="0" baseline="0" dirty="0">
                          <a:ln>
                            <a:noFill/>
                          </a:ln>
                          <a:solidFill>
                            <a:srgbClr val="FFFFFF"/>
                          </a:solidFill>
                          <a:effectLst/>
                          <a:latin typeface="Tw Cen MT" charset="0"/>
                          <a:ea typeface="ＭＳ Ｐゴシック" charset="-128"/>
                        </a:rPr>
                        <a:t>Placenta </a:t>
                      </a:r>
                      <a:r>
                        <a:rPr kumimoji="0" lang="en-CA" altLang="en-US" sz="3200" b="1" i="0" u="none" strike="noStrike" cap="none" normalizeH="0" baseline="0" dirty="0" err="1">
                          <a:ln>
                            <a:noFill/>
                          </a:ln>
                          <a:solidFill>
                            <a:srgbClr val="FFFFFF"/>
                          </a:solidFill>
                          <a:effectLst/>
                          <a:latin typeface="Tw Cen MT" charset="0"/>
                          <a:ea typeface="ＭＳ Ｐゴシック" charset="-128"/>
                        </a:rPr>
                        <a:t>Accreta</a:t>
                      </a:r>
                      <a:endParaRPr kumimoji="0" lang="en-CA" altLang="en-US" sz="3200" b="1" i="0" u="none" strike="noStrike" cap="none" normalizeH="0" baseline="0" dirty="0">
                        <a:ln>
                          <a:noFill/>
                        </a:ln>
                        <a:solidFill>
                          <a:srgbClr val="FFFFFF"/>
                        </a:solidFill>
                        <a:effectLst/>
                        <a:latin typeface="Tw Cen MT"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99CAB"/>
                    </a:solidFill>
                  </a:tcPr>
                </a:tc>
                <a:tc>
                  <a:txBody>
                    <a:bodyPr/>
                    <a:lstStyle>
                      <a:lvl1pPr eaLnBrk="0" hangingPunct="0">
                        <a:spcBef>
                          <a:spcPts val="700"/>
                        </a:spcBef>
                        <a:buClr>
                          <a:schemeClr val="accent2"/>
                        </a:buClr>
                        <a:buSzPct val="60000"/>
                        <a:buFont typeface="Wingdings" pitchFamily="2" charset="2"/>
                        <a:defRPr sz="2500">
                          <a:solidFill>
                            <a:schemeClr val="tx1"/>
                          </a:solidFill>
                          <a:latin typeface="Tw Cen MT" charset="0"/>
                          <a:ea typeface="ＭＳ Ｐゴシック" charset="-128"/>
                        </a:defRPr>
                      </a:lvl1pPr>
                      <a:lvl2pPr marL="37931725" indent="-37474525" eaLnBrk="0" hangingPunct="0">
                        <a:spcBef>
                          <a:spcPts val="550"/>
                        </a:spcBef>
                        <a:buClr>
                          <a:schemeClr val="accent1"/>
                        </a:buClr>
                        <a:buSzPct val="70000"/>
                        <a:buFont typeface="Wingdings 2" pitchFamily="18" charset="2"/>
                        <a:defRPr sz="2200">
                          <a:solidFill>
                            <a:schemeClr val="tx1"/>
                          </a:solidFill>
                          <a:latin typeface="Tw Cen MT" charset="0"/>
                          <a:ea typeface="ＭＳ Ｐゴシック" charset="-128"/>
                        </a:defRPr>
                      </a:lvl2pPr>
                      <a:lvl3pPr eaLnBrk="0" hangingPunct="0">
                        <a:spcBef>
                          <a:spcPts val="500"/>
                        </a:spcBef>
                        <a:defRPr sz="2100">
                          <a:solidFill>
                            <a:schemeClr val="tx1"/>
                          </a:solidFill>
                          <a:latin typeface="Tw Cen MT" charset="0"/>
                          <a:ea typeface="ＭＳ Ｐゴシック" charset="-128"/>
                        </a:defRPr>
                      </a:lvl3pPr>
                      <a:lvl4pPr eaLnBrk="0" hangingPunct="0">
                        <a:spcBef>
                          <a:spcPts val="400"/>
                        </a:spcBef>
                        <a:defRPr>
                          <a:solidFill>
                            <a:schemeClr val="tx1"/>
                          </a:solidFill>
                          <a:latin typeface="Tw Cen MT" charset="0"/>
                          <a:ea typeface="ＭＳ Ｐゴシック" charset="-128"/>
                        </a:defRPr>
                      </a:lvl4pPr>
                      <a:lvl5pPr eaLnBrk="0" hangingPunct="0">
                        <a:spcBef>
                          <a:spcPts val="400"/>
                        </a:spcBef>
                        <a:defRPr>
                          <a:solidFill>
                            <a:schemeClr val="tx1"/>
                          </a:solidFill>
                          <a:latin typeface="Tw Cen MT" charset="0"/>
                          <a:ea typeface="ＭＳ Ｐゴシック" charset="-128"/>
                        </a:defRPr>
                      </a:lvl5pPr>
                      <a:lvl6pPr marL="457200" eaLnBrk="0" fontAlgn="base" hangingPunct="0">
                        <a:spcBef>
                          <a:spcPts val="400"/>
                        </a:spcBef>
                        <a:spcAft>
                          <a:spcPct val="0"/>
                        </a:spcAft>
                        <a:defRPr>
                          <a:solidFill>
                            <a:schemeClr val="tx1"/>
                          </a:solidFill>
                          <a:latin typeface="Tw Cen MT" charset="0"/>
                          <a:ea typeface="ＭＳ Ｐゴシック" charset="-128"/>
                        </a:defRPr>
                      </a:lvl6pPr>
                      <a:lvl7pPr marL="914400" eaLnBrk="0" fontAlgn="base" hangingPunct="0">
                        <a:spcBef>
                          <a:spcPts val="400"/>
                        </a:spcBef>
                        <a:spcAft>
                          <a:spcPct val="0"/>
                        </a:spcAft>
                        <a:defRPr>
                          <a:solidFill>
                            <a:schemeClr val="tx1"/>
                          </a:solidFill>
                          <a:latin typeface="Tw Cen MT" charset="0"/>
                          <a:ea typeface="ＭＳ Ｐゴシック" charset="-128"/>
                        </a:defRPr>
                      </a:lvl7pPr>
                      <a:lvl8pPr marL="1371600" eaLnBrk="0" fontAlgn="base" hangingPunct="0">
                        <a:spcBef>
                          <a:spcPts val="400"/>
                        </a:spcBef>
                        <a:spcAft>
                          <a:spcPct val="0"/>
                        </a:spcAft>
                        <a:defRPr>
                          <a:solidFill>
                            <a:schemeClr val="tx1"/>
                          </a:solidFill>
                          <a:latin typeface="Tw Cen MT" charset="0"/>
                          <a:ea typeface="ＭＳ Ｐゴシック" charset="-128"/>
                        </a:defRPr>
                      </a:lvl8pPr>
                      <a:lvl9pPr marL="1828800" eaLnBrk="0" fontAlgn="base" hangingPunct="0">
                        <a:spcBef>
                          <a:spcPts val="400"/>
                        </a:spcBef>
                        <a:spcAft>
                          <a:spcPct val="0"/>
                        </a:spcAft>
                        <a:defRPr>
                          <a:solidFill>
                            <a:schemeClr val="tx1"/>
                          </a:solidFill>
                          <a:latin typeface="Tw Cen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3200" b="1" i="0" u="none" strike="noStrike" cap="none" normalizeH="0" baseline="0" dirty="0">
                          <a:ln>
                            <a:noFill/>
                          </a:ln>
                          <a:solidFill>
                            <a:srgbClr val="FFFFFF"/>
                          </a:solidFill>
                          <a:effectLst/>
                          <a:latin typeface="Tw Cen MT" charset="0"/>
                          <a:ea typeface="ＭＳ Ｐゴシック" charset="-128"/>
                        </a:rPr>
                        <a:t>Placenta Increta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99CAB"/>
                    </a:solidFill>
                  </a:tcPr>
                </a:tc>
                <a:tc>
                  <a:txBody>
                    <a:bodyPr/>
                    <a:lstStyle>
                      <a:lvl1pPr eaLnBrk="0" hangingPunct="0">
                        <a:spcBef>
                          <a:spcPts val="700"/>
                        </a:spcBef>
                        <a:buClr>
                          <a:schemeClr val="accent2"/>
                        </a:buClr>
                        <a:buSzPct val="60000"/>
                        <a:buFont typeface="Wingdings" pitchFamily="2" charset="2"/>
                        <a:defRPr sz="2500">
                          <a:solidFill>
                            <a:schemeClr val="tx1"/>
                          </a:solidFill>
                          <a:latin typeface="Tw Cen MT" charset="0"/>
                          <a:ea typeface="ＭＳ Ｐゴシック" charset="-128"/>
                        </a:defRPr>
                      </a:lvl1pPr>
                      <a:lvl2pPr marL="37931725" indent="-37474525" eaLnBrk="0" hangingPunct="0">
                        <a:spcBef>
                          <a:spcPts val="550"/>
                        </a:spcBef>
                        <a:buClr>
                          <a:schemeClr val="accent1"/>
                        </a:buClr>
                        <a:buSzPct val="70000"/>
                        <a:buFont typeface="Wingdings 2" pitchFamily="18" charset="2"/>
                        <a:defRPr sz="2200">
                          <a:solidFill>
                            <a:schemeClr val="tx1"/>
                          </a:solidFill>
                          <a:latin typeface="Tw Cen MT" charset="0"/>
                          <a:ea typeface="ＭＳ Ｐゴシック" charset="-128"/>
                        </a:defRPr>
                      </a:lvl2pPr>
                      <a:lvl3pPr eaLnBrk="0" hangingPunct="0">
                        <a:spcBef>
                          <a:spcPts val="500"/>
                        </a:spcBef>
                        <a:defRPr sz="2100">
                          <a:solidFill>
                            <a:schemeClr val="tx1"/>
                          </a:solidFill>
                          <a:latin typeface="Tw Cen MT" charset="0"/>
                          <a:ea typeface="ＭＳ Ｐゴシック" charset="-128"/>
                        </a:defRPr>
                      </a:lvl3pPr>
                      <a:lvl4pPr eaLnBrk="0" hangingPunct="0">
                        <a:spcBef>
                          <a:spcPts val="400"/>
                        </a:spcBef>
                        <a:defRPr>
                          <a:solidFill>
                            <a:schemeClr val="tx1"/>
                          </a:solidFill>
                          <a:latin typeface="Tw Cen MT" charset="0"/>
                          <a:ea typeface="ＭＳ Ｐゴシック" charset="-128"/>
                        </a:defRPr>
                      </a:lvl4pPr>
                      <a:lvl5pPr eaLnBrk="0" hangingPunct="0">
                        <a:spcBef>
                          <a:spcPts val="400"/>
                        </a:spcBef>
                        <a:defRPr>
                          <a:solidFill>
                            <a:schemeClr val="tx1"/>
                          </a:solidFill>
                          <a:latin typeface="Tw Cen MT" charset="0"/>
                          <a:ea typeface="ＭＳ Ｐゴシック" charset="-128"/>
                        </a:defRPr>
                      </a:lvl5pPr>
                      <a:lvl6pPr marL="457200" eaLnBrk="0" fontAlgn="base" hangingPunct="0">
                        <a:spcBef>
                          <a:spcPts val="400"/>
                        </a:spcBef>
                        <a:spcAft>
                          <a:spcPct val="0"/>
                        </a:spcAft>
                        <a:defRPr>
                          <a:solidFill>
                            <a:schemeClr val="tx1"/>
                          </a:solidFill>
                          <a:latin typeface="Tw Cen MT" charset="0"/>
                          <a:ea typeface="ＭＳ Ｐゴシック" charset="-128"/>
                        </a:defRPr>
                      </a:lvl6pPr>
                      <a:lvl7pPr marL="914400" eaLnBrk="0" fontAlgn="base" hangingPunct="0">
                        <a:spcBef>
                          <a:spcPts val="400"/>
                        </a:spcBef>
                        <a:spcAft>
                          <a:spcPct val="0"/>
                        </a:spcAft>
                        <a:defRPr>
                          <a:solidFill>
                            <a:schemeClr val="tx1"/>
                          </a:solidFill>
                          <a:latin typeface="Tw Cen MT" charset="0"/>
                          <a:ea typeface="ＭＳ Ｐゴシック" charset="-128"/>
                        </a:defRPr>
                      </a:lvl7pPr>
                      <a:lvl8pPr marL="1371600" eaLnBrk="0" fontAlgn="base" hangingPunct="0">
                        <a:spcBef>
                          <a:spcPts val="400"/>
                        </a:spcBef>
                        <a:spcAft>
                          <a:spcPct val="0"/>
                        </a:spcAft>
                        <a:defRPr>
                          <a:solidFill>
                            <a:schemeClr val="tx1"/>
                          </a:solidFill>
                          <a:latin typeface="Tw Cen MT" charset="0"/>
                          <a:ea typeface="ＭＳ Ｐゴシック" charset="-128"/>
                        </a:defRPr>
                      </a:lvl8pPr>
                      <a:lvl9pPr marL="1828800" eaLnBrk="0" fontAlgn="base" hangingPunct="0">
                        <a:spcBef>
                          <a:spcPts val="400"/>
                        </a:spcBef>
                        <a:spcAft>
                          <a:spcPct val="0"/>
                        </a:spcAft>
                        <a:defRPr>
                          <a:solidFill>
                            <a:schemeClr val="tx1"/>
                          </a:solidFill>
                          <a:latin typeface="Tw Cen MT"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3200" b="1" i="0" u="none" strike="noStrike" cap="none" normalizeH="0" baseline="0" dirty="0">
                          <a:ln>
                            <a:noFill/>
                          </a:ln>
                          <a:solidFill>
                            <a:srgbClr val="FFFFFF"/>
                          </a:solidFill>
                          <a:effectLst/>
                          <a:latin typeface="Tw Cen MT" charset="0"/>
                          <a:ea typeface="ＭＳ Ｐゴシック" charset="-128"/>
                        </a:rPr>
                        <a:t>Placenta </a:t>
                      </a:r>
                      <a:r>
                        <a:rPr kumimoji="0" lang="en-CA" altLang="en-US" sz="3200" b="1" i="0" u="none" strike="noStrike" cap="none" normalizeH="0" baseline="0" dirty="0" err="1">
                          <a:ln>
                            <a:noFill/>
                          </a:ln>
                          <a:solidFill>
                            <a:srgbClr val="FFFFFF"/>
                          </a:solidFill>
                          <a:effectLst/>
                          <a:latin typeface="Tw Cen MT" charset="0"/>
                          <a:ea typeface="ＭＳ Ｐゴシック" charset="-128"/>
                        </a:rPr>
                        <a:t>Percreta</a:t>
                      </a:r>
                      <a:endParaRPr kumimoji="0" lang="en-CA" altLang="en-US" sz="3200" b="1" i="0" u="none" strike="noStrike" cap="none" normalizeH="0" baseline="0" dirty="0">
                        <a:ln>
                          <a:noFill/>
                        </a:ln>
                        <a:solidFill>
                          <a:srgbClr val="FFFFFF"/>
                        </a:solidFill>
                        <a:effectLst/>
                        <a:latin typeface="Tw Cen MT"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99CAB"/>
                    </a:solidFill>
                  </a:tcPr>
                </a:tc>
                <a:extLst>
                  <a:ext uri="{0D108BD9-81ED-4DB2-BD59-A6C34878D82A}">
                    <a16:rowId xmlns:a16="http://schemas.microsoft.com/office/drawing/2014/main" val="10000"/>
                  </a:ext>
                </a:extLst>
              </a:tr>
              <a:tr h="1512831">
                <a:tc>
                  <a:txBody>
                    <a:bodyPr/>
                    <a:lstStyle>
                      <a:lvl1pPr eaLnBrk="0" hangingPunct="0">
                        <a:spcBef>
                          <a:spcPts val="700"/>
                        </a:spcBef>
                        <a:buClr>
                          <a:schemeClr val="accent2"/>
                        </a:buClr>
                        <a:buSzPct val="60000"/>
                        <a:buFont typeface="Wingdings" pitchFamily="2" charset="2"/>
                        <a:defRPr sz="2500">
                          <a:solidFill>
                            <a:schemeClr val="tx1"/>
                          </a:solidFill>
                          <a:latin typeface="Tw Cen MT" charset="0"/>
                          <a:ea typeface="ＭＳ Ｐゴシック" charset="-128"/>
                        </a:defRPr>
                      </a:lvl1pPr>
                      <a:lvl2pPr marL="37931725" indent="-37474525" eaLnBrk="0" hangingPunct="0">
                        <a:spcBef>
                          <a:spcPts val="550"/>
                        </a:spcBef>
                        <a:buClr>
                          <a:schemeClr val="accent1"/>
                        </a:buClr>
                        <a:buSzPct val="70000"/>
                        <a:buFont typeface="Wingdings 2" pitchFamily="18" charset="2"/>
                        <a:defRPr sz="2200">
                          <a:solidFill>
                            <a:schemeClr val="tx1"/>
                          </a:solidFill>
                          <a:latin typeface="Tw Cen MT" charset="0"/>
                          <a:ea typeface="ＭＳ Ｐゴシック" charset="-128"/>
                        </a:defRPr>
                      </a:lvl2pPr>
                      <a:lvl3pPr eaLnBrk="0" hangingPunct="0">
                        <a:spcBef>
                          <a:spcPts val="500"/>
                        </a:spcBef>
                        <a:defRPr sz="2100">
                          <a:solidFill>
                            <a:schemeClr val="tx1"/>
                          </a:solidFill>
                          <a:latin typeface="Tw Cen MT" charset="0"/>
                          <a:ea typeface="ＭＳ Ｐゴシック" charset="-128"/>
                        </a:defRPr>
                      </a:lvl3pPr>
                      <a:lvl4pPr eaLnBrk="0" hangingPunct="0">
                        <a:spcBef>
                          <a:spcPts val="400"/>
                        </a:spcBef>
                        <a:defRPr>
                          <a:solidFill>
                            <a:schemeClr val="tx1"/>
                          </a:solidFill>
                          <a:latin typeface="Tw Cen MT" charset="0"/>
                          <a:ea typeface="ＭＳ Ｐゴシック" charset="-128"/>
                        </a:defRPr>
                      </a:lvl4pPr>
                      <a:lvl5pPr eaLnBrk="0" hangingPunct="0">
                        <a:spcBef>
                          <a:spcPts val="400"/>
                        </a:spcBef>
                        <a:defRPr>
                          <a:solidFill>
                            <a:schemeClr val="tx1"/>
                          </a:solidFill>
                          <a:latin typeface="Tw Cen MT" charset="0"/>
                          <a:ea typeface="ＭＳ Ｐゴシック" charset="-128"/>
                        </a:defRPr>
                      </a:lvl5pPr>
                      <a:lvl6pPr marL="457200" eaLnBrk="0" fontAlgn="base" hangingPunct="0">
                        <a:spcBef>
                          <a:spcPts val="400"/>
                        </a:spcBef>
                        <a:spcAft>
                          <a:spcPct val="0"/>
                        </a:spcAft>
                        <a:defRPr>
                          <a:solidFill>
                            <a:schemeClr val="tx1"/>
                          </a:solidFill>
                          <a:latin typeface="Tw Cen MT" charset="0"/>
                          <a:ea typeface="ＭＳ Ｐゴシック" charset="-128"/>
                        </a:defRPr>
                      </a:lvl6pPr>
                      <a:lvl7pPr marL="914400" eaLnBrk="0" fontAlgn="base" hangingPunct="0">
                        <a:spcBef>
                          <a:spcPts val="400"/>
                        </a:spcBef>
                        <a:spcAft>
                          <a:spcPct val="0"/>
                        </a:spcAft>
                        <a:defRPr>
                          <a:solidFill>
                            <a:schemeClr val="tx1"/>
                          </a:solidFill>
                          <a:latin typeface="Tw Cen MT" charset="0"/>
                          <a:ea typeface="ＭＳ Ｐゴシック" charset="-128"/>
                        </a:defRPr>
                      </a:lvl7pPr>
                      <a:lvl8pPr marL="1371600" eaLnBrk="0" fontAlgn="base" hangingPunct="0">
                        <a:spcBef>
                          <a:spcPts val="400"/>
                        </a:spcBef>
                        <a:spcAft>
                          <a:spcPct val="0"/>
                        </a:spcAft>
                        <a:defRPr>
                          <a:solidFill>
                            <a:schemeClr val="tx1"/>
                          </a:solidFill>
                          <a:latin typeface="Tw Cen MT" charset="0"/>
                          <a:ea typeface="ＭＳ Ｐゴシック" charset="-128"/>
                        </a:defRPr>
                      </a:lvl8pPr>
                      <a:lvl9pPr marL="1828800" eaLnBrk="0" fontAlgn="base" hangingPunct="0">
                        <a:spcBef>
                          <a:spcPts val="400"/>
                        </a:spcBef>
                        <a:spcAft>
                          <a:spcPct val="0"/>
                        </a:spcAft>
                        <a:defRPr>
                          <a:solidFill>
                            <a:schemeClr val="tx1"/>
                          </a:solidFill>
                          <a:latin typeface="Tw Cen M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0" i="0" u="none" strike="noStrike" cap="none" normalizeH="0" baseline="0" dirty="0">
                          <a:ln>
                            <a:noFill/>
                          </a:ln>
                          <a:solidFill>
                            <a:srgbClr val="000000"/>
                          </a:solidFill>
                          <a:effectLst/>
                          <a:latin typeface="Tw Cen MT" charset="0"/>
                          <a:ea typeface="ＭＳ Ｐゴシック" charset="-128"/>
                        </a:rPr>
                        <a:t>Placenta attaches to the superficial layer of the uterine myometrium (75%)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ts val="700"/>
                        </a:spcBef>
                        <a:buClr>
                          <a:schemeClr val="accent2"/>
                        </a:buClr>
                        <a:buSzPct val="60000"/>
                        <a:buFont typeface="Wingdings" pitchFamily="2" charset="2"/>
                        <a:defRPr sz="2500">
                          <a:solidFill>
                            <a:schemeClr val="tx1"/>
                          </a:solidFill>
                          <a:latin typeface="Tw Cen MT" charset="0"/>
                          <a:ea typeface="ＭＳ Ｐゴシック" charset="-128"/>
                        </a:defRPr>
                      </a:lvl1pPr>
                      <a:lvl2pPr marL="37931725" indent="-37474525" eaLnBrk="0" hangingPunct="0">
                        <a:spcBef>
                          <a:spcPts val="550"/>
                        </a:spcBef>
                        <a:buClr>
                          <a:schemeClr val="accent1"/>
                        </a:buClr>
                        <a:buSzPct val="70000"/>
                        <a:buFont typeface="Wingdings 2" pitchFamily="18" charset="2"/>
                        <a:defRPr sz="2200">
                          <a:solidFill>
                            <a:schemeClr val="tx1"/>
                          </a:solidFill>
                          <a:latin typeface="Tw Cen MT" charset="0"/>
                          <a:ea typeface="ＭＳ Ｐゴシック" charset="-128"/>
                        </a:defRPr>
                      </a:lvl2pPr>
                      <a:lvl3pPr eaLnBrk="0" hangingPunct="0">
                        <a:spcBef>
                          <a:spcPts val="500"/>
                        </a:spcBef>
                        <a:defRPr sz="2100">
                          <a:solidFill>
                            <a:schemeClr val="tx1"/>
                          </a:solidFill>
                          <a:latin typeface="Tw Cen MT" charset="0"/>
                          <a:ea typeface="ＭＳ Ｐゴシック" charset="-128"/>
                        </a:defRPr>
                      </a:lvl3pPr>
                      <a:lvl4pPr eaLnBrk="0" hangingPunct="0">
                        <a:spcBef>
                          <a:spcPts val="400"/>
                        </a:spcBef>
                        <a:defRPr>
                          <a:solidFill>
                            <a:schemeClr val="tx1"/>
                          </a:solidFill>
                          <a:latin typeface="Tw Cen MT" charset="0"/>
                          <a:ea typeface="ＭＳ Ｐゴシック" charset="-128"/>
                        </a:defRPr>
                      </a:lvl4pPr>
                      <a:lvl5pPr eaLnBrk="0" hangingPunct="0">
                        <a:spcBef>
                          <a:spcPts val="400"/>
                        </a:spcBef>
                        <a:defRPr>
                          <a:solidFill>
                            <a:schemeClr val="tx1"/>
                          </a:solidFill>
                          <a:latin typeface="Tw Cen MT" charset="0"/>
                          <a:ea typeface="ＭＳ Ｐゴシック" charset="-128"/>
                        </a:defRPr>
                      </a:lvl5pPr>
                      <a:lvl6pPr marL="457200" eaLnBrk="0" fontAlgn="base" hangingPunct="0">
                        <a:spcBef>
                          <a:spcPts val="400"/>
                        </a:spcBef>
                        <a:spcAft>
                          <a:spcPct val="0"/>
                        </a:spcAft>
                        <a:defRPr>
                          <a:solidFill>
                            <a:schemeClr val="tx1"/>
                          </a:solidFill>
                          <a:latin typeface="Tw Cen MT" charset="0"/>
                          <a:ea typeface="ＭＳ Ｐゴシック" charset="-128"/>
                        </a:defRPr>
                      </a:lvl6pPr>
                      <a:lvl7pPr marL="914400" eaLnBrk="0" fontAlgn="base" hangingPunct="0">
                        <a:spcBef>
                          <a:spcPts val="400"/>
                        </a:spcBef>
                        <a:spcAft>
                          <a:spcPct val="0"/>
                        </a:spcAft>
                        <a:defRPr>
                          <a:solidFill>
                            <a:schemeClr val="tx1"/>
                          </a:solidFill>
                          <a:latin typeface="Tw Cen MT" charset="0"/>
                          <a:ea typeface="ＭＳ Ｐゴシック" charset="-128"/>
                        </a:defRPr>
                      </a:lvl7pPr>
                      <a:lvl8pPr marL="1371600" eaLnBrk="0" fontAlgn="base" hangingPunct="0">
                        <a:spcBef>
                          <a:spcPts val="400"/>
                        </a:spcBef>
                        <a:spcAft>
                          <a:spcPct val="0"/>
                        </a:spcAft>
                        <a:defRPr>
                          <a:solidFill>
                            <a:schemeClr val="tx1"/>
                          </a:solidFill>
                          <a:latin typeface="Tw Cen MT" charset="0"/>
                          <a:ea typeface="ＭＳ Ｐゴシック" charset="-128"/>
                        </a:defRPr>
                      </a:lvl8pPr>
                      <a:lvl9pPr marL="1828800" eaLnBrk="0" fontAlgn="base" hangingPunct="0">
                        <a:spcBef>
                          <a:spcPts val="400"/>
                        </a:spcBef>
                        <a:spcAft>
                          <a:spcPct val="0"/>
                        </a:spcAft>
                        <a:defRPr>
                          <a:solidFill>
                            <a:schemeClr val="tx1"/>
                          </a:solidFill>
                          <a:latin typeface="Tw Cen M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0" i="0" u="none" strike="noStrike" cap="none" normalizeH="0" baseline="0" dirty="0">
                          <a:ln>
                            <a:noFill/>
                          </a:ln>
                          <a:solidFill>
                            <a:srgbClr val="000000"/>
                          </a:solidFill>
                          <a:effectLst/>
                          <a:latin typeface="Tw Cen MT" charset="0"/>
                          <a:ea typeface="ＭＳ Ｐゴシック" charset="-128"/>
                        </a:rPr>
                        <a:t>Placenta invade deeply into the uterine myometrium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0" i="0" u="none" strike="noStrike" cap="none" normalizeH="0" baseline="0" dirty="0">
                          <a:ln>
                            <a:noFill/>
                          </a:ln>
                          <a:solidFill>
                            <a:srgbClr val="000000"/>
                          </a:solidFill>
                          <a:effectLst/>
                          <a:latin typeface="Tw Cen MT" charset="0"/>
                          <a:ea typeface="ＭＳ Ｐゴシック" charset="-128"/>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ts val="700"/>
                        </a:spcBef>
                        <a:buClr>
                          <a:schemeClr val="accent2"/>
                        </a:buClr>
                        <a:buSzPct val="60000"/>
                        <a:buFont typeface="Wingdings" pitchFamily="2" charset="2"/>
                        <a:defRPr sz="2500">
                          <a:solidFill>
                            <a:schemeClr val="tx1"/>
                          </a:solidFill>
                          <a:latin typeface="Tw Cen MT" charset="0"/>
                          <a:ea typeface="ＭＳ Ｐゴシック" charset="-128"/>
                        </a:defRPr>
                      </a:lvl1pPr>
                      <a:lvl2pPr marL="37931725" indent="-37474525" eaLnBrk="0" hangingPunct="0">
                        <a:spcBef>
                          <a:spcPts val="550"/>
                        </a:spcBef>
                        <a:buClr>
                          <a:schemeClr val="accent1"/>
                        </a:buClr>
                        <a:buSzPct val="70000"/>
                        <a:buFont typeface="Wingdings 2" pitchFamily="18" charset="2"/>
                        <a:defRPr sz="2200">
                          <a:solidFill>
                            <a:schemeClr val="tx1"/>
                          </a:solidFill>
                          <a:latin typeface="Tw Cen MT" charset="0"/>
                          <a:ea typeface="ＭＳ Ｐゴシック" charset="-128"/>
                        </a:defRPr>
                      </a:lvl2pPr>
                      <a:lvl3pPr eaLnBrk="0" hangingPunct="0">
                        <a:spcBef>
                          <a:spcPts val="500"/>
                        </a:spcBef>
                        <a:defRPr sz="2100">
                          <a:solidFill>
                            <a:schemeClr val="tx1"/>
                          </a:solidFill>
                          <a:latin typeface="Tw Cen MT" charset="0"/>
                          <a:ea typeface="ＭＳ Ｐゴシック" charset="-128"/>
                        </a:defRPr>
                      </a:lvl3pPr>
                      <a:lvl4pPr eaLnBrk="0" hangingPunct="0">
                        <a:spcBef>
                          <a:spcPts val="400"/>
                        </a:spcBef>
                        <a:defRPr>
                          <a:solidFill>
                            <a:schemeClr val="tx1"/>
                          </a:solidFill>
                          <a:latin typeface="Tw Cen MT" charset="0"/>
                          <a:ea typeface="ＭＳ Ｐゴシック" charset="-128"/>
                        </a:defRPr>
                      </a:lvl4pPr>
                      <a:lvl5pPr eaLnBrk="0" hangingPunct="0">
                        <a:spcBef>
                          <a:spcPts val="400"/>
                        </a:spcBef>
                        <a:defRPr>
                          <a:solidFill>
                            <a:schemeClr val="tx1"/>
                          </a:solidFill>
                          <a:latin typeface="Tw Cen MT" charset="0"/>
                          <a:ea typeface="ＭＳ Ｐゴシック" charset="-128"/>
                        </a:defRPr>
                      </a:lvl5pPr>
                      <a:lvl6pPr marL="457200" eaLnBrk="0" fontAlgn="base" hangingPunct="0">
                        <a:spcBef>
                          <a:spcPts val="400"/>
                        </a:spcBef>
                        <a:spcAft>
                          <a:spcPct val="0"/>
                        </a:spcAft>
                        <a:defRPr>
                          <a:solidFill>
                            <a:schemeClr val="tx1"/>
                          </a:solidFill>
                          <a:latin typeface="Tw Cen MT" charset="0"/>
                          <a:ea typeface="ＭＳ Ｐゴシック" charset="-128"/>
                        </a:defRPr>
                      </a:lvl6pPr>
                      <a:lvl7pPr marL="914400" eaLnBrk="0" fontAlgn="base" hangingPunct="0">
                        <a:spcBef>
                          <a:spcPts val="400"/>
                        </a:spcBef>
                        <a:spcAft>
                          <a:spcPct val="0"/>
                        </a:spcAft>
                        <a:defRPr>
                          <a:solidFill>
                            <a:schemeClr val="tx1"/>
                          </a:solidFill>
                          <a:latin typeface="Tw Cen MT" charset="0"/>
                          <a:ea typeface="ＭＳ Ｐゴシック" charset="-128"/>
                        </a:defRPr>
                      </a:lvl7pPr>
                      <a:lvl8pPr marL="1371600" eaLnBrk="0" fontAlgn="base" hangingPunct="0">
                        <a:spcBef>
                          <a:spcPts val="400"/>
                        </a:spcBef>
                        <a:spcAft>
                          <a:spcPct val="0"/>
                        </a:spcAft>
                        <a:defRPr>
                          <a:solidFill>
                            <a:schemeClr val="tx1"/>
                          </a:solidFill>
                          <a:latin typeface="Tw Cen MT" charset="0"/>
                          <a:ea typeface="ＭＳ Ｐゴシック" charset="-128"/>
                        </a:defRPr>
                      </a:lvl8pPr>
                      <a:lvl9pPr marL="1828800" eaLnBrk="0" fontAlgn="base" hangingPunct="0">
                        <a:spcBef>
                          <a:spcPts val="400"/>
                        </a:spcBef>
                        <a:spcAft>
                          <a:spcPct val="0"/>
                        </a:spcAft>
                        <a:defRPr>
                          <a:solidFill>
                            <a:schemeClr val="tx1"/>
                          </a:solidFill>
                          <a:latin typeface="Tw Cen MT"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0" i="0" u="none" strike="noStrike" cap="none" normalizeH="0" baseline="0" dirty="0">
                          <a:ln>
                            <a:noFill/>
                          </a:ln>
                          <a:solidFill>
                            <a:srgbClr val="000000"/>
                          </a:solidFill>
                          <a:effectLst/>
                          <a:latin typeface="Tw Cen MT" charset="0"/>
                          <a:ea typeface="ＭＳ Ｐゴシック" charset="-128"/>
                        </a:rPr>
                        <a:t>Placenta penetrates through the uterine myometrium and attaches to another organ such as the bladder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800" b="0" i="0" u="none" strike="noStrike" cap="none" normalizeH="0" baseline="0" dirty="0">
                          <a:ln>
                            <a:noFill/>
                          </a:ln>
                          <a:solidFill>
                            <a:srgbClr val="000000"/>
                          </a:solidFill>
                          <a:effectLst/>
                          <a:latin typeface="Tw Cen MT" charset="0"/>
                          <a:ea typeface="ＭＳ Ｐゴシック" charset="-128"/>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3065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Placental Issues - </a:t>
            </a:r>
            <a:r>
              <a:rPr lang="en-US" sz="5400" dirty="0" err="1">
                <a:solidFill>
                  <a:schemeClr val="accent1">
                    <a:lumMod val="20000"/>
                    <a:lumOff val="80000"/>
                  </a:schemeClr>
                </a:solidFill>
              </a:rPr>
              <a:t>Implentation</a:t>
            </a:r>
            <a:endParaRPr lang="en-US" sz="5400" dirty="0">
              <a:solidFill>
                <a:schemeClr val="accent1">
                  <a:lumMod val="20000"/>
                  <a:lumOff val="80000"/>
                </a:schemeClr>
              </a:solidFill>
            </a:endParaRP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65</a:t>
            </a:fld>
            <a:endParaRPr lang="en-US" dirty="0"/>
          </a:p>
        </p:txBody>
      </p:sp>
      <p:pic>
        <p:nvPicPr>
          <p:cNvPr id="7" name="Image 4"/>
          <p:cNvPicPr>
            <a:picLocks noChangeAspect="1"/>
          </p:cNvPicPr>
          <p:nvPr/>
        </p:nvPicPr>
        <p:blipFill>
          <a:blip r:embed="rId3" cstate="print"/>
          <a:stretch>
            <a:fillRect/>
          </a:stretch>
        </p:blipFill>
        <p:spPr>
          <a:xfrm>
            <a:off x="1209328" y="1383155"/>
            <a:ext cx="6278150" cy="5109085"/>
          </a:xfrm>
          <a:prstGeom prst="rect">
            <a:avLst/>
          </a:prstGeom>
        </p:spPr>
      </p:pic>
      <p:sp>
        <p:nvSpPr>
          <p:cNvPr id="3" name="TextBox 2"/>
          <p:cNvSpPr txBox="1"/>
          <p:nvPr/>
        </p:nvSpPr>
        <p:spPr>
          <a:xfrm>
            <a:off x="7964856" y="1725457"/>
            <a:ext cx="3490544" cy="4124206"/>
          </a:xfrm>
          <a:prstGeom prst="rect">
            <a:avLst/>
          </a:prstGeom>
          <a:noFill/>
        </p:spPr>
        <p:txBody>
          <a:bodyPr wrap="square" rtlCol="0">
            <a:spAutoFit/>
          </a:bodyPr>
          <a:lstStyle/>
          <a:p>
            <a:r>
              <a:rPr lang="en-CA" sz="2300" b="1" dirty="0">
                <a:solidFill>
                  <a:schemeClr val="bg1"/>
                </a:solidFill>
              </a:rPr>
              <a:t>Causes</a:t>
            </a:r>
          </a:p>
          <a:p>
            <a:pPr marL="448056" indent="-384048">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Unknown</a:t>
            </a:r>
          </a:p>
          <a:p>
            <a:pPr marL="448056" indent="-384048">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Can be related to </a:t>
            </a:r>
          </a:p>
          <a:p>
            <a:pPr marL="905256" lvl="1" indent="-384048">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Placenta </a:t>
            </a:r>
            <a:r>
              <a:rPr lang="en-CA" sz="2200" dirty="0" err="1">
                <a:solidFill>
                  <a:schemeClr val="bg1"/>
                </a:solidFill>
                <a:cs typeface="Arial" panose="020B0604020202020204" pitchFamily="34" charset="0"/>
              </a:rPr>
              <a:t>previa</a:t>
            </a:r>
            <a:endParaRPr lang="en-CA" sz="2200" dirty="0">
              <a:solidFill>
                <a:schemeClr val="bg1"/>
              </a:solidFill>
              <a:cs typeface="Arial" panose="020B0604020202020204" pitchFamily="34" charset="0"/>
            </a:endParaRPr>
          </a:p>
          <a:p>
            <a:pPr marL="905256" lvl="1" indent="-384048">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Previous c/s or other uterine </a:t>
            </a:r>
            <a:r>
              <a:rPr lang="en-CA" sz="2200" dirty="0" err="1">
                <a:solidFill>
                  <a:schemeClr val="bg1"/>
                </a:solidFill>
                <a:cs typeface="Arial" panose="020B0604020202020204" pitchFamily="34" charset="0"/>
              </a:rPr>
              <a:t>sx</a:t>
            </a:r>
            <a:r>
              <a:rPr lang="en-CA" sz="2200" dirty="0">
                <a:solidFill>
                  <a:schemeClr val="bg1"/>
                </a:solidFill>
                <a:cs typeface="Arial" panose="020B0604020202020204" pitchFamily="34" charset="0"/>
              </a:rPr>
              <a:t> (D&amp;C)</a:t>
            </a:r>
          </a:p>
          <a:p>
            <a:pPr marL="64008">
              <a:spcBef>
                <a:spcPts val="300"/>
              </a:spcBef>
              <a:buClr>
                <a:schemeClr val="accent2"/>
              </a:buClr>
              <a:defRPr/>
            </a:pPr>
            <a:endParaRPr lang="en-CA" sz="2200" dirty="0">
              <a:solidFill>
                <a:schemeClr val="bg1"/>
              </a:solidFill>
              <a:cs typeface="Arial" panose="020B0604020202020204" pitchFamily="34" charset="0"/>
            </a:endParaRPr>
          </a:p>
          <a:p>
            <a:pPr marL="64008">
              <a:spcBef>
                <a:spcPts val="300"/>
              </a:spcBef>
              <a:buClr>
                <a:schemeClr val="accent2"/>
              </a:buClr>
              <a:defRPr/>
            </a:pPr>
            <a:r>
              <a:rPr lang="en-CA" sz="2300" b="1" dirty="0">
                <a:solidFill>
                  <a:schemeClr val="bg1"/>
                </a:solidFill>
                <a:cs typeface="Arial" panose="020B0604020202020204" pitchFamily="34" charset="0"/>
              </a:rPr>
              <a:t>Interventions</a:t>
            </a:r>
          </a:p>
          <a:p>
            <a:pPr marL="406908" indent="-342900">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D&amp;C</a:t>
            </a:r>
          </a:p>
          <a:p>
            <a:pPr marL="406908" indent="-342900">
              <a:spcBef>
                <a:spcPts val="300"/>
              </a:spcBef>
              <a:buClr>
                <a:schemeClr val="accent2"/>
              </a:buClr>
              <a:buFont typeface="Wingdings" panose="05000000000000000000" pitchFamily="2" charset="2"/>
              <a:buChar char="Ø"/>
              <a:defRPr/>
            </a:pPr>
            <a:r>
              <a:rPr lang="en-CA" sz="2200" dirty="0">
                <a:solidFill>
                  <a:schemeClr val="bg1"/>
                </a:solidFill>
                <a:cs typeface="Arial" panose="020B0604020202020204" pitchFamily="34" charset="0"/>
              </a:rPr>
              <a:t>Hysterectomy</a:t>
            </a:r>
          </a:p>
        </p:txBody>
      </p:sp>
    </p:spTree>
    <p:extLst>
      <p:ext uri="{BB962C8B-B14F-4D97-AF65-F5344CB8AC3E}">
        <p14:creationId xmlns:p14="http://schemas.microsoft.com/office/powerpoint/2010/main" val="204464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840230"/>
          </a:xfrm>
        </p:spPr>
        <p:txBody>
          <a:bodyPr/>
          <a:lstStyle/>
          <a:p>
            <a:r>
              <a:rPr lang="en-US" sz="5400" dirty="0">
                <a:solidFill>
                  <a:schemeClr val="accent1">
                    <a:lumMod val="20000"/>
                    <a:lumOff val="80000"/>
                  </a:schemeClr>
                </a:solidFill>
              </a:rPr>
              <a:t>Placental Issues</a:t>
            </a: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488948" y="3693043"/>
            <a:ext cx="7492457" cy="2622031"/>
          </a:xfrm>
        </p:spPr>
        <p:txBody>
          <a:bodyPr/>
          <a:lstStyle/>
          <a:p>
            <a:pPr marL="448056" indent="-384048">
              <a:spcAft>
                <a:spcPts val="0"/>
              </a:spcAft>
              <a:buFont typeface="Wingdings 2"/>
              <a:buChar char=""/>
              <a:defRPr/>
            </a:pPr>
            <a:r>
              <a:rPr lang="fr-FR" altLang="en-US" sz="2300" b="1" dirty="0"/>
              <a:t>Vasa </a:t>
            </a:r>
            <a:r>
              <a:rPr lang="fr-FR" altLang="en-US" sz="2300" b="1" dirty="0" err="1"/>
              <a:t>Previa</a:t>
            </a:r>
            <a:endParaRPr lang="fr-FR" altLang="en-US" sz="2300" b="1" dirty="0"/>
          </a:p>
          <a:p>
            <a:pPr marL="1028700" lvl="1" indent="-342900">
              <a:buFont typeface="Wingdings" panose="05000000000000000000" pitchFamily="2" charset="2"/>
              <a:buChar char="Ø"/>
            </a:pPr>
            <a:r>
              <a:rPr lang="en-US" sz="2200" dirty="0"/>
              <a:t>Normally, blood vessels between the fetus and placenta are contained in the umbilical cord. </a:t>
            </a:r>
          </a:p>
          <a:p>
            <a:pPr marL="1028700" lvl="1" indent="-342900">
              <a:buFont typeface="Wingdings" panose="05000000000000000000" pitchFamily="2" charset="2"/>
              <a:buChar char="Ø"/>
            </a:pPr>
            <a:r>
              <a:rPr lang="en-US" sz="2200" dirty="0"/>
              <a:t>In vasa </a:t>
            </a:r>
            <a:r>
              <a:rPr lang="en-US" sz="2200" dirty="0" err="1"/>
              <a:t>previa</a:t>
            </a:r>
            <a:r>
              <a:rPr lang="en-US" sz="2200" dirty="0"/>
              <a:t>, some of these blood vessels are located in the membranes that surround the fetus, in the area between the fetus and the opening of the cervix.</a:t>
            </a:r>
          </a:p>
          <a:p>
            <a:pPr marL="64008">
              <a:spcAft>
                <a:spcPts val="0"/>
              </a:spcAft>
              <a:defRPr/>
            </a:pPr>
            <a:endParaRPr lang="fr-FR" altLang="en-US" sz="2000" dirty="0"/>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66</a:t>
            </a:fld>
            <a:endParaRPr lang="en-US" dirty="0"/>
          </a:p>
        </p:txBody>
      </p:sp>
      <p:pic>
        <p:nvPicPr>
          <p:cNvPr id="9" name="Picture 2" descr="Vasa Previa and Cerebral Palsy | Birth Injury Lawy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674" y="1609724"/>
            <a:ext cx="3381375" cy="470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41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840230"/>
          </a:xfrm>
        </p:spPr>
        <p:txBody>
          <a:bodyPr/>
          <a:lstStyle/>
          <a:p>
            <a:r>
              <a:rPr lang="en-US" sz="5400" dirty="0">
                <a:solidFill>
                  <a:schemeClr val="accent1">
                    <a:lumMod val="20000"/>
                    <a:lumOff val="80000"/>
                  </a:schemeClr>
                </a:solidFill>
              </a:rPr>
              <a:t>Placental Issues</a:t>
            </a: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488948" y="3693043"/>
            <a:ext cx="7492457" cy="2622031"/>
          </a:xfrm>
        </p:spPr>
        <p:txBody>
          <a:bodyPr/>
          <a:lstStyle/>
          <a:p>
            <a:pPr marL="448056" indent="-384048">
              <a:spcAft>
                <a:spcPts val="0"/>
              </a:spcAft>
              <a:buFont typeface="Wingdings 2"/>
              <a:buChar char=""/>
              <a:defRPr/>
            </a:pPr>
            <a:r>
              <a:rPr lang="fr-FR" altLang="en-US" sz="2300" b="1" dirty="0" err="1"/>
              <a:t>Abroption</a:t>
            </a:r>
            <a:endParaRPr lang="fr-FR" altLang="en-US" sz="2300" b="1" dirty="0"/>
          </a:p>
          <a:p>
            <a:pPr marL="1028700" lvl="1" indent="-342900">
              <a:buFont typeface="Wingdings" panose="05000000000000000000" pitchFamily="2" charset="2"/>
              <a:buChar char="Ø"/>
            </a:pPr>
            <a:r>
              <a:rPr lang="en-US" altLang="en-US" sz="2200" dirty="0"/>
              <a:t>Detachment of part or all of the placenta from uterine wall. </a:t>
            </a: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67</a:t>
            </a:fld>
            <a:endParaRPr lang="en-US" dirty="0"/>
          </a:p>
        </p:txBody>
      </p:sp>
    </p:spTree>
    <p:extLst>
      <p:ext uri="{BB962C8B-B14F-4D97-AF65-F5344CB8AC3E}">
        <p14:creationId xmlns:p14="http://schemas.microsoft.com/office/powerpoint/2010/main" val="412749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Placental Issues - </a:t>
            </a:r>
            <a:r>
              <a:rPr lang="en-US" sz="5400" dirty="0" err="1">
                <a:solidFill>
                  <a:schemeClr val="accent1">
                    <a:lumMod val="20000"/>
                    <a:lumOff val="80000"/>
                  </a:schemeClr>
                </a:solidFill>
              </a:rPr>
              <a:t>Abroption</a:t>
            </a:r>
            <a:endParaRPr lang="en-US" sz="5400" dirty="0">
              <a:solidFill>
                <a:schemeClr val="accent1">
                  <a:lumMod val="20000"/>
                  <a:lumOff val="80000"/>
                </a:schemeClr>
              </a:solidFill>
            </a:endParaRP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68</a:t>
            </a:fld>
            <a:endParaRPr lang="en-US" dirty="0"/>
          </a:p>
        </p:txBody>
      </p:sp>
      <p:sp>
        <p:nvSpPr>
          <p:cNvPr id="7" name="TextBox 6"/>
          <p:cNvSpPr txBox="1"/>
          <p:nvPr/>
        </p:nvSpPr>
        <p:spPr>
          <a:xfrm>
            <a:off x="1590579" y="1383155"/>
            <a:ext cx="8921942" cy="4549964"/>
          </a:xfrm>
          <a:prstGeom prst="rect">
            <a:avLst/>
          </a:prstGeom>
          <a:noFill/>
        </p:spPr>
        <p:txBody>
          <a:bodyPr wrap="square" rtlCol="0">
            <a:spAutoFit/>
          </a:bodyPr>
          <a:lstStyle/>
          <a:p>
            <a:pPr marL="448056" indent="-384048">
              <a:spcBef>
                <a:spcPts val="600"/>
              </a:spcBef>
              <a:spcAft>
                <a:spcPts val="400"/>
              </a:spcAft>
              <a:buClr>
                <a:schemeClr val="accent2"/>
              </a:buClr>
              <a:buFont typeface="Wingdings 2"/>
              <a:buChar char=""/>
              <a:defRPr/>
            </a:pPr>
            <a:r>
              <a:rPr lang="en-CA" sz="2200" dirty="0">
                <a:solidFill>
                  <a:schemeClr val="bg1"/>
                </a:solidFill>
                <a:cs typeface="Arial" panose="020B0604020202020204" pitchFamily="34" charset="0"/>
              </a:rPr>
              <a:t>Signs &amp; Symptoms</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dirty="0">
                <a:solidFill>
                  <a:schemeClr val="bg1"/>
                </a:solidFill>
                <a:cs typeface="Arial" panose="020B0604020202020204" pitchFamily="34" charset="0"/>
              </a:rPr>
              <a:t>Painful, dark red vaginal bleeding (or little to no bleeding at all)</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dirty="0">
                <a:solidFill>
                  <a:schemeClr val="bg1"/>
                </a:solidFill>
                <a:cs typeface="Arial" panose="020B0604020202020204" pitchFamily="34" charset="0"/>
              </a:rPr>
              <a:t>Increased uterine tone</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dirty="0">
                <a:solidFill>
                  <a:schemeClr val="bg1"/>
                </a:solidFill>
                <a:cs typeface="Arial" panose="020B0604020202020204" pitchFamily="34" charset="0"/>
              </a:rPr>
              <a:t>Leads quickly to </a:t>
            </a:r>
            <a:r>
              <a:rPr lang="en-US" altLang="en-US" dirty="0" smtClean="0">
                <a:solidFill>
                  <a:schemeClr val="bg1"/>
                </a:solidFill>
                <a:cs typeface="Arial" panose="020B0604020202020204" pitchFamily="34" charset="0"/>
              </a:rPr>
              <a:t>abnormal </a:t>
            </a:r>
            <a:r>
              <a:rPr lang="en-US" altLang="en-US" dirty="0">
                <a:solidFill>
                  <a:schemeClr val="bg1"/>
                </a:solidFill>
                <a:cs typeface="Arial" panose="020B0604020202020204" pitchFamily="34" charset="0"/>
              </a:rPr>
              <a:t>FHR</a:t>
            </a:r>
          </a:p>
          <a:p>
            <a:pPr marL="448056" indent="-384048">
              <a:lnSpc>
                <a:spcPct val="80000"/>
              </a:lnSpc>
              <a:spcBef>
                <a:spcPts val="600"/>
              </a:spcBef>
              <a:spcAft>
                <a:spcPts val="400"/>
              </a:spcAft>
              <a:buClr>
                <a:schemeClr val="accent2"/>
              </a:buClr>
              <a:buFont typeface="Wingdings 2"/>
              <a:buChar char=""/>
              <a:defRPr/>
            </a:pPr>
            <a:r>
              <a:rPr lang="en-US" altLang="en-US" sz="2200" dirty="0">
                <a:solidFill>
                  <a:schemeClr val="bg1"/>
                </a:solidFill>
                <a:cs typeface="Arial" panose="020B0604020202020204" pitchFamily="34" charset="0"/>
              </a:rPr>
              <a:t>Risk Factors</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dirty="0">
                <a:solidFill>
                  <a:schemeClr val="bg1"/>
                </a:solidFill>
                <a:cs typeface="Arial" panose="020B0604020202020204" pitchFamily="34" charset="0"/>
              </a:rPr>
              <a:t>Previous placenta abruption</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dirty="0">
                <a:solidFill>
                  <a:schemeClr val="bg1"/>
                </a:solidFill>
                <a:cs typeface="Arial" panose="020B0604020202020204" pitchFamily="34" charset="0"/>
              </a:rPr>
              <a:t>PROM and Polyhydramnios</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dirty="0">
                <a:solidFill>
                  <a:schemeClr val="bg1"/>
                </a:solidFill>
                <a:cs typeface="Arial" panose="020B0604020202020204" pitchFamily="34" charset="0"/>
              </a:rPr>
              <a:t>Previous caesarian birth, especially if closely spaced pregnancies (&lt; 12 months)</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dirty="0">
                <a:solidFill>
                  <a:schemeClr val="bg1"/>
                </a:solidFill>
                <a:cs typeface="Arial" panose="020B0604020202020204" pitchFamily="34" charset="0"/>
              </a:rPr>
              <a:t>Trauma (MVA, Assault, Fall)</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dirty="0">
                <a:solidFill>
                  <a:schemeClr val="bg1"/>
                </a:solidFill>
                <a:cs typeface="Arial" panose="020B0604020202020204" pitchFamily="34" charset="0"/>
              </a:rPr>
              <a:t>Inherited thrombophilia, Iron deficiency, </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dirty="0" smtClean="0">
                <a:solidFill>
                  <a:schemeClr val="bg1"/>
                </a:solidFill>
                <a:cs typeface="Arial" panose="020B0604020202020204" pitchFamily="34" charset="0"/>
              </a:rPr>
              <a:t>Advanced </a:t>
            </a:r>
            <a:r>
              <a:rPr lang="en-US" altLang="en-US" dirty="0">
                <a:solidFill>
                  <a:schemeClr val="bg1"/>
                </a:solidFill>
                <a:cs typeface="Arial" panose="020B0604020202020204" pitchFamily="34" charset="0"/>
              </a:rPr>
              <a:t>maternal age (&gt; 35 years) and </a:t>
            </a:r>
            <a:r>
              <a:rPr lang="en-CA" altLang="en-US" dirty="0">
                <a:solidFill>
                  <a:schemeClr val="bg1"/>
                </a:solidFill>
                <a:cs typeface="Arial" panose="020B0604020202020204" pitchFamily="34" charset="0"/>
              </a:rPr>
              <a:t>Multiparity</a:t>
            </a:r>
            <a:endParaRPr lang="en-US" altLang="en-US" dirty="0">
              <a:solidFill>
                <a:schemeClr val="bg1"/>
              </a:solidFill>
              <a:cs typeface="Arial" panose="020B0604020202020204" pitchFamily="34" charset="0"/>
            </a:endParaRP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dirty="0">
                <a:solidFill>
                  <a:schemeClr val="bg1"/>
                </a:solidFill>
                <a:cs typeface="Arial" panose="020B0604020202020204" pitchFamily="34" charset="0"/>
              </a:rPr>
              <a:t>Smoking and Cocaine use</a:t>
            </a:r>
          </a:p>
        </p:txBody>
      </p:sp>
      <p:sp>
        <p:nvSpPr>
          <p:cNvPr id="3" name="Rounded Rectangle 4">
            <a:extLst>
              <a:ext uri="{FF2B5EF4-FFF2-40B4-BE49-F238E27FC236}">
                <a16:creationId xmlns:a16="http://schemas.microsoft.com/office/drawing/2014/main" id="{263251D3-8F27-2DC2-4C88-FCD4AB4D4ABD}"/>
              </a:ext>
            </a:extLst>
          </p:cNvPr>
          <p:cNvSpPr/>
          <p:nvPr/>
        </p:nvSpPr>
        <p:spPr>
          <a:xfrm>
            <a:off x="8864738" y="2354599"/>
            <a:ext cx="2944053" cy="1494515"/>
          </a:xfrm>
          <a:prstGeom prst="roundRect">
            <a:avLst/>
          </a:prstGeom>
          <a:gradFill>
            <a:gsLst>
              <a:gs pos="0">
                <a:schemeClr val="accent1">
                  <a:lumMod val="20000"/>
                  <a:lumOff val="80000"/>
                </a:schemeClr>
              </a:gs>
              <a:gs pos="100000">
                <a:srgbClr val="2FAFFF"/>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lnSpc>
                <a:spcPct val="90000"/>
              </a:lnSpc>
            </a:pPr>
            <a:r>
              <a:rPr lang="en-CA" altLang="en-US" sz="2400" dirty="0"/>
              <a:t>Ultrasound is the definitive diagnostic test</a:t>
            </a:r>
          </a:p>
        </p:txBody>
      </p:sp>
    </p:spTree>
    <p:extLst>
      <p:ext uri="{BB962C8B-B14F-4D97-AF65-F5344CB8AC3E}">
        <p14:creationId xmlns:p14="http://schemas.microsoft.com/office/powerpoint/2010/main" val="195636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69</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Placenta </a:t>
            </a:r>
            <a:r>
              <a:rPr lang="en-US" sz="5400" dirty="0" err="1">
                <a:solidFill>
                  <a:schemeClr val="accent1">
                    <a:lumMod val="20000"/>
                    <a:lumOff val="80000"/>
                  </a:schemeClr>
                </a:solidFill>
              </a:rPr>
              <a:t>Abroption</a:t>
            </a:r>
            <a:r>
              <a:rPr lang="en-US" sz="5400" dirty="0">
                <a:solidFill>
                  <a:schemeClr val="accent1">
                    <a:lumMod val="20000"/>
                    <a:lumOff val="80000"/>
                  </a:schemeClr>
                </a:solidFill>
              </a:rPr>
              <a:t> - Management</a:t>
            </a:r>
          </a:p>
        </p:txBody>
      </p:sp>
      <p:sp>
        <p:nvSpPr>
          <p:cNvPr id="7" name="TextBox 6"/>
          <p:cNvSpPr txBox="1"/>
          <p:nvPr/>
        </p:nvSpPr>
        <p:spPr>
          <a:xfrm>
            <a:off x="2991969" y="1399035"/>
            <a:ext cx="8463431" cy="4662815"/>
          </a:xfrm>
          <a:prstGeom prst="rect">
            <a:avLst/>
          </a:prstGeom>
          <a:noFill/>
        </p:spPr>
        <p:txBody>
          <a:bodyPr wrap="square" rtlCol="0">
            <a:spAutoFit/>
          </a:bodyPr>
          <a:lstStyle/>
          <a:p>
            <a:pPr marL="448056" indent="-384048">
              <a:spcBef>
                <a:spcPts val="300"/>
              </a:spcBef>
              <a:buClr>
                <a:schemeClr val="accent2"/>
              </a:buClr>
              <a:buFont typeface="Wingdings 2"/>
              <a:buChar char=""/>
              <a:defRPr/>
            </a:pPr>
            <a:r>
              <a:rPr lang="en-CA" altLang="en-US" sz="2200" dirty="0">
                <a:solidFill>
                  <a:schemeClr val="bg1"/>
                </a:solidFill>
                <a:cs typeface="Arial" panose="020B0604020202020204" pitchFamily="34" charset="0"/>
              </a:rPr>
              <a:t>Assess for Hemorrhage</a:t>
            </a:r>
          </a:p>
          <a:p>
            <a:pPr marL="1362456" lvl="2" indent="-384048">
              <a:spcBef>
                <a:spcPts val="300"/>
              </a:spcBef>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PVB – Quality / Quality</a:t>
            </a:r>
          </a:p>
          <a:p>
            <a:pPr marL="1362456" lvl="2" indent="-384048">
              <a:spcBef>
                <a:spcPts val="300"/>
              </a:spcBef>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VS – Hemodynamic stability</a:t>
            </a:r>
          </a:p>
          <a:p>
            <a:pPr marL="1362456" lvl="2" indent="-384048">
              <a:spcBef>
                <a:spcPts val="300"/>
              </a:spcBef>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IV access – Bolus (if active bleeding) (2</a:t>
            </a:r>
            <a:r>
              <a:rPr lang="en-CA" altLang="en-US" sz="2000" baseline="30000" dirty="0">
                <a:solidFill>
                  <a:schemeClr val="bg1"/>
                </a:solidFill>
                <a:cs typeface="Arial" panose="020B0604020202020204" pitchFamily="34" charset="0"/>
              </a:rPr>
              <a:t>nd</a:t>
            </a:r>
            <a:r>
              <a:rPr lang="en-CA" altLang="en-US" sz="2000" dirty="0">
                <a:solidFill>
                  <a:schemeClr val="bg1"/>
                </a:solidFill>
                <a:cs typeface="Arial" panose="020B0604020202020204" pitchFamily="34" charset="0"/>
              </a:rPr>
              <a:t> IV?)</a:t>
            </a:r>
          </a:p>
          <a:p>
            <a:pPr marL="1362456" lvl="2" indent="-384048">
              <a:spcBef>
                <a:spcPts val="300"/>
              </a:spcBef>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CBC, </a:t>
            </a:r>
            <a:r>
              <a:rPr lang="en-CA" altLang="en-US" sz="2000" dirty="0" err="1">
                <a:solidFill>
                  <a:schemeClr val="bg1"/>
                </a:solidFill>
                <a:cs typeface="Arial" panose="020B0604020202020204" pitchFamily="34" charset="0"/>
              </a:rPr>
              <a:t>Coag</a:t>
            </a:r>
            <a:r>
              <a:rPr lang="en-CA" altLang="en-US" sz="2000" dirty="0">
                <a:solidFill>
                  <a:schemeClr val="bg1"/>
                </a:solidFill>
                <a:cs typeface="Arial" panose="020B0604020202020204" pitchFamily="34" charset="0"/>
              </a:rPr>
              <a:t> (+Fibrinogen), X-Match q 96h</a:t>
            </a:r>
          </a:p>
          <a:p>
            <a:pPr marL="1362456" lvl="2" indent="-384048">
              <a:spcBef>
                <a:spcPts val="300"/>
              </a:spcBef>
              <a:buClr>
                <a:schemeClr val="accent2"/>
              </a:buClr>
              <a:buFont typeface="Wingdings" panose="05000000000000000000" pitchFamily="2" charset="2"/>
              <a:buChar char="Ø"/>
              <a:defRPr/>
            </a:pPr>
            <a:r>
              <a:rPr lang="en-US" altLang="en-US" sz="2000" dirty="0" err="1" smtClean="0">
                <a:solidFill>
                  <a:schemeClr val="bg1"/>
                </a:solidFill>
                <a:cs typeface="Arial" panose="020B0604020202020204" pitchFamily="34" charset="0"/>
              </a:rPr>
              <a:t>Kleinhauer-Betke</a:t>
            </a:r>
            <a:r>
              <a:rPr lang="en-US" altLang="en-US" sz="2000" dirty="0" smtClean="0">
                <a:solidFill>
                  <a:schemeClr val="bg1"/>
                </a:solidFill>
                <a:cs typeface="Arial" panose="020B0604020202020204" pitchFamily="34" charset="0"/>
              </a:rPr>
              <a:t> </a:t>
            </a:r>
            <a:r>
              <a:rPr lang="en-US" altLang="en-US" sz="2000" dirty="0">
                <a:solidFill>
                  <a:schemeClr val="bg1"/>
                </a:solidFill>
                <a:cs typeface="Arial" panose="020B0604020202020204" pitchFamily="34" charset="0"/>
              </a:rPr>
              <a:t>(may confirm an abruption)</a:t>
            </a:r>
          </a:p>
          <a:p>
            <a:pPr marL="1362456" lvl="2" indent="-384048">
              <a:spcBef>
                <a:spcPts val="300"/>
              </a:spcBef>
              <a:buClr>
                <a:schemeClr val="accent2"/>
              </a:buClr>
              <a:buFont typeface="Wingdings" panose="05000000000000000000" pitchFamily="2" charset="2"/>
              <a:buChar char="Ø"/>
              <a:defRPr/>
            </a:pPr>
            <a:r>
              <a:rPr lang="en-US" altLang="en-US" sz="2000" dirty="0">
                <a:solidFill>
                  <a:schemeClr val="bg1"/>
                </a:solidFill>
                <a:cs typeface="Arial" panose="020B0604020202020204" pitchFamily="34" charset="0"/>
              </a:rPr>
              <a:t>Win-RHO should be given for Rh negative women with any bleeding or suspected abruption. </a:t>
            </a:r>
            <a:endParaRPr lang="en-CA" altLang="en-US" sz="2000" dirty="0">
              <a:solidFill>
                <a:schemeClr val="bg1"/>
              </a:solidFill>
              <a:cs typeface="Arial" panose="020B0604020202020204" pitchFamily="34" charset="0"/>
            </a:endParaRPr>
          </a:p>
          <a:p>
            <a:pPr marL="1060704" lvl="2">
              <a:defRPr/>
            </a:pPr>
            <a:endParaRPr lang="en-CA" altLang="en-US" sz="2200" dirty="0">
              <a:solidFill>
                <a:schemeClr val="bg1"/>
              </a:solidFill>
            </a:endParaRPr>
          </a:p>
          <a:p>
            <a:pPr marL="448056" indent="-384048">
              <a:spcBef>
                <a:spcPts val="300"/>
              </a:spcBef>
              <a:buClr>
                <a:schemeClr val="accent2"/>
              </a:buClr>
              <a:buFont typeface="Wingdings 2"/>
              <a:buChar char=""/>
              <a:defRPr/>
            </a:pPr>
            <a:r>
              <a:rPr lang="en-CA" altLang="en-US" sz="2200" dirty="0">
                <a:solidFill>
                  <a:schemeClr val="bg1"/>
                </a:solidFill>
                <a:cs typeface="Arial" panose="020B0604020202020204" pitchFamily="34" charset="0"/>
              </a:rPr>
              <a:t>Assess for Fetal Distress</a:t>
            </a:r>
          </a:p>
          <a:p>
            <a:pPr marL="978408" lvl="1" indent="-457200">
              <a:spcBef>
                <a:spcPts val="300"/>
              </a:spcBef>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CFHM</a:t>
            </a:r>
          </a:p>
          <a:p>
            <a:pPr marL="978408" lvl="1" indent="-457200">
              <a:spcBef>
                <a:spcPts val="300"/>
              </a:spcBef>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Ultrasound, if appropriate</a:t>
            </a:r>
          </a:p>
          <a:p>
            <a:pPr marL="978408" lvl="1" indent="-457200">
              <a:spcBef>
                <a:spcPts val="300"/>
              </a:spcBef>
              <a:buClr>
                <a:schemeClr val="accent2"/>
              </a:buClr>
              <a:buFont typeface="Wingdings" panose="05000000000000000000" pitchFamily="2" charset="2"/>
              <a:buChar char="Ø"/>
              <a:defRPr/>
            </a:pPr>
            <a:r>
              <a:rPr lang="en-CA" altLang="en-US" sz="2000" dirty="0">
                <a:solidFill>
                  <a:schemeClr val="bg1"/>
                </a:solidFill>
                <a:cs typeface="Arial" panose="020B0604020202020204" pitchFamily="34" charset="0"/>
              </a:rPr>
              <a:t>Start MgSO4, if indicated</a:t>
            </a:r>
          </a:p>
        </p:txBody>
      </p:sp>
      <p:sp>
        <p:nvSpPr>
          <p:cNvPr id="5" name="Rounded Rectangle 4"/>
          <p:cNvSpPr/>
          <p:nvPr/>
        </p:nvSpPr>
        <p:spPr>
          <a:xfrm>
            <a:off x="8308147" y="4149074"/>
            <a:ext cx="2944053" cy="1494515"/>
          </a:xfrm>
          <a:prstGeom prst="roundRect">
            <a:avLst/>
          </a:prstGeom>
          <a:gradFill>
            <a:gsLst>
              <a:gs pos="0">
                <a:schemeClr val="accent1">
                  <a:lumMod val="20000"/>
                  <a:lumOff val="80000"/>
                </a:schemeClr>
              </a:gs>
              <a:gs pos="100000">
                <a:srgbClr val="2FAFFF"/>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lnSpc>
                <a:spcPct val="90000"/>
              </a:lnSpc>
            </a:pPr>
            <a:r>
              <a:rPr lang="en-CA" altLang="en-US" sz="2400" dirty="0"/>
              <a:t>CALL FOR HELP!!</a:t>
            </a:r>
          </a:p>
          <a:p>
            <a:pPr algn="ctr">
              <a:lnSpc>
                <a:spcPct val="90000"/>
              </a:lnSpc>
            </a:pPr>
            <a:r>
              <a:rPr lang="en-CA" altLang="en-US" sz="2400" dirty="0"/>
              <a:t>If active bleeding or If fetal distress</a:t>
            </a:r>
          </a:p>
        </p:txBody>
      </p:sp>
      <p:sp>
        <p:nvSpPr>
          <p:cNvPr id="3" name="Rounded Rectangle 4">
            <a:extLst>
              <a:ext uri="{FF2B5EF4-FFF2-40B4-BE49-F238E27FC236}">
                <a16:creationId xmlns:a16="http://schemas.microsoft.com/office/drawing/2014/main" id="{7B8A827C-91C7-EC20-C0B0-0CDDE2989494}"/>
              </a:ext>
            </a:extLst>
          </p:cNvPr>
          <p:cNvSpPr/>
          <p:nvPr/>
        </p:nvSpPr>
        <p:spPr>
          <a:xfrm>
            <a:off x="244199" y="2974110"/>
            <a:ext cx="2944053" cy="1494515"/>
          </a:xfrm>
          <a:prstGeom prst="roundRect">
            <a:avLst/>
          </a:prstGeom>
          <a:gradFill>
            <a:gsLst>
              <a:gs pos="0">
                <a:schemeClr val="accent1">
                  <a:lumMod val="20000"/>
                  <a:lumOff val="80000"/>
                </a:schemeClr>
              </a:gs>
              <a:gs pos="100000">
                <a:srgbClr val="2FAFFF"/>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lnSpc>
                <a:spcPct val="90000"/>
              </a:lnSpc>
            </a:pPr>
            <a:r>
              <a:rPr lang="en-CA" altLang="en-US" sz="2400" dirty="0"/>
              <a:t>AVOID VE!!! </a:t>
            </a:r>
          </a:p>
          <a:p>
            <a:pPr algn="ctr">
              <a:lnSpc>
                <a:spcPct val="90000"/>
              </a:lnSpc>
            </a:pPr>
            <a:r>
              <a:rPr lang="en-CA" altLang="en-US" sz="2400" dirty="0"/>
              <a:t>Until Previa has been r/o</a:t>
            </a:r>
          </a:p>
        </p:txBody>
      </p:sp>
    </p:spTree>
    <p:extLst>
      <p:ext uri="{BB962C8B-B14F-4D97-AF65-F5344CB8AC3E}">
        <p14:creationId xmlns:p14="http://schemas.microsoft.com/office/powerpoint/2010/main" val="207300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342646" y="358348"/>
            <a:ext cx="11315954" cy="1000895"/>
          </a:xfrm>
        </p:spPr>
        <p:txBody>
          <a:bodyPr>
            <a:noAutofit/>
          </a:bodyPr>
          <a:lstStyle/>
          <a:p>
            <a:r>
              <a:rPr lang="en-US" dirty="0">
                <a:solidFill>
                  <a:schemeClr val="accent1">
                    <a:lumMod val="20000"/>
                    <a:lumOff val="80000"/>
                  </a:schemeClr>
                </a:solidFill>
              </a:rPr>
              <a:t>Terminology in Obstetrics</a:t>
            </a:r>
          </a:p>
        </p:txBody>
      </p:sp>
      <p:sp>
        <p:nvSpPr>
          <p:cNvPr id="5" name="Text Placeholder 4">
            <a:extLst>
              <a:ext uri="{FF2B5EF4-FFF2-40B4-BE49-F238E27FC236}">
                <a16:creationId xmlns:a16="http://schemas.microsoft.com/office/drawing/2014/main" id="{DCDDBE65-9AB1-4989-AF86-726591A6A128}"/>
              </a:ext>
            </a:extLst>
          </p:cNvPr>
          <p:cNvSpPr>
            <a:spLocks noGrp="1"/>
          </p:cNvSpPr>
          <p:nvPr>
            <p:ph type="body" idx="1"/>
          </p:nvPr>
        </p:nvSpPr>
        <p:spPr>
          <a:xfrm>
            <a:off x="720639" y="1519881"/>
            <a:ext cx="6605850" cy="4795194"/>
          </a:xfrm>
        </p:spPr>
        <p:txBody>
          <a:bodyPr>
            <a:noAutofit/>
          </a:bodyPr>
          <a:lstStyle/>
          <a:p>
            <a:pPr marL="285750" indent="-285750">
              <a:lnSpc>
                <a:spcPct val="125000"/>
              </a:lnSpc>
              <a:buFont typeface="Wingdings" panose="05000000000000000000" pitchFamily="2" charset="2"/>
              <a:buChar char="Ø"/>
            </a:pPr>
            <a:r>
              <a:rPr lang="en-US" sz="2200" dirty="0">
                <a:solidFill>
                  <a:schemeClr val="bg1"/>
                </a:solidFill>
              </a:rPr>
              <a:t>EDC: Estimated date of confinement</a:t>
            </a:r>
          </a:p>
          <a:p>
            <a:pPr marL="285750" indent="-285750">
              <a:lnSpc>
                <a:spcPct val="125000"/>
              </a:lnSpc>
              <a:buFont typeface="Wingdings" panose="05000000000000000000" pitchFamily="2" charset="2"/>
              <a:buChar char="Ø"/>
            </a:pPr>
            <a:r>
              <a:rPr lang="en-US" sz="2200" dirty="0">
                <a:solidFill>
                  <a:schemeClr val="bg1"/>
                </a:solidFill>
              </a:rPr>
              <a:t>GA: Gestational age</a:t>
            </a:r>
          </a:p>
          <a:p>
            <a:pPr marL="285750" indent="-285750">
              <a:lnSpc>
                <a:spcPct val="125000"/>
              </a:lnSpc>
              <a:buFont typeface="Wingdings" panose="05000000000000000000" pitchFamily="2" charset="2"/>
              <a:buChar char="Ø"/>
            </a:pPr>
            <a:r>
              <a:rPr lang="en-US" sz="2200" dirty="0">
                <a:solidFill>
                  <a:schemeClr val="bg1"/>
                </a:solidFill>
              </a:rPr>
              <a:t>LMP: Last menstrual period</a:t>
            </a:r>
          </a:p>
          <a:p>
            <a:pPr marL="285750" indent="-285750">
              <a:lnSpc>
                <a:spcPct val="125000"/>
              </a:lnSpc>
              <a:buFont typeface="Wingdings" panose="05000000000000000000" pitchFamily="2" charset="2"/>
              <a:buChar char="Ø"/>
            </a:pPr>
            <a:r>
              <a:rPr lang="fr-CA" sz="2200" dirty="0">
                <a:solidFill>
                  <a:schemeClr val="bg1"/>
                </a:solidFill>
              </a:rPr>
              <a:t>Cx: Cervix</a:t>
            </a:r>
          </a:p>
          <a:p>
            <a:pPr marL="285750" indent="-285750">
              <a:lnSpc>
                <a:spcPct val="125000"/>
              </a:lnSpc>
              <a:buFont typeface="Wingdings" panose="05000000000000000000" pitchFamily="2" charset="2"/>
              <a:buChar char="Ø"/>
            </a:pPr>
            <a:r>
              <a:rPr lang="fr-CA" sz="2200" dirty="0" err="1">
                <a:solidFill>
                  <a:schemeClr val="bg1"/>
                </a:solidFill>
              </a:rPr>
              <a:t>Ctx</a:t>
            </a:r>
            <a:r>
              <a:rPr lang="fr-CA" sz="2200" dirty="0">
                <a:solidFill>
                  <a:schemeClr val="bg1"/>
                </a:solidFill>
              </a:rPr>
              <a:t>: Contractions</a:t>
            </a:r>
          </a:p>
          <a:p>
            <a:pPr marL="285750" indent="-285750">
              <a:lnSpc>
                <a:spcPct val="125000"/>
              </a:lnSpc>
              <a:buFont typeface="Wingdings" panose="05000000000000000000" pitchFamily="2" charset="2"/>
              <a:buChar char="Ø"/>
            </a:pPr>
            <a:r>
              <a:rPr lang="fr-CA" sz="2200" dirty="0" err="1">
                <a:solidFill>
                  <a:schemeClr val="bg1"/>
                </a:solidFill>
              </a:rPr>
              <a:t>VE:Vaginal</a:t>
            </a:r>
            <a:r>
              <a:rPr lang="fr-CA" sz="2200" dirty="0">
                <a:solidFill>
                  <a:schemeClr val="bg1"/>
                </a:solidFill>
              </a:rPr>
              <a:t> exam</a:t>
            </a:r>
          </a:p>
          <a:p>
            <a:pPr marL="285750" indent="-285750">
              <a:lnSpc>
                <a:spcPct val="125000"/>
              </a:lnSpc>
              <a:buFont typeface="Wingdings" panose="05000000000000000000" pitchFamily="2" charset="2"/>
              <a:buChar char="Ø"/>
            </a:pPr>
            <a:r>
              <a:rPr lang="fr-CA" sz="2200" dirty="0">
                <a:solidFill>
                  <a:schemeClr val="bg1"/>
                </a:solidFill>
              </a:rPr>
              <a:t>FHR: </a:t>
            </a:r>
            <a:r>
              <a:rPr lang="fr-CA" sz="2200" dirty="0" err="1">
                <a:solidFill>
                  <a:schemeClr val="bg1"/>
                </a:solidFill>
              </a:rPr>
              <a:t>Fetal</a:t>
            </a:r>
            <a:r>
              <a:rPr lang="fr-CA" sz="2200" dirty="0">
                <a:solidFill>
                  <a:schemeClr val="bg1"/>
                </a:solidFill>
              </a:rPr>
              <a:t> </a:t>
            </a:r>
            <a:r>
              <a:rPr lang="fr-CA" sz="2200" dirty="0" err="1">
                <a:solidFill>
                  <a:schemeClr val="bg1"/>
                </a:solidFill>
              </a:rPr>
              <a:t>heart</a:t>
            </a:r>
            <a:r>
              <a:rPr lang="fr-CA" sz="2200" dirty="0">
                <a:solidFill>
                  <a:schemeClr val="bg1"/>
                </a:solidFill>
              </a:rPr>
              <a:t> rate </a:t>
            </a:r>
          </a:p>
          <a:p>
            <a:pPr marL="285750" indent="-285750">
              <a:lnSpc>
                <a:spcPct val="125000"/>
              </a:lnSpc>
              <a:buFont typeface="Wingdings" panose="05000000000000000000" pitchFamily="2" charset="2"/>
              <a:buChar char="Ø"/>
            </a:pPr>
            <a:r>
              <a:rPr lang="fr-CA" sz="2200" dirty="0">
                <a:solidFill>
                  <a:schemeClr val="bg1"/>
                </a:solidFill>
              </a:rPr>
              <a:t>AFI: </a:t>
            </a:r>
            <a:r>
              <a:rPr lang="fr-CA" sz="2200" dirty="0" err="1">
                <a:solidFill>
                  <a:schemeClr val="bg1"/>
                </a:solidFill>
              </a:rPr>
              <a:t>Amniotic</a:t>
            </a:r>
            <a:r>
              <a:rPr lang="fr-CA" sz="2200" dirty="0">
                <a:solidFill>
                  <a:schemeClr val="bg1"/>
                </a:solidFill>
              </a:rPr>
              <a:t> </a:t>
            </a:r>
            <a:r>
              <a:rPr lang="fr-CA" sz="2200" dirty="0" err="1">
                <a:solidFill>
                  <a:schemeClr val="bg1"/>
                </a:solidFill>
              </a:rPr>
              <a:t>Fluid</a:t>
            </a:r>
            <a:r>
              <a:rPr lang="fr-CA" sz="2200" dirty="0">
                <a:solidFill>
                  <a:schemeClr val="bg1"/>
                </a:solidFill>
              </a:rPr>
              <a:t> Index</a:t>
            </a:r>
          </a:p>
          <a:p>
            <a:pPr marL="285750" indent="-285750">
              <a:lnSpc>
                <a:spcPct val="125000"/>
              </a:lnSpc>
              <a:buFont typeface="Wingdings" panose="05000000000000000000" pitchFamily="2" charset="2"/>
              <a:buChar char="Ø"/>
            </a:pPr>
            <a:r>
              <a:rPr lang="fr-CA" sz="2200" dirty="0">
                <a:solidFill>
                  <a:schemeClr val="bg1"/>
                </a:solidFill>
              </a:rPr>
              <a:t>BPP: </a:t>
            </a:r>
            <a:r>
              <a:rPr lang="fr-CA" sz="2200" dirty="0" err="1">
                <a:solidFill>
                  <a:schemeClr val="bg1"/>
                </a:solidFill>
              </a:rPr>
              <a:t>Biophysical</a:t>
            </a:r>
            <a:r>
              <a:rPr lang="fr-CA" sz="2200" dirty="0">
                <a:solidFill>
                  <a:schemeClr val="bg1"/>
                </a:solidFill>
              </a:rPr>
              <a:t> Profile</a:t>
            </a:r>
            <a:endParaRPr lang="en-US" sz="2200" dirty="0">
              <a:solidFill>
                <a:schemeClr val="bg1"/>
              </a:solidFill>
            </a:endParaRPr>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7</a:t>
            </a:fld>
            <a:endParaRPr lang="en-US" dirty="0"/>
          </a:p>
        </p:txBody>
      </p:sp>
      <p:sp>
        <p:nvSpPr>
          <p:cNvPr id="3" name="TextBox 2">
            <a:extLst>
              <a:ext uri="{FF2B5EF4-FFF2-40B4-BE49-F238E27FC236}">
                <a16:creationId xmlns:a16="http://schemas.microsoft.com/office/drawing/2014/main" id="{48F23CB1-E8C4-C577-0E2E-475BC8264EDD}"/>
              </a:ext>
            </a:extLst>
          </p:cNvPr>
          <p:cNvSpPr txBox="1"/>
          <p:nvPr/>
        </p:nvSpPr>
        <p:spPr>
          <a:xfrm>
            <a:off x="5043311" y="3107192"/>
            <a:ext cx="6208889" cy="2128211"/>
          </a:xfrm>
          <a:prstGeom prst="rect">
            <a:avLst/>
          </a:prstGeom>
          <a:noFill/>
        </p:spPr>
        <p:txBody>
          <a:bodyPr wrap="square" rtlCol="0">
            <a:spAutoFit/>
          </a:bodyPr>
          <a:lstStyle/>
          <a:p>
            <a:pPr marL="285750" indent="-285750">
              <a:lnSpc>
                <a:spcPct val="125000"/>
              </a:lnSpc>
              <a:spcBef>
                <a:spcPts val="1000"/>
              </a:spcBef>
              <a:buClr>
                <a:schemeClr val="accent2"/>
              </a:buClr>
              <a:buFont typeface="Wingdings" panose="05000000000000000000" pitchFamily="2" charset="2"/>
              <a:buChar char="Ø"/>
            </a:pPr>
            <a:r>
              <a:rPr lang="en-US" sz="2200" spc="300" dirty="0">
                <a:solidFill>
                  <a:schemeClr val="bg1"/>
                </a:solidFill>
                <a:cs typeface="Arial" panose="020B0604020202020204" pitchFamily="34" charset="0"/>
              </a:rPr>
              <a:t>CEFM: Continuous Electronic</a:t>
            </a:r>
          </a:p>
          <a:p>
            <a:pPr>
              <a:lnSpc>
                <a:spcPct val="125000"/>
              </a:lnSpc>
              <a:spcBef>
                <a:spcPts val="1000"/>
              </a:spcBef>
              <a:buClr>
                <a:schemeClr val="accent2"/>
              </a:buClr>
            </a:pPr>
            <a:r>
              <a:rPr lang="en-US" sz="2200" spc="300" dirty="0">
                <a:solidFill>
                  <a:schemeClr val="bg1"/>
                </a:solidFill>
                <a:cs typeface="Arial" panose="020B0604020202020204" pitchFamily="34" charset="0"/>
              </a:rPr>
              <a:t>Fetal Monitoring</a:t>
            </a:r>
          </a:p>
          <a:p>
            <a:pPr marL="285750" indent="-285750">
              <a:lnSpc>
                <a:spcPct val="125000"/>
              </a:lnSpc>
              <a:spcBef>
                <a:spcPts val="1000"/>
              </a:spcBef>
              <a:buClr>
                <a:schemeClr val="accent2"/>
              </a:buClr>
              <a:buFont typeface="Wingdings" panose="05000000000000000000" pitchFamily="2" charset="2"/>
              <a:buChar char="Ø"/>
            </a:pPr>
            <a:r>
              <a:rPr lang="en-US" sz="2200" spc="300" dirty="0">
                <a:solidFill>
                  <a:schemeClr val="bg1"/>
                </a:solidFill>
                <a:cs typeface="Arial" panose="020B0604020202020204" pitchFamily="34" charset="0"/>
              </a:rPr>
              <a:t>NST: Non-Stress Test</a:t>
            </a:r>
          </a:p>
          <a:p>
            <a:pPr marL="285750" indent="-285750">
              <a:lnSpc>
                <a:spcPct val="125000"/>
              </a:lnSpc>
              <a:spcBef>
                <a:spcPts val="1000"/>
              </a:spcBef>
              <a:buClr>
                <a:schemeClr val="accent2"/>
              </a:buClr>
              <a:buFont typeface="Wingdings" panose="05000000000000000000" pitchFamily="2" charset="2"/>
              <a:buChar char="Ø"/>
            </a:pPr>
            <a:r>
              <a:rPr lang="en-US" sz="2200" spc="300" dirty="0">
                <a:solidFill>
                  <a:schemeClr val="bg1"/>
                </a:solidFill>
                <a:cs typeface="Arial" panose="020B0604020202020204" pitchFamily="34" charset="0"/>
              </a:rPr>
              <a:t>FM: Fetal Movement</a:t>
            </a:r>
          </a:p>
        </p:txBody>
      </p:sp>
    </p:spTree>
    <p:extLst>
      <p:ext uri="{BB962C8B-B14F-4D97-AF65-F5344CB8AC3E}">
        <p14:creationId xmlns:p14="http://schemas.microsoft.com/office/powerpoint/2010/main" val="137874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90B5C6-1CB0-445E-99D1-8E2FE8C59B50}"/>
              </a:ext>
            </a:extLst>
          </p:cNvPr>
          <p:cNvSpPr>
            <a:spLocks noGrp="1"/>
          </p:cNvSpPr>
          <p:nvPr>
            <p:ph type="sldNum" sz="quarter" idx="12"/>
          </p:nvPr>
        </p:nvSpPr>
        <p:spPr/>
        <p:txBody>
          <a:bodyPr/>
          <a:lstStyle/>
          <a:p>
            <a:fld id="{C263D6C4-4840-40CC-AC84-17E24B3B7BDE}" type="slidenum">
              <a:rPr lang="en-US" smtClean="0"/>
              <a:pPr/>
              <a:t>70</a:t>
            </a:fld>
            <a:endParaRPr lang="en-US" dirty="0"/>
          </a:p>
        </p:txBody>
      </p:sp>
      <p:pic>
        <p:nvPicPr>
          <p:cNvPr id="10" name="Picture 9">
            <a:extLst>
              <a:ext uri="{FF2B5EF4-FFF2-40B4-BE49-F238E27FC236}">
                <a16:creationId xmlns:a16="http://schemas.microsoft.com/office/drawing/2014/main" id="{CFFD12AE-83B7-A539-9C0E-AEB7E88F6217}"/>
              </a:ext>
            </a:extLst>
          </p:cNvPr>
          <p:cNvPicPr>
            <a:picLocks noChangeAspect="1"/>
          </p:cNvPicPr>
          <p:nvPr/>
        </p:nvPicPr>
        <p:blipFill>
          <a:blip r:embed="rId2"/>
          <a:stretch>
            <a:fillRect/>
          </a:stretch>
        </p:blipFill>
        <p:spPr>
          <a:xfrm>
            <a:off x="1663030" y="0"/>
            <a:ext cx="9243509" cy="6858000"/>
          </a:xfrm>
          <a:prstGeom prst="rect">
            <a:avLst/>
          </a:prstGeom>
        </p:spPr>
      </p:pic>
    </p:spTree>
    <p:extLst>
      <p:ext uri="{BB962C8B-B14F-4D97-AF65-F5344CB8AC3E}">
        <p14:creationId xmlns:p14="http://schemas.microsoft.com/office/powerpoint/2010/main" val="595823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923330"/>
          </a:xfrm>
        </p:spPr>
        <p:txBody>
          <a:bodyPr/>
          <a:lstStyle/>
          <a:p>
            <a:r>
              <a:rPr lang="fr-FR" altLang="en-US" sz="5400" dirty="0">
                <a:solidFill>
                  <a:schemeClr val="accent1">
                    <a:lumMod val="20000"/>
                    <a:lumOff val="80000"/>
                  </a:schemeClr>
                </a:solidFill>
              </a:rPr>
              <a:t>Rh</a:t>
            </a:r>
            <a:r>
              <a:rPr lang="fr-FR" altLang="en-US" sz="6000" dirty="0">
                <a:solidFill>
                  <a:schemeClr val="accent1">
                    <a:tint val="83000"/>
                    <a:satMod val="150000"/>
                  </a:schemeClr>
                </a:solidFill>
              </a:rPr>
              <a:t> </a:t>
            </a:r>
            <a:r>
              <a:rPr lang="fr-FR" altLang="en-US" sz="5400" dirty="0">
                <a:solidFill>
                  <a:schemeClr val="accent1">
                    <a:lumMod val="20000"/>
                    <a:lumOff val="80000"/>
                  </a:schemeClr>
                </a:solidFill>
              </a:rPr>
              <a:t>immunoglobuline</a:t>
            </a:r>
            <a:r>
              <a:rPr lang="fr-FR" altLang="en-US" sz="6000" dirty="0">
                <a:solidFill>
                  <a:schemeClr val="accent1">
                    <a:tint val="83000"/>
                    <a:satMod val="150000"/>
                  </a:schemeClr>
                </a:solidFill>
              </a:rPr>
              <a:t> </a:t>
            </a:r>
            <a:endParaRPr lang="en-US" sz="5400" dirty="0">
              <a:solidFill>
                <a:schemeClr val="accent1">
                  <a:lumMod val="20000"/>
                  <a:lumOff val="80000"/>
                </a:schemeClr>
              </a:solidFill>
            </a:endParaRP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488949" y="3693043"/>
            <a:ext cx="4520374" cy="2878111"/>
          </a:xfrm>
        </p:spPr>
        <p:txBody>
          <a:bodyPr/>
          <a:lstStyle/>
          <a:p>
            <a:pPr marL="448056" indent="-384048">
              <a:spcAft>
                <a:spcPts val="0"/>
              </a:spcAft>
              <a:buFont typeface="Wingdings 2"/>
              <a:buChar char=""/>
              <a:defRPr/>
            </a:pPr>
            <a:r>
              <a:rPr lang="fr-FR" altLang="en-US" sz="2300" b="1" dirty="0"/>
              <a:t>Win Rho or </a:t>
            </a:r>
            <a:r>
              <a:rPr lang="fr-FR" altLang="en-US" sz="2300" b="1" dirty="0" err="1"/>
              <a:t>Rhogam</a:t>
            </a:r>
            <a:endParaRPr lang="fr-FR" altLang="en-US" sz="2300" b="1" dirty="0"/>
          </a:p>
          <a:p>
            <a:pPr marL="64008">
              <a:spcAft>
                <a:spcPts val="0"/>
              </a:spcAft>
              <a:defRPr/>
            </a:pPr>
            <a:r>
              <a:rPr lang="fr-FR" altLang="en-US" sz="2300" b="1" dirty="0" err="1"/>
              <a:t>Given</a:t>
            </a:r>
            <a:endParaRPr lang="fr-FR" altLang="en-US" sz="2300" b="1" dirty="0"/>
          </a:p>
          <a:p>
            <a:pPr marL="448056" indent="-384048" eaLnBrk="1" fontAlgn="auto" hangingPunct="1">
              <a:spcAft>
                <a:spcPts val="0"/>
              </a:spcAft>
              <a:buFont typeface="Wingdings 2"/>
              <a:buChar char=""/>
              <a:defRPr/>
            </a:pPr>
            <a:r>
              <a:rPr lang="fr-FR" altLang="en-US" sz="2000" dirty="0"/>
              <a:t>27 3/7 - 28 4/7 </a:t>
            </a:r>
          </a:p>
          <a:p>
            <a:pPr marL="448056" indent="-384048" eaLnBrk="1" fontAlgn="auto" hangingPunct="1">
              <a:spcAft>
                <a:spcPts val="0"/>
              </a:spcAft>
              <a:buFont typeface="Wingdings 2"/>
              <a:buChar char=""/>
              <a:defRPr/>
            </a:pPr>
            <a:r>
              <a:rPr lang="fr-FR" altLang="en-US" sz="2000" dirty="0"/>
              <a:t>In 72h </a:t>
            </a:r>
            <a:r>
              <a:rPr lang="fr-FR" altLang="en-US" sz="2000" dirty="0" err="1"/>
              <a:t>after</a:t>
            </a:r>
            <a:r>
              <a:rPr lang="fr-FR" altLang="en-US" sz="2000" dirty="0"/>
              <a:t> </a:t>
            </a:r>
            <a:r>
              <a:rPr lang="fr-FR" altLang="en-US" sz="2000" dirty="0" err="1"/>
              <a:t>birth</a:t>
            </a:r>
            <a:endParaRPr lang="fr-FR" altLang="en-US" sz="2000" dirty="0"/>
          </a:p>
          <a:p>
            <a:pPr marL="448056" indent="-384048" eaLnBrk="1" fontAlgn="auto" hangingPunct="1">
              <a:spcAft>
                <a:spcPts val="0"/>
              </a:spcAft>
              <a:buFont typeface="Wingdings 2"/>
              <a:buChar char=""/>
              <a:defRPr/>
            </a:pPr>
            <a:r>
              <a:rPr lang="fr-FR" altLang="en-US" sz="2000" dirty="0" err="1"/>
              <a:t>Other</a:t>
            </a:r>
            <a:r>
              <a:rPr lang="fr-FR" altLang="en-US" sz="2000" dirty="0"/>
              <a:t>:</a:t>
            </a:r>
          </a:p>
          <a:p>
            <a:pPr marL="822960" lvl="1" eaLnBrk="1" fontAlgn="auto" hangingPunct="1">
              <a:spcAft>
                <a:spcPts val="0"/>
              </a:spcAft>
              <a:buFont typeface="Verdana"/>
              <a:buChar char="›"/>
              <a:defRPr/>
            </a:pPr>
            <a:r>
              <a:rPr lang="fr-FR" altLang="en-US" sz="2000" dirty="0" err="1"/>
              <a:t>Bleeding</a:t>
            </a:r>
            <a:endParaRPr lang="fr-FR" altLang="en-US" sz="2000" dirty="0"/>
          </a:p>
          <a:p>
            <a:pPr marL="822960" lvl="1" eaLnBrk="1" fontAlgn="auto" hangingPunct="1">
              <a:spcAft>
                <a:spcPts val="0"/>
              </a:spcAft>
              <a:buFont typeface="Verdana"/>
              <a:buChar char="›"/>
              <a:defRPr/>
            </a:pPr>
            <a:r>
              <a:rPr lang="fr-FR" altLang="en-US" sz="2000" dirty="0" err="1"/>
              <a:t>Miscarriage</a:t>
            </a:r>
            <a:r>
              <a:rPr lang="fr-FR" altLang="en-US" sz="2000" dirty="0"/>
              <a:t>/</a:t>
            </a:r>
            <a:r>
              <a:rPr lang="fr-FR" altLang="en-US" sz="2000" dirty="0" err="1"/>
              <a:t>termination</a:t>
            </a:r>
            <a:endParaRPr lang="fr-FR" altLang="en-US" sz="2000" dirty="0"/>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71</a:t>
            </a:fld>
            <a:endParaRPr lang="en-US" dirty="0"/>
          </a:p>
        </p:txBody>
      </p:sp>
      <p:sp>
        <p:nvSpPr>
          <p:cNvPr id="3" name="TextBox 2">
            <a:extLst>
              <a:ext uri="{FF2B5EF4-FFF2-40B4-BE49-F238E27FC236}">
                <a16:creationId xmlns:a16="http://schemas.microsoft.com/office/drawing/2014/main" id="{98194BD8-C9CC-47CF-DB7A-2176702FC5BB}"/>
              </a:ext>
            </a:extLst>
          </p:cNvPr>
          <p:cNvSpPr txBox="1"/>
          <p:nvPr/>
        </p:nvSpPr>
        <p:spPr>
          <a:xfrm>
            <a:off x="4181614" y="5509325"/>
            <a:ext cx="3146838" cy="1061829"/>
          </a:xfrm>
          <a:prstGeom prst="rect">
            <a:avLst/>
          </a:prstGeom>
          <a:noFill/>
        </p:spPr>
        <p:txBody>
          <a:bodyPr wrap="square" rtlCol="0">
            <a:spAutoFit/>
          </a:bodyPr>
          <a:lstStyle/>
          <a:p>
            <a:pPr marL="822960" lvl="1" indent="-228600" fontAlgn="auto">
              <a:spcBef>
                <a:spcPts val="600"/>
              </a:spcBef>
              <a:spcAft>
                <a:spcPts val="0"/>
              </a:spcAft>
              <a:buClr>
                <a:schemeClr val="accent2"/>
              </a:buClr>
              <a:buFont typeface="Verdana"/>
              <a:buChar char="›"/>
              <a:defRPr/>
            </a:pPr>
            <a:r>
              <a:rPr lang="fr-FR" altLang="en-US" sz="2000" dirty="0" err="1">
                <a:solidFill>
                  <a:schemeClr val="bg1"/>
                </a:solidFill>
                <a:latin typeface="Arial" panose="020B0604020202020204" pitchFamily="34" charset="0"/>
                <a:cs typeface="Arial" panose="020B0604020202020204" pitchFamily="34" charset="0"/>
              </a:rPr>
              <a:t>Amniocenthesis</a:t>
            </a:r>
            <a:endParaRPr lang="fr-FR" altLang="en-US" sz="2000" dirty="0">
              <a:solidFill>
                <a:schemeClr val="bg1"/>
              </a:solidFill>
              <a:latin typeface="Arial" panose="020B0604020202020204" pitchFamily="34" charset="0"/>
              <a:cs typeface="Arial" panose="020B0604020202020204" pitchFamily="34" charset="0"/>
            </a:endParaRPr>
          </a:p>
          <a:p>
            <a:pPr marL="822960" lvl="1" indent="-228600">
              <a:spcBef>
                <a:spcPts val="600"/>
              </a:spcBef>
              <a:buClr>
                <a:schemeClr val="accent2"/>
              </a:buClr>
              <a:buFont typeface="Verdana"/>
              <a:buChar char="›"/>
              <a:defRPr/>
            </a:pPr>
            <a:r>
              <a:rPr lang="fr-FR" altLang="en-US" sz="2000" dirty="0" smtClean="0">
                <a:solidFill>
                  <a:schemeClr val="bg1"/>
                </a:solidFill>
                <a:latin typeface="Arial" panose="020B0604020202020204" pitchFamily="34" charset="0"/>
                <a:cs typeface="Arial" panose="020B0604020202020204" pitchFamily="34" charset="0"/>
              </a:rPr>
              <a:t>Abdominal trauma</a:t>
            </a:r>
            <a:endParaRPr lang="fr-FR" altLang="en-US" sz="2000" dirty="0">
              <a:solidFill>
                <a:schemeClr val="bg1"/>
              </a:solidFill>
              <a:latin typeface="Arial" panose="020B0604020202020204" pitchFamily="34" charset="0"/>
              <a:cs typeface="Arial" panose="020B0604020202020204" pitchFamily="34" charset="0"/>
            </a:endParaRPr>
          </a:p>
          <a:p>
            <a:endParaRPr lang="en-CA" dirty="0"/>
          </a:p>
        </p:txBody>
      </p:sp>
      <p:sp>
        <p:nvSpPr>
          <p:cNvPr id="5" name="TextBox 4">
            <a:extLst>
              <a:ext uri="{FF2B5EF4-FFF2-40B4-BE49-F238E27FC236}">
                <a16:creationId xmlns:a16="http://schemas.microsoft.com/office/drawing/2014/main" id="{2050A881-AA12-4579-5694-166AB6E89E72}"/>
              </a:ext>
            </a:extLst>
          </p:cNvPr>
          <p:cNvSpPr txBox="1"/>
          <p:nvPr/>
        </p:nvSpPr>
        <p:spPr>
          <a:xfrm>
            <a:off x="7328452" y="5789899"/>
            <a:ext cx="2902226" cy="400110"/>
          </a:xfrm>
          <a:prstGeom prst="rect">
            <a:avLst/>
          </a:prstGeom>
          <a:noFill/>
        </p:spPr>
        <p:txBody>
          <a:bodyPr wrap="square" rtlCol="0">
            <a:spAutoFit/>
          </a:bodyPr>
          <a:lstStyle/>
          <a:p>
            <a:pPr marL="365760">
              <a:buClr>
                <a:schemeClr val="accent2"/>
              </a:buClr>
              <a:buFont typeface="Verdana"/>
              <a:buChar char="›"/>
              <a:defRPr/>
            </a:pPr>
            <a:r>
              <a:rPr lang="fr-FR" altLang="en-US" sz="2000" dirty="0">
                <a:solidFill>
                  <a:schemeClr val="bg1"/>
                </a:solidFill>
                <a:latin typeface="Arial" panose="020B0604020202020204" pitchFamily="34" charset="0"/>
                <a:cs typeface="Arial" panose="020B0604020202020204" pitchFamily="34" charset="0"/>
              </a:rPr>
              <a:t> </a:t>
            </a:r>
            <a:r>
              <a:rPr lang="fr-FR" altLang="en-US" sz="2000" dirty="0" err="1">
                <a:solidFill>
                  <a:schemeClr val="bg1"/>
                </a:solidFill>
                <a:latin typeface="Arial" panose="020B0604020202020204" pitchFamily="34" charset="0"/>
                <a:cs typeface="Arial" panose="020B0604020202020204" pitchFamily="34" charset="0"/>
              </a:rPr>
              <a:t>Ectopic</a:t>
            </a:r>
            <a:r>
              <a:rPr lang="fr-FR" altLang="en-US" sz="2000" dirty="0">
                <a:solidFill>
                  <a:schemeClr val="bg1"/>
                </a:solidFill>
                <a:latin typeface="Arial" panose="020B0604020202020204" pitchFamily="34" charset="0"/>
                <a:cs typeface="Arial" panose="020B0604020202020204" pitchFamily="34" charset="0"/>
              </a:rPr>
              <a:t> </a:t>
            </a:r>
            <a:r>
              <a:rPr lang="fr-FR" altLang="en-US" sz="2000" dirty="0" err="1">
                <a:solidFill>
                  <a:schemeClr val="bg1"/>
                </a:solidFill>
                <a:latin typeface="Arial" panose="020B0604020202020204" pitchFamily="34" charset="0"/>
                <a:cs typeface="Arial" panose="020B0604020202020204" pitchFamily="34" charset="0"/>
              </a:rPr>
              <a:t>pregnancy</a:t>
            </a:r>
            <a:endParaRPr lang="fr-FR"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190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840230"/>
          </a:xfrm>
        </p:spPr>
        <p:txBody>
          <a:bodyPr/>
          <a:lstStyle/>
          <a:p>
            <a:r>
              <a:rPr lang="fr-FR" altLang="en-US" sz="5400" dirty="0">
                <a:solidFill>
                  <a:schemeClr val="accent1">
                    <a:lumMod val="20000"/>
                    <a:lumOff val="80000"/>
                  </a:schemeClr>
                </a:solidFill>
              </a:rPr>
              <a:t>Multiple Gestation</a:t>
            </a:r>
            <a:endParaRPr lang="en-US" sz="5400" dirty="0">
              <a:solidFill>
                <a:schemeClr val="accent1">
                  <a:lumMod val="20000"/>
                  <a:lumOff val="80000"/>
                </a:schemeClr>
              </a:solidFill>
            </a:endParaRP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488949" y="3693043"/>
            <a:ext cx="5342008" cy="2878111"/>
          </a:xfrm>
        </p:spPr>
        <p:txBody>
          <a:bodyPr/>
          <a:lstStyle/>
          <a:p>
            <a:pPr marL="342900" indent="-342900" eaLnBrk="1" hangingPunct="1">
              <a:spcBef>
                <a:spcPts val="10"/>
              </a:spcBef>
              <a:spcAft>
                <a:spcPts val="10"/>
              </a:spcAft>
              <a:buFont typeface="Wingdings" panose="05000000000000000000" pitchFamily="2" charset="2"/>
              <a:buChar char="Ø"/>
            </a:pPr>
            <a:r>
              <a:rPr lang="en-CA" altLang="en-US" sz="2200" dirty="0">
                <a:ea typeface="ＭＳ Ｐゴシック"/>
                <a:cs typeface="ＭＳ Ｐゴシック"/>
              </a:rPr>
              <a:t>Incidence</a:t>
            </a:r>
          </a:p>
          <a:p>
            <a:pPr marL="1005840" lvl="3" indent="-342900">
              <a:spcBef>
                <a:spcPts val="10"/>
              </a:spcBef>
              <a:spcAft>
                <a:spcPts val="10"/>
              </a:spcAft>
              <a:buFont typeface="Wingdings" panose="05000000000000000000" pitchFamily="2" charset="2"/>
              <a:buChar char="Ø"/>
            </a:pPr>
            <a:r>
              <a:rPr lang="en-CA" altLang="en-US" sz="2200" dirty="0">
                <a:latin typeface="+mn-lt"/>
                <a:ea typeface="ＭＳ Ｐゴシック"/>
                <a:cs typeface="ＭＳ Ｐゴシック"/>
              </a:rPr>
              <a:t>Varies geographically</a:t>
            </a:r>
          </a:p>
          <a:p>
            <a:pPr marL="1005840" lvl="3" indent="-342900">
              <a:spcBef>
                <a:spcPts val="10"/>
              </a:spcBef>
              <a:spcAft>
                <a:spcPts val="10"/>
              </a:spcAft>
              <a:buFont typeface="Wingdings" panose="05000000000000000000" pitchFamily="2" charset="2"/>
              <a:buChar char="Ø"/>
            </a:pPr>
            <a:r>
              <a:rPr lang="en-CA" altLang="en-US" sz="2200" dirty="0">
                <a:latin typeface="+mn-lt"/>
                <a:ea typeface="ＭＳ Ｐゴシック"/>
                <a:cs typeface="ＭＳ Ｐゴシック"/>
              </a:rPr>
              <a:t>Assisted reproductive technology</a:t>
            </a:r>
          </a:p>
          <a:p>
            <a:pPr marL="1005840" lvl="3" indent="-342900">
              <a:spcBef>
                <a:spcPts val="10"/>
              </a:spcBef>
              <a:spcAft>
                <a:spcPts val="10"/>
              </a:spcAft>
              <a:buFont typeface="Wingdings" panose="05000000000000000000" pitchFamily="2" charset="2"/>
              <a:buChar char="Ø"/>
            </a:pPr>
            <a:r>
              <a:rPr lang="en-CA" altLang="en-US" sz="2200" dirty="0">
                <a:latin typeface="+mn-lt"/>
                <a:ea typeface="ＭＳ Ｐゴシック"/>
                <a:cs typeface="ＭＳ Ｐゴシック"/>
              </a:rPr>
              <a:t>Maternal age</a:t>
            </a:r>
          </a:p>
          <a:p>
            <a:pPr marL="1005840" lvl="3" indent="-342900">
              <a:spcBef>
                <a:spcPts val="10"/>
              </a:spcBef>
              <a:spcAft>
                <a:spcPts val="10"/>
              </a:spcAft>
              <a:buFont typeface="Wingdings" panose="05000000000000000000" pitchFamily="2" charset="2"/>
              <a:buChar char="Ø"/>
            </a:pPr>
            <a:r>
              <a:rPr lang="en-CA" altLang="en-US" sz="2200" dirty="0">
                <a:latin typeface="+mn-lt"/>
                <a:ea typeface="ＭＳ Ｐゴシック"/>
                <a:cs typeface="ＭＳ Ｐゴシック"/>
              </a:rPr>
              <a:t>Family history</a:t>
            </a:r>
          </a:p>
          <a:p>
            <a:pPr marL="1005840" lvl="3" indent="-342900">
              <a:spcBef>
                <a:spcPts val="10"/>
              </a:spcBef>
              <a:spcAft>
                <a:spcPts val="10"/>
              </a:spcAft>
              <a:buFont typeface="Wingdings" panose="05000000000000000000" pitchFamily="2" charset="2"/>
              <a:buChar char="Ø"/>
            </a:pPr>
            <a:r>
              <a:rPr lang="en-CA" altLang="en-US" sz="2200" dirty="0">
                <a:latin typeface="+mn-lt"/>
                <a:ea typeface="ＭＳ Ｐゴシック"/>
                <a:cs typeface="ＭＳ Ｐゴシック"/>
              </a:rPr>
              <a:t>Parity</a:t>
            </a:r>
            <a:endParaRPr lang="en-US" altLang="en-US" sz="2200" dirty="0">
              <a:latin typeface="+mn-lt"/>
              <a:ea typeface="ＭＳ Ｐゴシック"/>
              <a:cs typeface="ＭＳ Ｐゴシック"/>
            </a:endParaRP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72</a:t>
            </a:fld>
            <a:endParaRPr lang="en-US" dirty="0"/>
          </a:p>
        </p:txBody>
      </p:sp>
      <p:sp>
        <p:nvSpPr>
          <p:cNvPr id="6" name="Text Placeholder 18">
            <a:extLst>
              <a:ext uri="{FF2B5EF4-FFF2-40B4-BE49-F238E27FC236}">
                <a16:creationId xmlns:a16="http://schemas.microsoft.com/office/drawing/2014/main" id="{C19DFBD1-B247-5C00-AAD6-207CED8BBF0F}"/>
              </a:ext>
            </a:extLst>
          </p:cNvPr>
          <p:cNvSpPr txBox="1">
            <a:spLocks/>
          </p:cNvSpPr>
          <p:nvPr/>
        </p:nvSpPr>
        <p:spPr>
          <a:xfrm>
            <a:off x="5910192" y="3693043"/>
            <a:ext cx="5342008" cy="2878111"/>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spcAft>
                <a:spcPts val="300"/>
              </a:spcAft>
              <a:buClr>
                <a:schemeClr val="accent2"/>
              </a:buClr>
              <a:buFont typeface="Arial" panose="020B0604020202020204" pitchFamily="34" charset="0"/>
              <a:buNone/>
              <a:defRPr sz="14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0"/>
              </a:spcBef>
              <a:spcAft>
                <a:spcPts val="10"/>
              </a:spcAft>
              <a:buFont typeface="Wingdings" panose="05000000000000000000" pitchFamily="2" charset="2"/>
              <a:buChar char="Ø"/>
            </a:pPr>
            <a:r>
              <a:rPr lang="en-CA" altLang="en-US" sz="2200" dirty="0">
                <a:ea typeface="ＭＳ Ｐゴシック"/>
                <a:cs typeface="ＭＳ Ｐゴシック"/>
              </a:rPr>
              <a:t>At risk for</a:t>
            </a:r>
          </a:p>
          <a:p>
            <a:pPr marL="1005840" lvl="3" indent="-342900">
              <a:spcBef>
                <a:spcPts val="10"/>
              </a:spcBef>
              <a:spcAft>
                <a:spcPts val="10"/>
              </a:spcAft>
              <a:buFont typeface="Wingdings" panose="05000000000000000000" pitchFamily="2" charset="2"/>
              <a:buChar char="Ø"/>
            </a:pPr>
            <a:r>
              <a:rPr lang="en-CA" altLang="en-US" sz="2200" dirty="0">
                <a:latin typeface="+mn-lt"/>
                <a:ea typeface="ＭＳ Ｐゴシック"/>
                <a:cs typeface="ＭＳ Ｐゴシック"/>
              </a:rPr>
              <a:t>PTL</a:t>
            </a:r>
          </a:p>
          <a:p>
            <a:pPr marL="1005840" lvl="3" indent="-342900">
              <a:spcBef>
                <a:spcPts val="10"/>
              </a:spcBef>
              <a:spcAft>
                <a:spcPts val="10"/>
              </a:spcAft>
              <a:buFont typeface="Wingdings" panose="05000000000000000000" pitchFamily="2" charset="2"/>
              <a:buChar char="Ø"/>
            </a:pPr>
            <a:r>
              <a:rPr lang="en-CA" altLang="en-US" sz="2200" dirty="0">
                <a:latin typeface="+mn-lt"/>
                <a:ea typeface="ＭＳ Ｐゴシック"/>
                <a:cs typeface="ＭＳ Ｐゴシック"/>
              </a:rPr>
              <a:t>PET</a:t>
            </a:r>
          </a:p>
          <a:p>
            <a:pPr marL="1005840" lvl="3" indent="-342900">
              <a:spcBef>
                <a:spcPts val="10"/>
              </a:spcBef>
              <a:spcAft>
                <a:spcPts val="10"/>
              </a:spcAft>
              <a:buFont typeface="Wingdings" panose="05000000000000000000" pitchFamily="2" charset="2"/>
              <a:buChar char="Ø"/>
            </a:pPr>
            <a:r>
              <a:rPr lang="en-CA" altLang="en-US" sz="2200" dirty="0" smtClean="0">
                <a:latin typeface="+mn-lt"/>
                <a:ea typeface="ＭＳ Ｐゴシック"/>
                <a:cs typeface="ＭＳ Ｐゴシック"/>
              </a:rPr>
              <a:t>PPROM</a:t>
            </a:r>
            <a:endParaRPr lang="en-CA" altLang="en-US" sz="2200" dirty="0">
              <a:latin typeface="+mn-lt"/>
              <a:ea typeface="ＭＳ Ｐゴシック"/>
              <a:cs typeface="ＭＳ Ｐゴシック"/>
            </a:endParaRPr>
          </a:p>
          <a:p>
            <a:pPr marL="1005840" lvl="3" indent="-342900">
              <a:spcBef>
                <a:spcPts val="10"/>
              </a:spcBef>
              <a:spcAft>
                <a:spcPts val="10"/>
              </a:spcAft>
              <a:buFont typeface="Wingdings" panose="05000000000000000000" pitchFamily="2" charset="2"/>
              <a:buChar char="Ø"/>
            </a:pPr>
            <a:r>
              <a:rPr lang="en-CA" altLang="en-US" sz="2200" dirty="0">
                <a:latin typeface="+mn-lt"/>
                <a:ea typeface="ＭＳ Ｐゴシック"/>
                <a:cs typeface="ＭＳ Ｐゴシック"/>
              </a:rPr>
              <a:t>IUGR</a:t>
            </a:r>
          </a:p>
          <a:p>
            <a:pPr marL="1005840" lvl="3" indent="-342900">
              <a:spcBef>
                <a:spcPts val="10"/>
              </a:spcBef>
              <a:spcAft>
                <a:spcPts val="10"/>
              </a:spcAft>
              <a:buFont typeface="Wingdings" panose="05000000000000000000" pitchFamily="2" charset="2"/>
              <a:buChar char="Ø"/>
            </a:pPr>
            <a:r>
              <a:rPr lang="en-CA" altLang="en-US" sz="2200" dirty="0">
                <a:latin typeface="+mn-lt"/>
                <a:ea typeface="ＭＳ Ｐゴシック"/>
                <a:cs typeface="ＭＳ Ｐゴシック"/>
              </a:rPr>
              <a:t>IUFD</a:t>
            </a:r>
          </a:p>
          <a:p>
            <a:pPr marL="1005840" lvl="3" indent="-342900">
              <a:spcBef>
                <a:spcPts val="10"/>
              </a:spcBef>
              <a:spcAft>
                <a:spcPts val="10"/>
              </a:spcAft>
              <a:buFont typeface="Wingdings" panose="05000000000000000000" pitchFamily="2" charset="2"/>
              <a:buChar char="Ø"/>
            </a:pPr>
            <a:r>
              <a:rPr lang="en-CA" altLang="en-US" sz="2200" dirty="0">
                <a:latin typeface="+mn-lt"/>
                <a:ea typeface="ＭＳ Ｐゴシック"/>
                <a:cs typeface="ＭＳ Ｐゴシック"/>
              </a:rPr>
              <a:t>PPH</a:t>
            </a:r>
            <a:endParaRPr lang="en-US" altLang="en-US" sz="2200" dirty="0">
              <a:latin typeface="+mn-lt"/>
              <a:ea typeface="ＭＳ Ｐゴシック"/>
              <a:cs typeface="ＭＳ Ｐゴシック"/>
            </a:endParaRPr>
          </a:p>
        </p:txBody>
      </p:sp>
    </p:spTree>
    <p:extLst>
      <p:ext uri="{BB962C8B-B14F-4D97-AF65-F5344CB8AC3E}">
        <p14:creationId xmlns:p14="http://schemas.microsoft.com/office/powerpoint/2010/main" val="17942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840230"/>
          </a:xfrm>
        </p:spPr>
        <p:txBody>
          <a:bodyPr/>
          <a:lstStyle/>
          <a:p>
            <a:r>
              <a:rPr lang="en-US" sz="5400" dirty="0">
                <a:solidFill>
                  <a:schemeClr val="accent1">
                    <a:lumMod val="20000"/>
                    <a:lumOff val="80000"/>
                  </a:schemeClr>
                </a:solidFill>
              </a:rPr>
              <a:t>Twin Gestation</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73</a:t>
            </a:fld>
            <a:endParaRPr lang="en-US" dirty="0"/>
          </a:p>
        </p:txBody>
      </p:sp>
      <p:sp>
        <p:nvSpPr>
          <p:cNvPr id="7" name="TextBox 6"/>
          <p:cNvSpPr txBox="1"/>
          <p:nvPr/>
        </p:nvSpPr>
        <p:spPr>
          <a:xfrm>
            <a:off x="744416" y="1383155"/>
            <a:ext cx="10156921" cy="4747966"/>
          </a:xfrm>
          <a:prstGeom prst="rect">
            <a:avLst/>
          </a:prstGeom>
          <a:noFill/>
        </p:spPr>
        <p:txBody>
          <a:bodyPr wrap="square" rtlCol="0">
            <a:spAutoFit/>
          </a:bodyPr>
          <a:lstStyle/>
          <a:p>
            <a:pPr marL="448056" indent="-384048">
              <a:lnSpc>
                <a:spcPct val="80000"/>
              </a:lnSpc>
              <a:spcBef>
                <a:spcPts val="600"/>
              </a:spcBef>
              <a:spcAft>
                <a:spcPts val="400"/>
              </a:spcAft>
              <a:buClr>
                <a:schemeClr val="accent2"/>
              </a:buClr>
              <a:buFont typeface="Wingdings 2"/>
              <a:buChar char=""/>
              <a:defRPr/>
            </a:pPr>
            <a:r>
              <a:rPr lang="en-US" altLang="en-US" sz="2400" dirty="0">
                <a:solidFill>
                  <a:schemeClr val="bg1"/>
                </a:solidFill>
                <a:cs typeface="Arial" panose="020B0604020202020204" pitchFamily="34" charset="0"/>
              </a:rPr>
              <a:t>Maternal Risks</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200" dirty="0">
                <a:solidFill>
                  <a:schemeClr val="bg1"/>
                </a:solidFill>
                <a:cs typeface="Arial" panose="020B0604020202020204" pitchFamily="34" charset="0"/>
              </a:rPr>
              <a:t>PET or Gestational HTN</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200" dirty="0">
                <a:solidFill>
                  <a:schemeClr val="bg1"/>
                </a:solidFill>
                <a:cs typeface="Arial" panose="020B0604020202020204" pitchFamily="34" charset="0"/>
              </a:rPr>
              <a:t>Acute Fatty Liver</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200" dirty="0">
                <a:solidFill>
                  <a:schemeClr val="bg1"/>
                </a:solidFill>
                <a:cs typeface="Arial" panose="020B0604020202020204" pitchFamily="34" charset="0"/>
              </a:rPr>
              <a:t>GDMA</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200" dirty="0">
                <a:solidFill>
                  <a:schemeClr val="bg1"/>
                </a:solidFill>
                <a:cs typeface="Arial" panose="020B0604020202020204" pitchFamily="34" charset="0"/>
              </a:rPr>
              <a:t>Anemia</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200" dirty="0">
                <a:solidFill>
                  <a:schemeClr val="bg1"/>
                </a:solidFill>
                <a:cs typeface="Arial" panose="020B0604020202020204" pitchFamily="34" charset="0"/>
              </a:rPr>
              <a:t>Hyperemesis Gravidarum</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200" dirty="0">
                <a:solidFill>
                  <a:schemeClr val="bg1"/>
                </a:solidFill>
                <a:cs typeface="Arial" panose="020B0604020202020204" pitchFamily="34" charset="0"/>
              </a:rPr>
              <a:t>PTL and Pre-Term Delivery (50%) </a:t>
            </a:r>
          </a:p>
          <a:p>
            <a:pPr marL="448056" indent="-384048">
              <a:lnSpc>
                <a:spcPct val="80000"/>
              </a:lnSpc>
              <a:spcBef>
                <a:spcPts val="600"/>
              </a:spcBef>
              <a:spcAft>
                <a:spcPts val="400"/>
              </a:spcAft>
              <a:buClr>
                <a:schemeClr val="accent2"/>
              </a:buClr>
              <a:buFont typeface="Wingdings" panose="05000000000000000000" pitchFamily="2" charset="2"/>
              <a:buChar char="Ø"/>
              <a:defRPr/>
            </a:pPr>
            <a:endParaRPr lang="en-US" altLang="en-US" sz="2200" dirty="0">
              <a:solidFill>
                <a:schemeClr val="bg1"/>
              </a:solidFill>
              <a:cs typeface="Arial" panose="020B0604020202020204" pitchFamily="34" charset="0"/>
            </a:endParaRPr>
          </a:p>
          <a:p>
            <a:pPr marL="448056" indent="-384048">
              <a:lnSpc>
                <a:spcPct val="80000"/>
              </a:lnSpc>
              <a:spcBef>
                <a:spcPts val="600"/>
              </a:spcBef>
              <a:spcAft>
                <a:spcPts val="400"/>
              </a:spcAft>
              <a:buClr>
                <a:schemeClr val="accent2"/>
              </a:buClr>
              <a:buFont typeface="Wingdings 2"/>
              <a:buChar char=""/>
              <a:defRPr/>
            </a:pPr>
            <a:r>
              <a:rPr lang="en-US" altLang="en-US" sz="2400" dirty="0">
                <a:solidFill>
                  <a:schemeClr val="bg1"/>
                </a:solidFill>
                <a:cs typeface="Arial" panose="020B0604020202020204" pitchFamily="34" charset="0"/>
              </a:rPr>
              <a:t>Management</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400" dirty="0">
                <a:solidFill>
                  <a:schemeClr val="bg1"/>
                </a:solidFill>
                <a:cs typeface="Arial" panose="020B0604020202020204" pitchFamily="34" charset="0"/>
              </a:rPr>
              <a:t>Ultrasound for types of twins, Growth curve and discordance, Congenital anomalies, AFI, BPP</a:t>
            </a:r>
          </a:p>
          <a:p>
            <a:pPr marL="905256" lvl="1" indent="-384048">
              <a:lnSpc>
                <a:spcPct val="80000"/>
              </a:lnSpc>
              <a:spcBef>
                <a:spcPts val="600"/>
              </a:spcBef>
              <a:spcAft>
                <a:spcPts val="400"/>
              </a:spcAft>
              <a:buClr>
                <a:schemeClr val="accent2"/>
              </a:buClr>
              <a:buFont typeface="Wingdings" panose="05000000000000000000" pitchFamily="2" charset="2"/>
              <a:buChar char="Ø"/>
              <a:defRPr/>
            </a:pPr>
            <a:r>
              <a:rPr lang="en-US" altLang="en-US" sz="2400" dirty="0">
                <a:solidFill>
                  <a:schemeClr val="bg1"/>
                </a:solidFill>
                <a:cs typeface="Arial" panose="020B0604020202020204" pitchFamily="34" charset="0"/>
              </a:rPr>
              <a:t>Routine NST</a:t>
            </a:r>
          </a:p>
        </p:txBody>
      </p:sp>
      <p:pic>
        <p:nvPicPr>
          <p:cNvPr id="4" name="Picture 3" descr="19746">
            <a:extLst>
              <a:ext uri="{FF2B5EF4-FFF2-40B4-BE49-F238E27FC236}">
                <a16:creationId xmlns:a16="http://schemas.microsoft.com/office/drawing/2014/main" id="{28D10791-70DA-3D0F-0F75-886D72C2BC8A}"/>
              </a:ext>
            </a:extLst>
          </p:cNvPr>
          <p:cNvPicPr>
            <a:picLocks noChangeAspect="1" noChangeArrowheads="1"/>
          </p:cNvPicPr>
          <p:nvPr/>
        </p:nvPicPr>
        <p:blipFill>
          <a:blip r:embed="rId3" cstate="print"/>
          <a:srcRect/>
          <a:stretch>
            <a:fillRect/>
          </a:stretch>
        </p:blipFill>
        <p:spPr bwMode="auto">
          <a:xfrm>
            <a:off x="6632812" y="404337"/>
            <a:ext cx="5415070" cy="4332056"/>
          </a:xfrm>
          <a:prstGeom prst="rect">
            <a:avLst/>
          </a:prstGeom>
          <a:noFill/>
          <a:ln w="9525">
            <a:noFill/>
            <a:miter lim="800000"/>
            <a:headEnd/>
            <a:tailEnd/>
          </a:ln>
        </p:spPr>
      </p:pic>
    </p:spTree>
    <p:extLst>
      <p:ext uri="{BB962C8B-B14F-4D97-AF65-F5344CB8AC3E}">
        <p14:creationId xmlns:p14="http://schemas.microsoft.com/office/powerpoint/2010/main" val="261941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535531"/>
          </a:xfrm>
        </p:spPr>
        <p:txBody>
          <a:bodyPr wrap="square" anchor="t">
            <a:noAutofit/>
          </a:bodyPr>
          <a:lstStyle/>
          <a:p>
            <a:r>
              <a:rPr lang="en-US" sz="5400" dirty="0">
                <a:solidFill>
                  <a:schemeClr val="accent1">
                    <a:lumMod val="20000"/>
                    <a:lumOff val="80000"/>
                  </a:schemeClr>
                </a:solidFill>
              </a:rPr>
              <a:t>Twin Gestation</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smtClean="0"/>
              <a:pPr>
                <a:spcAft>
                  <a:spcPts val="600"/>
                </a:spcAft>
              </a:pPr>
              <a:t>74</a:t>
            </a:fld>
            <a:endParaRPr lang="en-US"/>
          </a:p>
        </p:txBody>
      </p:sp>
      <p:pic>
        <p:nvPicPr>
          <p:cNvPr id="3" name="Picture 2" descr="twinPlacentaDiagram">
            <a:extLst>
              <a:ext uri="{FF2B5EF4-FFF2-40B4-BE49-F238E27FC236}">
                <a16:creationId xmlns:a16="http://schemas.microsoft.com/office/drawing/2014/main" id="{5E10E885-109D-F96A-891F-7CB7078EFC16}"/>
              </a:ext>
            </a:extLst>
          </p:cNvPr>
          <p:cNvPicPr>
            <a:picLocks noGrp="1" noChangeAspect="1" noChangeArrowheads="1"/>
          </p:cNvPicPr>
          <p:nvPr/>
        </p:nvPicPr>
        <p:blipFill>
          <a:blip r:embed="rId3" cstate="print"/>
          <a:stretch>
            <a:fillRect/>
          </a:stretch>
        </p:blipFill>
        <p:spPr>
          <a:xfrm>
            <a:off x="1401708" y="1846555"/>
            <a:ext cx="9299684" cy="4193312"/>
          </a:xfrm>
          <a:prstGeom prst="rect">
            <a:avLst/>
          </a:prstGeom>
          <a:noFill/>
        </p:spPr>
      </p:pic>
    </p:spTree>
    <p:extLst>
      <p:ext uri="{BB962C8B-B14F-4D97-AF65-F5344CB8AC3E}">
        <p14:creationId xmlns:p14="http://schemas.microsoft.com/office/powerpoint/2010/main" val="126780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75</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Twin Gestation – Mono-Mono</a:t>
            </a:r>
          </a:p>
        </p:txBody>
      </p:sp>
      <p:sp>
        <p:nvSpPr>
          <p:cNvPr id="7" name="TextBox 6"/>
          <p:cNvSpPr txBox="1"/>
          <p:nvPr/>
        </p:nvSpPr>
        <p:spPr>
          <a:xfrm>
            <a:off x="533400" y="3341953"/>
            <a:ext cx="5812282" cy="2568717"/>
          </a:xfrm>
          <a:prstGeom prst="rect">
            <a:avLst/>
          </a:prstGeom>
          <a:noFill/>
        </p:spPr>
        <p:txBody>
          <a:bodyPr wrap="square" rtlCol="0">
            <a:spAutoFit/>
          </a:bodyPr>
          <a:lstStyle/>
          <a:p>
            <a:pPr marL="342900" indent="-342900" eaLnBrk="1" hangingPunct="1">
              <a:lnSpc>
                <a:spcPct val="150000"/>
              </a:lnSpc>
              <a:buClr>
                <a:schemeClr val="accent2"/>
              </a:buClr>
              <a:buFont typeface="Wingdings" panose="05000000000000000000" pitchFamily="2" charset="2"/>
              <a:buChar char="Ø"/>
            </a:pPr>
            <a:r>
              <a:rPr lang="en-CA" altLang="en-US" sz="2200" dirty="0">
                <a:solidFill>
                  <a:schemeClr val="bg1"/>
                </a:solidFill>
                <a:ea typeface="ＭＳ Ｐゴシック"/>
                <a:cs typeface="ＭＳ Ｐゴシック"/>
              </a:rPr>
              <a:t>Division in 7-13 days post fertilization</a:t>
            </a:r>
          </a:p>
          <a:p>
            <a:pPr marL="342900" indent="-342900" eaLnBrk="1" hangingPunct="1">
              <a:lnSpc>
                <a:spcPct val="150000"/>
              </a:lnSpc>
              <a:buClr>
                <a:schemeClr val="accent2"/>
              </a:buClr>
              <a:buFont typeface="Wingdings" panose="05000000000000000000" pitchFamily="2" charset="2"/>
              <a:buChar char="Ø"/>
            </a:pPr>
            <a:r>
              <a:rPr lang="en-CA" altLang="en-US" sz="2200" dirty="0">
                <a:solidFill>
                  <a:schemeClr val="bg1"/>
                </a:solidFill>
                <a:ea typeface="ＭＳ Ｐゴシック"/>
                <a:cs typeface="ＭＳ Ｐゴシック"/>
              </a:rPr>
              <a:t>Mono chorionic – 1 shared chorion</a:t>
            </a:r>
          </a:p>
          <a:p>
            <a:pPr marL="342900" indent="-342900">
              <a:lnSpc>
                <a:spcPct val="150000"/>
              </a:lnSpc>
              <a:buClr>
                <a:schemeClr val="accent2"/>
              </a:buClr>
              <a:buFont typeface="Wingdings" panose="05000000000000000000" pitchFamily="2" charset="2"/>
              <a:buChar char="Ø"/>
            </a:pPr>
            <a:r>
              <a:rPr lang="en-CA" altLang="en-US" sz="2200" dirty="0">
                <a:solidFill>
                  <a:schemeClr val="bg1"/>
                </a:solidFill>
                <a:ea typeface="ＭＳ Ｐゴシック"/>
                <a:cs typeface="ＭＳ Ｐゴシック"/>
              </a:rPr>
              <a:t>Monoamniotic – 1 shared amnion</a:t>
            </a:r>
          </a:p>
          <a:p>
            <a:pPr marL="342900" indent="-342900">
              <a:lnSpc>
                <a:spcPct val="150000"/>
              </a:lnSpc>
              <a:buClr>
                <a:schemeClr val="accent2"/>
              </a:buClr>
              <a:buFont typeface="Wingdings" panose="05000000000000000000" pitchFamily="2" charset="2"/>
              <a:buChar char="Ø"/>
            </a:pPr>
            <a:r>
              <a:rPr lang="en-CA" altLang="en-US" sz="2200" dirty="0">
                <a:solidFill>
                  <a:schemeClr val="bg1"/>
                </a:solidFill>
                <a:ea typeface="ＭＳ Ｐゴシック"/>
                <a:cs typeface="ＭＳ Ｐゴシック"/>
              </a:rPr>
              <a:t>Highest risk for complications: at risk for twin-to-twin transfusion syndrome</a:t>
            </a:r>
          </a:p>
        </p:txBody>
      </p:sp>
      <p:pic>
        <p:nvPicPr>
          <p:cNvPr id="3" name="Picture 2" descr="twinPlacentaDiagram">
            <a:extLst>
              <a:ext uri="{FF2B5EF4-FFF2-40B4-BE49-F238E27FC236}">
                <a16:creationId xmlns:a16="http://schemas.microsoft.com/office/drawing/2014/main" id="{060CA037-D572-7E05-2E3D-13C2906519DD}"/>
              </a:ext>
            </a:extLst>
          </p:cNvPr>
          <p:cNvPicPr>
            <a:picLocks noChangeAspect="1" noChangeArrowheads="1"/>
          </p:cNvPicPr>
          <p:nvPr/>
        </p:nvPicPr>
        <p:blipFill rotWithShape="1">
          <a:blip r:embed="rId3" cstate="print"/>
          <a:srcRect l="73275" b="10508"/>
          <a:stretch/>
        </p:blipFill>
        <p:spPr bwMode="auto">
          <a:xfrm>
            <a:off x="7434470" y="1222515"/>
            <a:ext cx="3543620" cy="5348054"/>
          </a:xfrm>
          <a:prstGeom prst="rect">
            <a:avLst/>
          </a:prstGeom>
          <a:noFill/>
          <a:ln w="9525">
            <a:noFill/>
            <a:miter lim="800000"/>
            <a:headEnd/>
            <a:tailEnd/>
          </a:ln>
        </p:spPr>
      </p:pic>
    </p:spTree>
    <p:extLst>
      <p:ext uri="{BB962C8B-B14F-4D97-AF65-F5344CB8AC3E}">
        <p14:creationId xmlns:p14="http://schemas.microsoft.com/office/powerpoint/2010/main" val="45020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76</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Twin Gestation – Mono-Di</a:t>
            </a:r>
          </a:p>
        </p:txBody>
      </p:sp>
      <p:sp>
        <p:nvSpPr>
          <p:cNvPr id="7" name="TextBox 6"/>
          <p:cNvSpPr txBox="1"/>
          <p:nvPr/>
        </p:nvSpPr>
        <p:spPr>
          <a:xfrm>
            <a:off x="772668" y="3222810"/>
            <a:ext cx="5812282" cy="2568717"/>
          </a:xfrm>
          <a:prstGeom prst="rect">
            <a:avLst/>
          </a:prstGeom>
          <a:noFill/>
        </p:spPr>
        <p:txBody>
          <a:bodyPr wrap="square" rtlCol="0">
            <a:spAutoFit/>
          </a:bodyPr>
          <a:lstStyle/>
          <a:p>
            <a:pPr marL="342900" indent="-342900" eaLnBrk="1" hangingPunct="1">
              <a:lnSpc>
                <a:spcPct val="150000"/>
              </a:lnSpc>
              <a:buClr>
                <a:schemeClr val="accent2"/>
              </a:buClr>
              <a:buFont typeface="Wingdings" panose="05000000000000000000" pitchFamily="2" charset="2"/>
              <a:buChar char="Ø"/>
            </a:pPr>
            <a:r>
              <a:rPr lang="en-CA" altLang="en-US" sz="2200" dirty="0">
                <a:solidFill>
                  <a:schemeClr val="bg1"/>
                </a:solidFill>
                <a:ea typeface="ＭＳ Ｐゴシック"/>
                <a:cs typeface="ＭＳ Ｐゴシック"/>
              </a:rPr>
              <a:t>Division in 5 – 7 days post-fertilization</a:t>
            </a:r>
          </a:p>
          <a:p>
            <a:pPr marL="342900" indent="-342900" eaLnBrk="1" hangingPunct="1">
              <a:lnSpc>
                <a:spcPct val="150000"/>
              </a:lnSpc>
              <a:buClr>
                <a:schemeClr val="accent2"/>
              </a:buClr>
              <a:buFont typeface="Wingdings" panose="05000000000000000000" pitchFamily="2" charset="2"/>
              <a:buChar char="Ø"/>
            </a:pPr>
            <a:r>
              <a:rPr lang="en-CA" altLang="en-US" sz="2200" dirty="0">
                <a:solidFill>
                  <a:schemeClr val="bg1"/>
                </a:solidFill>
                <a:ea typeface="ＭＳ Ｐゴシック"/>
                <a:cs typeface="ＭＳ Ｐゴシック"/>
              </a:rPr>
              <a:t>Monochorionic: 1 shared chorion</a:t>
            </a:r>
          </a:p>
          <a:p>
            <a:pPr marL="342900" indent="-342900" eaLnBrk="1" hangingPunct="1">
              <a:lnSpc>
                <a:spcPct val="150000"/>
              </a:lnSpc>
              <a:buClr>
                <a:schemeClr val="accent2"/>
              </a:buClr>
              <a:buFont typeface="Wingdings" panose="05000000000000000000" pitchFamily="2" charset="2"/>
              <a:buChar char="Ø"/>
            </a:pPr>
            <a:r>
              <a:rPr lang="en-CA" altLang="en-US" sz="2200" dirty="0">
                <a:solidFill>
                  <a:schemeClr val="bg1"/>
                </a:solidFill>
                <a:ea typeface="ＭＳ Ｐゴシック"/>
                <a:cs typeface="ＭＳ Ｐゴシック"/>
              </a:rPr>
              <a:t>Diamniotic: 2 amnions</a:t>
            </a:r>
          </a:p>
          <a:p>
            <a:pPr marL="342900" indent="-342900" eaLnBrk="1" hangingPunct="1">
              <a:lnSpc>
                <a:spcPct val="150000"/>
              </a:lnSpc>
              <a:buClr>
                <a:schemeClr val="accent2"/>
              </a:buClr>
              <a:buFont typeface="Wingdings" panose="05000000000000000000" pitchFamily="2" charset="2"/>
              <a:buChar char="Ø"/>
            </a:pPr>
            <a:r>
              <a:rPr lang="en-CA" altLang="en-US" sz="2200" dirty="0">
                <a:solidFill>
                  <a:schemeClr val="bg1"/>
                </a:solidFill>
                <a:ea typeface="ＭＳ Ｐゴシック"/>
                <a:cs typeface="ＭＳ Ｐゴシック"/>
              </a:rPr>
              <a:t>1 shared placenta</a:t>
            </a:r>
          </a:p>
          <a:p>
            <a:pPr marL="342900" indent="-342900" eaLnBrk="1" hangingPunct="1">
              <a:lnSpc>
                <a:spcPct val="150000"/>
              </a:lnSpc>
              <a:buClr>
                <a:schemeClr val="accent2"/>
              </a:buClr>
              <a:buFont typeface="Wingdings" panose="05000000000000000000" pitchFamily="2" charset="2"/>
              <a:buChar char="Ø"/>
            </a:pPr>
            <a:r>
              <a:rPr lang="en-CA" altLang="en-US" sz="2200" dirty="0">
                <a:solidFill>
                  <a:schemeClr val="bg1"/>
                </a:solidFill>
                <a:ea typeface="ＭＳ Ｐゴシック"/>
                <a:cs typeface="ＭＳ Ｐゴシック"/>
              </a:rPr>
              <a:t>20-33% of all twin gestations*</a:t>
            </a:r>
          </a:p>
        </p:txBody>
      </p:sp>
      <p:pic>
        <p:nvPicPr>
          <p:cNvPr id="3" name="Picture 2" descr="twinPlacentaDiagram">
            <a:extLst>
              <a:ext uri="{FF2B5EF4-FFF2-40B4-BE49-F238E27FC236}">
                <a16:creationId xmlns:a16="http://schemas.microsoft.com/office/drawing/2014/main" id="{060CA037-D572-7E05-2E3D-13C2906519DD}"/>
              </a:ext>
            </a:extLst>
          </p:cNvPr>
          <p:cNvPicPr>
            <a:picLocks noChangeAspect="1" noChangeArrowheads="1"/>
          </p:cNvPicPr>
          <p:nvPr/>
        </p:nvPicPr>
        <p:blipFill rotWithShape="1">
          <a:blip r:embed="rId3" cstate="print"/>
          <a:srcRect l="48681" r="25671" b="7804"/>
          <a:stretch/>
        </p:blipFill>
        <p:spPr bwMode="auto">
          <a:xfrm>
            <a:off x="7252085" y="1310393"/>
            <a:ext cx="3156557" cy="5114028"/>
          </a:xfrm>
          <a:prstGeom prst="rect">
            <a:avLst/>
          </a:prstGeom>
          <a:noFill/>
          <a:ln w="9525">
            <a:noFill/>
            <a:miter lim="800000"/>
            <a:headEnd/>
            <a:tailEnd/>
          </a:ln>
        </p:spPr>
      </p:pic>
    </p:spTree>
    <p:extLst>
      <p:ext uri="{BB962C8B-B14F-4D97-AF65-F5344CB8AC3E}">
        <p14:creationId xmlns:p14="http://schemas.microsoft.com/office/powerpoint/2010/main" val="251977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77</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Twin Gestation – Di-Di</a:t>
            </a:r>
          </a:p>
        </p:txBody>
      </p:sp>
      <p:sp>
        <p:nvSpPr>
          <p:cNvPr id="7" name="TextBox 6"/>
          <p:cNvSpPr txBox="1"/>
          <p:nvPr/>
        </p:nvSpPr>
        <p:spPr>
          <a:xfrm>
            <a:off x="772668" y="3222810"/>
            <a:ext cx="5812282" cy="2631490"/>
          </a:xfrm>
          <a:prstGeom prst="rect">
            <a:avLst/>
          </a:prstGeom>
          <a:noFill/>
        </p:spPr>
        <p:txBody>
          <a:bodyPr wrap="square" rtlCol="0">
            <a:spAutoFit/>
          </a:bodyPr>
          <a:lstStyle/>
          <a:p>
            <a:pPr marL="342900" indent="-342900" eaLnBrk="1" hangingPunct="1">
              <a:lnSpc>
                <a:spcPct val="150000"/>
              </a:lnSpc>
              <a:buClr>
                <a:schemeClr val="accent2"/>
              </a:buClr>
              <a:buFont typeface="Wingdings" panose="05000000000000000000" pitchFamily="2" charset="2"/>
              <a:buChar char="Ø"/>
            </a:pPr>
            <a:r>
              <a:rPr lang="en-CA" altLang="en-US" sz="2200" dirty="0" smtClean="0">
                <a:solidFill>
                  <a:schemeClr val="bg1"/>
                </a:solidFill>
                <a:ea typeface="ＭＳ Ｐゴシック"/>
                <a:cs typeface="ＭＳ Ｐゴシック"/>
              </a:rPr>
              <a:t>Fraternal or identical twins</a:t>
            </a:r>
          </a:p>
          <a:p>
            <a:pPr marL="342900" indent="-342900" eaLnBrk="1" hangingPunct="1">
              <a:lnSpc>
                <a:spcPct val="150000"/>
              </a:lnSpc>
              <a:buClr>
                <a:schemeClr val="accent2"/>
              </a:buClr>
              <a:buFont typeface="Wingdings" panose="05000000000000000000" pitchFamily="2" charset="2"/>
              <a:buChar char="Ø"/>
            </a:pPr>
            <a:r>
              <a:rPr lang="en-CA" altLang="en-US" sz="2200" dirty="0" smtClean="0">
                <a:solidFill>
                  <a:schemeClr val="bg1"/>
                </a:solidFill>
                <a:ea typeface="ＭＳ Ｐゴシック"/>
                <a:cs typeface="ＭＳ Ｐゴシック"/>
              </a:rPr>
              <a:t>Division </a:t>
            </a:r>
            <a:r>
              <a:rPr lang="en-CA" altLang="en-US" sz="2200" dirty="0">
                <a:solidFill>
                  <a:schemeClr val="bg1"/>
                </a:solidFill>
                <a:ea typeface="ＭＳ Ｐゴシック"/>
                <a:cs typeface="ＭＳ Ｐゴシック"/>
              </a:rPr>
              <a:t>in 1</a:t>
            </a:r>
            <a:r>
              <a:rPr lang="en-CA" altLang="en-US" sz="2200" baseline="30000" dirty="0">
                <a:solidFill>
                  <a:schemeClr val="bg1"/>
                </a:solidFill>
                <a:ea typeface="ＭＳ Ｐゴシック"/>
                <a:cs typeface="ＭＳ Ｐゴシック"/>
              </a:rPr>
              <a:t>st</a:t>
            </a:r>
            <a:r>
              <a:rPr lang="en-CA" altLang="en-US" sz="2200" dirty="0">
                <a:solidFill>
                  <a:schemeClr val="bg1"/>
                </a:solidFill>
                <a:ea typeface="ＭＳ Ｐゴシック"/>
                <a:cs typeface="ＭＳ Ｐゴシック"/>
              </a:rPr>
              <a:t> 3 days post-fertilization</a:t>
            </a:r>
          </a:p>
          <a:p>
            <a:pPr marL="342900" indent="-342900" eaLnBrk="1" hangingPunct="1">
              <a:lnSpc>
                <a:spcPct val="150000"/>
              </a:lnSpc>
              <a:buClr>
                <a:schemeClr val="accent2"/>
              </a:buClr>
              <a:buFont typeface="Wingdings" panose="05000000000000000000" pitchFamily="2" charset="2"/>
              <a:buChar char="Ø"/>
            </a:pPr>
            <a:r>
              <a:rPr lang="en-CA" altLang="en-US" sz="2200" dirty="0">
                <a:solidFill>
                  <a:schemeClr val="bg1"/>
                </a:solidFill>
                <a:ea typeface="ＭＳ Ｐゴシック"/>
                <a:cs typeface="ＭＳ Ｐゴシック"/>
              </a:rPr>
              <a:t>Dichorionic: 2 chorions</a:t>
            </a:r>
          </a:p>
          <a:p>
            <a:pPr marL="342900" indent="-342900" eaLnBrk="1" hangingPunct="1">
              <a:lnSpc>
                <a:spcPct val="150000"/>
              </a:lnSpc>
              <a:buClr>
                <a:schemeClr val="accent2"/>
              </a:buClr>
              <a:buFont typeface="Wingdings" panose="05000000000000000000" pitchFamily="2" charset="2"/>
              <a:buChar char="Ø"/>
            </a:pPr>
            <a:r>
              <a:rPr lang="en-CA" altLang="en-US" sz="2200" dirty="0">
                <a:solidFill>
                  <a:schemeClr val="bg1"/>
                </a:solidFill>
                <a:ea typeface="ＭＳ Ｐゴシック"/>
                <a:cs typeface="ＭＳ Ｐゴシック"/>
              </a:rPr>
              <a:t>Diamniotic: 2 amnions</a:t>
            </a:r>
          </a:p>
          <a:p>
            <a:pPr marL="342900" indent="-342900" eaLnBrk="1" hangingPunct="1">
              <a:lnSpc>
                <a:spcPct val="150000"/>
              </a:lnSpc>
              <a:buClr>
                <a:schemeClr val="accent2"/>
              </a:buClr>
              <a:buFont typeface="Wingdings" panose="05000000000000000000" pitchFamily="2" charset="2"/>
              <a:buChar char="Ø"/>
            </a:pPr>
            <a:r>
              <a:rPr lang="en-CA" altLang="en-US" sz="2200" dirty="0">
                <a:solidFill>
                  <a:schemeClr val="bg1"/>
                </a:solidFill>
                <a:ea typeface="ＭＳ Ｐゴシック"/>
                <a:cs typeface="ＭＳ Ｐゴシック"/>
              </a:rPr>
              <a:t>2 distinct placentas or 1 fused placenta</a:t>
            </a:r>
          </a:p>
        </p:txBody>
      </p:sp>
      <p:pic>
        <p:nvPicPr>
          <p:cNvPr id="5" name="Picture 4" descr="twinPlacentaDiagram">
            <a:extLst>
              <a:ext uri="{FF2B5EF4-FFF2-40B4-BE49-F238E27FC236}">
                <a16:creationId xmlns:a16="http://schemas.microsoft.com/office/drawing/2014/main" id="{366BA49D-FF25-F9BD-69FB-EB169409217E}"/>
              </a:ext>
            </a:extLst>
          </p:cNvPr>
          <p:cNvPicPr>
            <a:picLocks noGrp="1" noChangeAspect="1" noChangeArrowheads="1"/>
          </p:cNvPicPr>
          <p:nvPr/>
        </p:nvPicPr>
        <p:blipFill rotWithShape="1">
          <a:blip r:embed="rId3" cstate="print"/>
          <a:srcRect l="-410" r="53106" b="5228"/>
          <a:stretch/>
        </p:blipFill>
        <p:spPr>
          <a:xfrm>
            <a:off x="6531818" y="1428143"/>
            <a:ext cx="5126782" cy="4631463"/>
          </a:xfrm>
          <a:prstGeom prst="rect">
            <a:avLst/>
          </a:prstGeom>
          <a:noFill/>
        </p:spPr>
      </p:pic>
    </p:spTree>
    <p:extLst>
      <p:ext uri="{BB962C8B-B14F-4D97-AF65-F5344CB8AC3E}">
        <p14:creationId xmlns:p14="http://schemas.microsoft.com/office/powerpoint/2010/main" val="323494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78</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en-US" sz="5400" dirty="0">
                <a:solidFill>
                  <a:schemeClr val="accent1">
                    <a:lumMod val="20000"/>
                    <a:lumOff val="80000"/>
                  </a:schemeClr>
                </a:solidFill>
              </a:rPr>
              <a:t>Twin Gestation – Labor &amp; Delivery</a:t>
            </a:r>
          </a:p>
        </p:txBody>
      </p:sp>
      <p:sp>
        <p:nvSpPr>
          <p:cNvPr id="7" name="TextBox 6"/>
          <p:cNvSpPr txBox="1"/>
          <p:nvPr/>
        </p:nvSpPr>
        <p:spPr>
          <a:xfrm>
            <a:off x="2761875" y="1783395"/>
            <a:ext cx="8369951" cy="4475584"/>
          </a:xfrm>
          <a:prstGeom prst="rect">
            <a:avLst/>
          </a:prstGeom>
          <a:noFill/>
        </p:spPr>
        <p:txBody>
          <a:bodyPr wrap="square" rtlCol="0">
            <a:spAutoFit/>
          </a:bodyPr>
          <a:lstStyle/>
          <a:p>
            <a:pPr marL="406908" indent="-342900">
              <a:spcBef>
                <a:spcPts val="300"/>
              </a:spcBef>
              <a:buClr>
                <a:schemeClr val="accent2"/>
              </a:buClr>
              <a:buFont typeface="Wingdings" panose="05000000000000000000" pitchFamily="2" charset="2"/>
              <a:buChar char="Ø"/>
              <a:defRPr/>
            </a:pPr>
            <a:r>
              <a:rPr lang="fr-CA" sz="2400" dirty="0" err="1">
                <a:solidFill>
                  <a:schemeClr val="bg1"/>
                </a:solidFill>
                <a:cs typeface="Arial" panose="020B0604020202020204" pitchFamily="34" charset="0"/>
              </a:rPr>
              <a:t>Aimed</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before</a:t>
            </a:r>
            <a:r>
              <a:rPr lang="fr-CA" sz="2400" dirty="0">
                <a:solidFill>
                  <a:schemeClr val="bg1"/>
                </a:solidFill>
                <a:cs typeface="Arial" panose="020B0604020202020204" pitchFamily="34" charset="0"/>
              </a:rPr>
              <a:t> 40 </a:t>
            </a:r>
            <a:r>
              <a:rPr lang="fr-CA" sz="2400" dirty="0" err="1">
                <a:solidFill>
                  <a:schemeClr val="bg1"/>
                </a:solidFill>
                <a:cs typeface="Arial" panose="020B0604020202020204" pitchFamily="34" charset="0"/>
              </a:rPr>
              <a:t>weeks</a:t>
            </a:r>
            <a:endParaRPr lang="fr-CA" sz="2400" dirty="0">
              <a:solidFill>
                <a:schemeClr val="bg1"/>
              </a:solidFill>
              <a:cs typeface="Arial" panose="020B0604020202020204" pitchFamily="34" charset="0"/>
            </a:endParaRPr>
          </a:p>
          <a:p>
            <a:pPr marL="406908" indent="-342900">
              <a:spcBef>
                <a:spcPts val="300"/>
              </a:spcBef>
              <a:buClr>
                <a:schemeClr val="accent2"/>
              </a:buClr>
              <a:buFont typeface="Wingdings" panose="05000000000000000000" pitchFamily="2" charset="2"/>
              <a:buChar char="Ø"/>
              <a:defRPr/>
            </a:pPr>
            <a:r>
              <a:rPr lang="fr-CA" sz="2400" dirty="0">
                <a:solidFill>
                  <a:schemeClr val="bg1"/>
                </a:solidFill>
                <a:cs typeface="Arial" panose="020B0604020202020204" pitchFamily="34" charset="0"/>
              </a:rPr>
              <a:t>CEFM</a:t>
            </a:r>
          </a:p>
          <a:p>
            <a:pPr marL="406908" indent="-342900">
              <a:spcBef>
                <a:spcPts val="300"/>
              </a:spcBef>
              <a:buClr>
                <a:schemeClr val="accent2"/>
              </a:buClr>
              <a:buFont typeface="Wingdings" panose="05000000000000000000" pitchFamily="2" charset="2"/>
              <a:buChar char="Ø"/>
              <a:defRPr/>
            </a:pPr>
            <a:r>
              <a:rPr lang="fr-CA" sz="2400" dirty="0" err="1">
                <a:solidFill>
                  <a:schemeClr val="bg1"/>
                </a:solidFill>
                <a:cs typeface="Arial" panose="020B0604020202020204" pitchFamily="34" charset="0"/>
              </a:rPr>
              <a:t>Usually</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Epidural</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is</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strongly</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recommended</a:t>
            </a:r>
            <a:endParaRPr lang="fr-CA" sz="2400" dirty="0">
              <a:solidFill>
                <a:schemeClr val="bg1"/>
              </a:solidFill>
              <a:cs typeface="Arial" panose="020B0604020202020204" pitchFamily="34" charset="0"/>
            </a:endParaRPr>
          </a:p>
          <a:p>
            <a:pPr marL="406908" indent="-342900">
              <a:spcBef>
                <a:spcPts val="300"/>
              </a:spcBef>
              <a:buClr>
                <a:schemeClr val="accent2"/>
              </a:buClr>
              <a:buFont typeface="Wingdings" panose="05000000000000000000" pitchFamily="2" charset="2"/>
              <a:buChar char="Ø"/>
              <a:defRPr/>
            </a:pPr>
            <a:r>
              <a:rPr lang="fr-CA" sz="2400" dirty="0">
                <a:solidFill>
                  <a:schemeClr val="bg1"/>
                </a:solidFill>
                <a:cs typeface="Arial" panose="020B0604020202020204" pitchFamily="34" charset="0"/>
              </a:rPr>
              <a:t>Delivery in the OR and </a:t>
            </a:r>
            <a:r>
              <a:rPr lang="fr-CA" sz="2400" dirty="0" err="1">
                <a:solidFill>
                  <a:schemeClr val="bg1"/>
                </a:solidFill>
                <a:cs typeface="Arial" panose="020B0604020202020204" pitchFamily="34" charset="0"/>
              </a:rPr>
              <a:t>Anesthesia</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should</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be</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present</a:t>
            </a:r>
            <a:endParaRPr lang="fr-CA" sz="2400" dirty="0">
              <a:solidFill>
                <a:schemeClr val="bg1"/>
              </a:solidFill>
              <a:cs typeface="Arial" panose="020B0604020202020204" pitchFamily="34" charset="0"/>
            </a:endParaRPr>
          </a:p>
          <a:p>
            <a:pPr marL="406908" indent="-342900">
              <a:spcBef>
                <a:spcPts val="300"/>
              </a:spcBef>
              <a:buClr>
                <a:schemeClr val="accent2"/>
              </a:buClr>
              <a:buFont typeface="Wingdings" panose="05000000000000000000" pitchFamily="2" charset="2"/>
              <a:buChar char="Ø"/>
              <a:defRPr/>
            </a:pPr>
            <a:endParaRPr lang="fr-CA" sz="2400" dirty="0">
              <a:solidFill>
                <a:schemeClr val="bg1"/>
              </a:solidFill>
              <a:cs typeface="Arial" panose="020B0604020202020204" pitchFamily="34" charset="0"/>
            </a:endParaRPr>
          </a:p>
          <a:p>
            <a:pPr marL="406908" indent="-342900">
              <a:spcBef>
                <a:spcPts val="5"/>
              </a:spcBef>
              <a:spcAft>
                <a:spcPts val="5"/>
              </a:spcAft>
              <a:buClr>
                <a:schemeClr val="accent2"/>
              </a:buClr>
              <a:buFont typeface="Wingdings" panose="05000000000000000000" pitchFamily="2" charset="2"/>
              <a:buChar char="Ø"/>
              <a:defRPr/>
            </a:pPr>
            <a:r>
              <a:rPr lang="fr-CA" sz="2400" dirty="0">
                <a:solidFill>
                  <a:schemeClr val="bg1"/>
                </a:solidFill>
                <a:cs typeface="Arial" panose="020B0604020202020204" pitchFamily="34" charset="0"/>
              </a:rPr>
              <a:t>Risks </a:t>
            </a:r>
            <a:r>
              <a:rPr lang="fr-CA" sz="2400" dirty="0" err="1">
                <a:solidFill>
                  <a:schemeClr val="bg1"/>
                </a:solidFill>
                <a:cs typeface="Arial" panose="020B0604020202020204" pitchFamily="34" charset="0"/>
              </a:rPr>
              <a:t>associated</a:t>
            </a:r>
            <a:r>
              <a:rPr lang="fr-CA" sz="2400" dirty="0">
                <a:solidFill>
                  <a:schemeClr val="bg1"/>
                </a:solidFill>
                <a:cs typeface="Arial" panose="020B0604020202020204" pitchFamily="34" charset="0"/>
              </a:rPr>
              <a:t> </a:t>
            </a:r>
            <a:r>
              <a:rPr lang="fr-CA" sz="2400" dirty="0" err="1">
                <a:solidFill>
                  <a:schemeClr val="bg1"/>
                </a:solidFill>
                <a:cs typeface="Arial" panose="020B0604020202020204" pitchFamily="34" charset="0"/>
              </a:rPr>
              <a:t>with</a:t>
            </a:r>
            <a:r>
              <a:rPr lang="fr-CA" sz="2400" dirty="0">
                <a:solidFill>
                  <a:schemeClr val="bg1"/>
                </a:solidFill>
                <a:cs typeface="Arial" panose="020B0604020202020204" pitchFamily="34" charset="0"/>
              </a:rPr>
              <a:t> vaginal </a:t>
            </a:r>
            <a:r>
              <a:rPr lang="fr-CA" sz="2400" dirty="0" err="1">
                <a:solidFill>
                  <a:schemeClr val="bg1"/>
                </a:solidFill>
                <a:cs typeface="Arial" panose="020B0604020202020204" pitchFamily="34" charset="0"/>
              </a:rPr>
              <a:t>births</a:t>
            </a:r>
            <a:r>
              <a:rPr lang="fr-CA" sz="2400" dirty="0">
                <a:solidFill>
                  <a:schemeClr val="bg1"/>
                </a:solidFill>
                <a:cs typeface="Arial" panose="020B0604020202020204" pitchFamily="34" charset="0"/>
              </a:rPr>
              <a:t> of </a:t>
            </a:r>
            <a:r>
              <a:rPr lang="fr-CA" sz="2400" dirty="0" err="1">
                <a:solidFill>
                  <a:schemeClr val="bg1"/>
                </a:solidFill>
                <a:cs typeface="Arial" panose="020B0604020202020204" pitchFamily="34" charset="0"/>
              </a:rPr>
              <a:t>twins</a:t>
            </a:r>
            <a:endParaRPr lang="fr-CA" sz="2400" dirty="0">
              <a:solidFill>
                <a:schemeClr val="bg1"/>
              </a:solidFill>
              <a:cs typeface="Arial" panose="020B0604020202020204" pitchFamily="34" charset="0"/>
            </a:endParaRPr>
          </a:p>
          <a:p>
            <a:pPr marL="822960" lvl="1" eaLnBrk="1" fontAlgn="auto" hangingPunct="1">
              <a:lnSpc>
                <a:spcPct val="80000"/>
              </a:lnSpc>
              <a:spcBef>
                <a:spcPts val="100"/>
              </a:spcBef>
              <a:spcAft>
                <a:spcPts val="100"/>
              </a:spcAft>
              <a:buFont typeface="Verdana"/>
              <a:buChar char="›"/>
              <a:defRPr/>
            </a:pPr>
            <a:r>
              <a:rPr lang="en-CA" altLang="en-US" sz="2400" dirty="0">
                <a:solidFill>
                  <a:schemeClr val="bg1"/>
                </a:solidFill>
                <a:ea typeface="ＭＳ Ｐゴシック" pitchFamily="34" charset="-128"/>
              </a:rPr>
              <a:t>Acute TTTS (monochorionic twins)</a:t>
            </a:r>
          </a:p>
          <a:p>
            <a:pPr marL="822960" lvl="1" eaLnBrk="1" fontAlgn="auto" hangingPunct="1">
              <a:lnSpc>
                <a:spcPct val="80000"/>
              </a:lnSpc>
              <a:spcBef>
                <a:spcPts val="100"/>
              </a:spcBef>
              <a:spcAft>
                <a:spcPts val="100"/>
              </a:spcAft>
              <a:buFont typeface="Verdana"/>
              <a:buChar char="›"/>
              <a:defRPr/>
            </a:pPr>
            <a:r>
              <a:rPr lang="en-CA" altLang="en-US" sz="2400" dirty="0">
                <a:solidFill>
                  <a:schemeClr val="bg1"/>
                </a:solidFill>
                <a:ea typeface="ＭＳ Ｐゴシック" pitchFamily="34" charset="-128"/>
              </a:rPr>
              <a:t>Cord prolapse if the second is breech</a:t>
            </a:r>
          </a:p>
          <a:p>
            <a:pPr marL="822960" lvl="1" eaLnBrk="1" fontAlgn="auto" hangingPunct="1">
              <a:lnSpc>
                <a:spcPct val="80000"/>
              </a:lnSpc>
              <a:spcBef>
                <a:spcPts val="100"/>
              </a:spcBef>
              <a:spcAft>
                <a:spcPts val="100"/>
              </a:spcAft>
              <a:buFont typeface="Verdana"/>
              <a:buChar char="›"/>
              <a:defRPr/>
            </a:pPr>
            <a:r>
              <a:rPr lang="en-CA" altLang="en-US" sz="2400" dirty="0">
                <a:solidFill>
                  <a:schemeClr val="bg1"/>
                </a:solidFill>
                <a:ea typeface="ＭＳ Ｐゴシック" pitchFamily="34" charset="-128"/>
              </a:rPr>
              <a:t>Malpresentation</a:t>
            </a:r>
          </a:p>
          <a:p>
            <a:pPr marL="822960" lvl="1" eaLnBrk="1" fontAlgn="auto" hangingPunct="1">
              <a:lnSpc>
                <a:spcPct val="80000"/>
              </a:lnSpc>
              <a:spcBef>
                <a:spcPts val="100"/>
              </a:spcBef>
              <a:spcAft>
                <a:spcPts val="100"/>
              </a:spcAft>
              <a:buFont typeface="Verdana"/>
              <a:buChar char="›"/>
              <a:defRPr/>
            </a:pPr>
            <a:r>
              <a:rPr lang="en-CA" altLang="en-US" sz="2400" dirty="0">
                <a:solidFill>
                  <a:schemeClr val="bg1"/>
                </a:solidFill>
                <a:ea typeface="ＭＳ Ｐゴシック" pitchFamily="34" charset="-128"/>
              </a:rPr>
              <a:t>Twin entrapment</a:t>
            </a:r>
          </a:p>
          <a:p>
            <a:pPr marL="822960" lvl="1" eaLnBrk="1" fontAlgn="auto" hangingPunct="1">
              <a:lnSpc>
                <a:spcPct val="80000"/>
              </a:lnSpc>
              <a:spcBef>
                <a:spcPts val="100"/>
              </a:spcBef>
              <a:spcAft>
                <a:spcPts val="100"/>
              </a:spcAft>
              <a:buFont typeface="Verdana"/>
              <a:buChar char="›"/>
              <a:defRPr/>
            </a:pPr>
            <a:r>
              <a:rPr lang="en-CA" altLang="en-US" sz="2400" dirty="0">
                <a:solidFill>
                  <a:schemeClr val="bg1"/>
                </a:solidFill>
                <a:ea typeface="ＭＳ Ｐゴシック" pitchFamily="34" charset="-128"/>
              </a:rPr>
              <a:t>Atypical and abnormal tracing</a:t>
            </a:r>
          </a:p>
          <a:p>
            <a:pPr marL="864108" lvl="1" indent="-342900">
              <a:spcBef>
                <a:spcPts val="300"/>
              </a:spcBef>
              <a:buClr>
                <a:schemeClr val="accent2"/>
              </a:buClr>
              <a:buFont typeface="Wingdings" panose="05000000000000000000" pitchFamily="2" charset="2"/>
              <a:buChar char="Ø"/>
              <a:defRPr/>
            </a:pPr>
            <a:endParaRPr lang="fr-CA" sz="2400" dirty="0">
              <a:solidFill>
                <a:schemeClr val="bg1"/>
              </a:solidFill>
              <a:cs typeface="Arial" panose="020B0604020202020204" pitchFamily="34" charset="0"/>
            </a:endParaRPr>
          </a:p>
        </p:txBody>
      </p:sp>
    </p:spTree>
    <p:extLst>
      <p:ext uri="{BB962C8B-B14F-4D97-AF65-F5344CB8AC3E}">
        <p14:creationId xmlns:p14="http://schemas.microsoft.com/office/powerpoint/2010/main" val="287130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1016052"/>
          </a:xfrm>
        </p:spPr>
        <p:txBody>
          <a:bodyPr wrap="square" anchor="t">
            <a:noAutofit/>
          </a:bodyPr>
          <a:lstStyle/>
          <a:p>
            <a:r>
              <a:rPr lang="en-US" sz="5400" dirty="0">
                <a:solidFill>
                  <a:schemeClr val="accent1">
                    <a:lumMod val="20000"/>
                    <a:lumOff val="80000"/>
                  </a:schemeClr>
                </a:solidFill>
              </a:rPr>
              <a:t>Twin Gestation - TTTS</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smtClean="0"/>
              <a:pPr>
                <a:spcAft>
                  <a:spcPts val="600"/>
                </a:spcAft>
              </a:pPr>
              <a:t>79</a:t>
            </a:fld>
            <a:endParaRPr lang="en-US"/>
          </a:p>
        </p:txBody>
      </p:sp>
      <p:sp>
        <p:nvSpPr>
          <p:cNvPr id="4" name="TextBox 3">
            <a:extLst>
              <a:ext uri="{FF2B5EF4-FFF2-40B4-BE49-F238E27FC236}">
                <a16:creationId xmlns:a16="http://schemas.microsoft.com/office/drawing/2014/main" id="{7BC92637-FB5A-11DB-4DC7-E64B128EA389}"/>
              </a:ext>
            </a:extLst>
          </p:cNvPr>
          <p:cNvSpPr txBox="1"/>
          <p:nvPr/>
        </p:nvSpPr>
        <p:spPr>
          <a:xfrm>
            <a:off x="868680" y="1558977"/>
            <a:ext cx="9475470" cy="4967514"/>
          </a:xfrm>
          <a:prstGeom prst="rect">
            <a:avLst/>
          </a:prstGeom>
          <a:noFill/>
        </p:spPr>
        <p:txBody>
          <a:bodyPr wrap="square" rtlCol="0">
            <a:spAutoFit/>
          </a:bodyPr>
          <a:lstStyle/>
          <a:p>
            <a:pPr marL="342900" indent="-342900">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cs typeface="ＭＳ Ｐゴシック"/>
              </a:rPr>
              <a:t>Only in monochorionic twin pregnancy (15%) - Share single placenta</a:t>
            </a:r>
          </a:p>
          <a:p>
            <a:pPr marL="342900" indent="-342900" eaLnBrk="1" hangingPunct="1">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cs typeface="ＭＳ Ｐゴシック"/>
              </a:rPr>
              <a:t>Blood transfused from one twin (donor) to the other (recipient) across the placenta</a:t>
            </a:r>
          </a:p>
          <a:p>
            <a:pPr marL="342900" indent="-342900" eaLnBrk="1" hangingPunct="1">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cs typeface="ＭＳ Ｐゴシック"/>
              </a:rPr>
              <a:t>Diagnosed by ultrasound</a:t>
            </a:r>
          </a:p>
          <a:p>
            <a:pPr marL="342900" indent="-342900" eaLnBrk="1" hangingPunct="1">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cs typeface="ＭＳ Ｐゴシック"/>
              </a:rPr>
              <a:t>Recipient:</a:t>
            </a:r>
          </a:p>
          <a:p>
            <a:pPr marL="800100" lvl="1" indent="-342900" eaLnBrk="1" hangingPunct="1">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cs typeface="ＭＳ Ｐゴシック"/>
              </a:rPr>
              <a:t>Polyhydramnios</a:t>
            </a:r>
          </a:p>
          <a:p>
            <a:pPr marL="800100" lvl="1" indent="-342900" eaLnBrk="1" hangingPunct="1">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cs typeface="ＭＳ Ｐゴシック"/>
              </a:rPr>
              <a:t>Distended bladder</a:t>
            </a:r>
          </a:p>
          <a:p>
            <a:pPr marL="800100" lvl="1" indent="-342900">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cs typeface="ＭＳ Ｐゴシック"/>
              </a:rPr>
              <a:t>Cardiac failure, Hydropic</a:t>
            </a:r>
          </a:p>
          <a:p>
            <a:pPr marL="342900" indent="-342900" eaLnBrk="1" hangingPunct="1">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cs typeface="ＭＳ Ｐゴシック"/>
              </a:rPr>
              <a:t>Donor:</a:t>
            </a:r>
          </a:p>
          <a:p>
            <a:pPr marL="800100" lvl="1" indent="-342900" eaLnBrk="1" hangingPunct="1">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cs typeface="ＭＳ Ｐゴシック"/>
              </a:rPr>
              <a:t>IUGR</a:t>
            </a:r>
          </a:p>
          <a:p>
            <a:pPr marL="800100" lvl="1" indent="-342900" eaLnBrk="1" hangingPunct="1">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cs typeface="ＭＳ Ｐゴシック"/>
              </a:rPr>
              <a:t>Abnormal umbilical artery doppler</a:t>
            </a:r>
          </a:p>
          <a:p>
            <a:pPr marL="800100" lvl="1" indent="-342900" eaLnBrk="1" hangingPunct="1">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cs typeface="ＭＳ Ｐゴシック"/>
              </a:rPr>
              <a:t>Oligohydramnios</a:t>
            </a:r>
          </a:p>
          <a:p>
            <a:pPr marL="800100" lvl="1" indent="-342900" eaLnBrk="1" hangingPunct="1">
              <a:lnSpc>
                <a:spcPct val="90000"/>
              </a:lnSpc>
              <a:buClr>
                <a:schemeClr val="accent1"/>
              </a:buClr>
              <a:buFont typeface="Wingdings" panose="05000000000000000000" pitchFamily="2" charset="2"/>
              <a:buChar char="Ø"/>
            </a:pPr>
            <a:endParaRPr lang="en-CA" altLang="en-US" sz="2200" dirty="0">
              <a:solidFill>
                <a:schemeClr val="bg1"/>
              </a:solidFill>
              <a:ea typeface="ＭＳ Ｐゴシック"/>
              <a:cs typeface="ＭＳ Ｐゴシック"/>
            </a:endParaRPr>
          </a:p>
          <a:p>
            <a:pPr marL="342900" indent="-342900">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cs typeface="ＭＳ Ｐゴシック"/>
              </a:rPr>
              <a:t>Management</a:t>
            </a:r>
          </a:p>
          <a:p>
            <a:pPr marL="800100" lvl="1" indent="-342900">
              <a:lnSpc>
                <a:spcPct val="90000"/>
              </a:lnSpc>
              <a:buClr>
                <a:schemeClr val="accent1"/>
              </a:buClr>
              <a:buFont typeface="Wingdings" panose="05000000000000000000" pitchFamily="2" charset="2"/>
              <a:buChar char="Ø"/>
            </a:pPr>
            <a:r>
              <a:rPr lang="en-CA" altLang="en-US" sz="2200" dirty="0">
                <a:solidFill>
                  <a:schemeClr val="bg1"/>
                </a:solidFill>
                <a:ea typeface="ＭＳ Ｐゴシック"/>
              </a:rPr>
              <a:t>Laser ablation to divide the superficial placental blood vessels which communicate between the twins; survival rate: 50-60%</a:t>
            </a:r>
          </a:p>
        </p:txBody>
      </p:sp>
      <p:pic>
        <p:nvPicPr>
          <p:cNvPr id="6" name="Picture 5" descr="ei_1864">
            <a:extLst>
              <a:ext uri="{FF2B5EF4-FFF2-40B4-BE49-F238E27FC236}">
                <a16:creationId xmlns:a16="http://schemas.microsoft.com/office/drawing/2014/main" id="{82113F07-A2B2-A566-0DD3-6887DF76F0AF}"/>
              </a:ext>
            </a:extLst>
          </p:cNvPr>
          <p:cNvPicPr>
            <a:picLocks noChangeAspect="1" noChangeArrowheads="1"/>
          </p:cNvPicPr>
          <p:nvPr/>
        </p:nvPicPr>
        <p:blipFill rotWithShape="1">
          <a:blip r:embed="rId3" cstate="print"/>
          <a:srcRect l="3011" t="2784" r="1833" b="4302"/>
          <a:stretch/>
        </p:blipFill>
        <p:spPr bwMode="auto">
          <a:xfrm>
            <a:off x="7269480" y="2192320"/>
            <a:ext cx="4389120" cy="3639220"/>
          </a:xfrm>
          <a:prstGeom prst="rect">
            <a:avLst/>
          </a:prstGeom>
          <a:noFill/>
          <a:ln w="9525">
            <a:noFill/>
            <a:miter lim="800000"/>
            <a:headEnd/>
            <a:tailEnd/>
          </a:ln>
        </p:spPr>
      </p:pic>
    </p:spTree>
    <p:extLst>
      <p:ext uri="{BB962C8B-B14F-4D97-AF65-F5344CB8AC3E}">
        <p14:creationId xmlns:p14="http://schemas.microsoft.com/office/powerpoint/2010/main" val="228500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342646" y="358348"/>
            <a:ext cx="11315954" cy="1000895"/>
          </a:xfrm>
        </p:spPr>
        <p:txBody>
          <a:bodyPr>
            <a:noAutofit/>
          </a:bodyPr>
          <a:lstStyle/>
          <a:p>
            <a:r>
              <a:rPr lang="en-US" dirty="0">
                <a:solidFill>
                  <a:schemeClr val="accent1">
                    <a:lumMod val="20000"/>
                    <a:lumOff val="80000"/>
                  </a:schemeClr>
                </a:solidFill>
              </a:rPr>
              <a:t>Terminology in Obstetrics</a:t>
            </a:r>
          </a:p>
        </p:txBody>
      </p:sp>
      <p:sp>
        <p:nvSpPr>
          <p:cNvPr id="5" name="Text Placeholder 4">
            <a:extLst>
              <a:ext uri="{FF2B5EF4-FFF2-40B4-BE49-F238E27FC236}">
                <a16:creationId xmlns:a16="http://schemas.microsoft.com/office/drawing/2014/main" id="{DCDDBE65-9AB1-4989-AF86-726591A6A128}"/>
              </a:ext>
            </a:extLst>
          </p:cNvPr>
          <p:cNvSpPr>
            <a:spLocks noGrp="1"/>
          </p:cNvSpPr>
          <p:nvPr>
            <p:ph type="body" idx="1"/>
          </p:nvPr>
        </p:nvSpPr>
        <p:spPr>
          <a:xfrm>
            <a:off x="720639" y="1680520"/>
            <a:ext cx="8892918" cy="4090086"/>
          </a:xfrm>
        </p:spPr>
        <p:txBody>
          <a:bodyPr>
            <a:noAutofit/>
          </a:bodyPr>
          <a:lstStyle/>
          <a:p>
            <a:pPr marL="285750" indent="-285750">
              <a:lnSpc>
                <a:spcPct val="125000"/>
              </a:lnSpc>
              <a:buFont typeface="Wingdings" panose="05000000000000000000" pitchFamily="2" charset="2"/>
              <a:buChar char="Ø"/>
            </a:pPr>
            <a:r>
              <a:rPr lang="en-US" sz="2400" dirty="0">
                <a:solidFill>
                  <a:schemeClr val="bg1"/>
                </a:solidFill>
              </a:rPr>
              <a:t>Perinatal Loss</a:t>
            </a:r>
          </a:p>
          <a:p>
            <a:pPr marL="971550" lvl="1" indent="-285750">
              <a:lnSpc>
                <a:spcPct val="125000"/>
              </a:lnSpc>
              <a:buFont typeface="Wingdings" panose="05000000000000000000" pitchFamily="2" charset="2"/>
              <a:buChar char="Ø"/>
            </a:pPr>
            <a:r>
              <a:rPr lang="en-US" sz="2200" dirty="0">
                <a:solidFill>
                  <a:schemeClr val="bg1"/>
                </a:solidFill>
              </a:rPr>
              <a:t>IUFD : Intra Uterine Fetal Death/Demise</a:t>
            </a:r>
          </a:p>
          <a:p>
            <a:pPr marL="971550" lvl="1" indent="-285750">
              <a:lnSpc>
                <a:spcPct val="125000"/>
              </a:lnSpc>
              <a:buFont typeface="Wingdings" panose="05000000000000000000" pitchFamily="2" charset="2"/>
              <a:buChar char="Ø"/>
            </a:pPr>
            <a:r>
              <a:rPr lang="en-CA" sz="2200" dirty="0">
                <a:solidFill>
                  <a:schemeClr val="bg1"/>
                </a:solidFill>
              </a:rPr>
              <a:t>Stillbirth : </a:t>
            </a:r>
            <a:r>
              <a:rPr lang="en-US" sz="2200" dirty="0">
                <a:solidFill>
                  <a:schemeClr val="bg1"/>
                </a:solidFill>
              </a:rPr>
              <a:t>An infant born dead  </a:t>
            </a:r>
            <a:r>
              <a:rPr lang="en-US" sz="2200" dirty="0">
                <a:solidFill>
                  <a:schemeClr val="bg1"/>
                </a:solidFill>
                <a:cs typeface="Arial" charset="0"/>
              </a:rPr>
              <a:t>≥ 20 weeks GA or ≥ 500g</a:t>
            </a:r>
          </a:p>
          <a:p>
            <a:pPr marL="971550" lvl="1" indent="-285750">
              <a:lnSpc>
                <a:spcPct val="125000"/>
              </a:lnSpc>
              <a:buFont typeface="Wingdings" panose="05000000000000000000" pitchFamily="2" charset="2"/>
              <a:buChar char="Ø"/>
            </a:pPr>
            <a:r>
              <a:rPr lang="en-CA" sz="2200" dirty="0" err="1">
                <a:solidFill>
                  <a:schemeClr val="bg1"/>
                </a:solidFill>
                <a:cs typeface="Arial" charset="0"/>
              </a:rPr>
              <a:t>Abortus</a:t>
            </a:r>
            <a:r>
              <a:rPr lang="en-CA" sz="2200" dirty="0">
                <a:solidFill>
                  <a:schemeClr val="bg1"/>
                </a:solidFill>
                <a:cs typeface="Arial" charset="0"/>
              </a:rPr>
              <a:t> : </a:t>
            </a:r>
            <a:r>
              <a:rPr lang="en-US" sz="2200" dirty="0">
                <a:solidFill>
                  <a:schemeClr val="bg1"/>
                </a:solidFill>
                <a:cs typeface="Arial" charset="0"/>
              </a:rPr>
              <a:t>An infant born dead  &lt; 20 weeks GA or &lt; 500g</a:t>
            </a:r>
          </a:p>
          <a:p>
            <a:pPr lvl="1" indent="0">
              <a:lnSpc>
                <a:spcPct val="125000"/>
              </a:lnSpc>
              <a:buNone/>
            </a:pPr>
            <a:endParaRPr lang="en-CA" sz="1800" dirty="0">
              <a:solidFill>
                <a:schemeClr val="bg1"/>
              </a:solidFill>
              <a:cs typeface="Arial" charset="0"/>
            </a:endParaRPr>
          </a:p>
          <a:p>
            <a:pPr lvl="1" indent="0">
              <a:lnSpc>
                <a:spcPct val="125000"/>
              </a:lnSpc>
              <a:buNone/>
            </a:pPr>
            <a:endParaRPr lang="en-US" sz="1800" dirty="0">
              <a:solidFill>
                <a:schemeClr val="bg1"/>
              </a:solidFill>
              <a:cs typeface="Arial" charset="0"/>
            </a:endParaRPr>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8</a:t>
            </a:fld>
            <a:endParaRPr lang="en-US" dirty="0"/>
          </a:p>
        </p:txBody>
      </p:sp>
    </p:spTree>
    <p:extLst>
      <p:ext uri="{BB962C8B-B14F-4D97-AF65-F5344CB8AC3E}">
        <p14:creationId xmlns:p14="http://schemas.microsoft.com/office/powerpoint/2010/main" val="106269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535531"/>
          </a:xfrm>
        </p:spPr>
        <p:txBody>
          <a:bodyPr wrap="square" anchor="t">
            <a:normAutofit/>
          </a:bodyPr>
          <a:lstStyle/>
          <a:p>
            <a:r>
              <a:rPr lang="en-US" dirty="0"/>
              <a:t>Twin Gestation - TTTS</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smtClean="0"/>
              <a:pPr>
                <a:spcAft>
                  <a:spcPts val="600"/>
                </a:spcAft>
              </a:pPr>
              <a:t>80</a:t>
            </a:fld>
            <a:endParaRPr lang="en-US"/>
          </a:p>
        </p:txBody>
      </p:sp>
      <p:sp>
        <p:nvSpPr>
          <p:cNvPr id="10" name="Text Placeholder 3">
            <a:extLst>
              <a:ext uri="{FF2B5EF4-FFF2-40B4-BE49-F238E27FC236}">
                <a16:creationId xmlns:a16="http://schemas.microsoft.com/office/drawing/2014/main" id="{B7F7ADBE-982B-9838-9DBC-00B8CC1674F7}"/>
              </a:ext>
            </a:extLst>
          </p:cNvPr>
          <p:cNvSpPr>
            <a:spLocks noGrp="1"/>
          </p:cNvSpPr>
          <p:nvPr>
            <p:ph type="body" sz="half" idx="2"/>
          </p:nvPr>
        </p:nvSpPr>
        <p:spPr>
          <a:xfrm>
            <a:off x="580526" y="3124859"/>
            <a:ext cx="3365063" cy="887071"/>
          </a:xfrm>
        </p:spPr>
        <p:txBody>
          <a:bodyPr>
            <a:normAutofit/>
          </a:bodyPr>
          <a:lstStyle/>
          <a:p>
            <a:r>
              <a:rPr lang="en-US" sz="2200" dirty="0"/>
              <a:t>If left untreated, </a:t>
            </a:r>
          </a:p>
          <a:p>
            <a:r>
              <a:rPr lang="en-US" sz="2200" dirty="0"/>
              <a:t>80% risk of mortality</a:t>
            </a:r>
          </a:p>
        </p:txBody>
      </p:sp>
      <p:pic>
        <p:nvPicPr>
          <p:cNvPr id="4" name="Picture 3" descr="RÃ©sultats de recherche d'images pour Â«Â placenta twin to twin transfusionÂ Â»">
            <a:extLst>
              <a:ext uri="{FF2B5EF4-FFF2-40B4-BE49-F238E27FC236}">
                <a16:creationId xmlns:a16="http://schemas.microsoft.com/office/drawing/2014/main" id="{51388D3A-7116-A20D-9EC4-F24C9542CA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57913" y="1232614"/>
            <a:ext cx="5655343" cy="5188777"/>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1368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444500" y="542925"/>
            <a:ext cx="11214100" cy="1016052"/>
          </a:xfrm>
        </p:spPr>
        <p:txBody>
          <a:bodyPr wrap="square" anchor="t">
            <a:noAutofit/>
          </a:bodyPr>
          <a:lstStyle/>
          <a:p>
            <a:r>
              <a:rPr lang="en-US" sz="5400">
                <a:solidFill>
                  <a:schemeClr val="accent1">
                    <a:lumMod val="20000"/>
                    <a:lumOff val="80000"/>
                  </a:schemeClr>
                </a:solidFill>
              </a:rPr>
              <a:t>Twin Gestation - TTTS</a:t>
            </a:r>
            <a:endParaRPr lang="en-US" sz="5400" dirty="0">
              <a:solidFill>
                <a:schemeClr val="accent1">
                  <a:lumMod val="20000"/>
                  <a:lumOff val="80000"/>
                </a:schemeClr>
              </a:solidFill>
            </a:endParaRP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smtClean="0"/>
              <a:pPr>
                <a:spcAft>
                  <a:spcPts val="600"/>
                </a:spcAft>
              </a:pPr>
              <a:t>81</a:t>
            </a:fld>
            <a:endParaRPr lang="en-US"/>
          </a:p>
        </p:txBody>
      </p:sp>
      <p:pic>
        <p:nvPicPr>
          <p:cNvPr id="3" name="Picture 2" descr="Image associÃ©e">
            <a:extLst>
              <a:ext uri="{FF2B5EF4-FFF2-40B4-BE49-F238E27FC236}">
                <a16:creationId xmlns:a16="http://schemas.microsoft.com/office/drawing/2014/main" id="{F4638F0D-B745-AD6B-B1EA-B9B7CD785C9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14" t="8564" r="1142" b="10697"/>
          <a:stretch/>
        </p:blipFill>
        <p:spPr bwMode="auto">
          <a:xfrm>
            <a:off x="444500" y="1499877"/>
            <a:ext cx="7726017" cy="535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2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840230"/>
          </a:xfrm>
        </p:spPr>
        <p:txBody>
          <a:bodyPr/>
          <a:lstStyle/>
          <a:p>
            <a:r>
              <a:rPr lang="fr-FR" altLang="en-US" sz="5400" dirty="0" err="1">
                <a:solidFill>
                  <a:schemeClr val="accent1">
                    <a:lumMod val="20000"/>
                    <a:lumOff val="80000"/>
                  </a:schemeClr>
                </a:solidFill>
              </a:rPr>
              <a:t>Antepartum</a:t>
            </a:r>
            <a:r>
              <a:rPr lang="fr-FR" altLang="en-US" sz="5400" dirty="0">
                <a:solidFill>
                  <a:schemeClr val="accent1">
                    <a:lumMod val="20000"/>
                    <a:lumOff val="80000"/>
                  </a:schemeClr>
                </a:solidFill>
              </a:rPr>
              <a:t> - </a:t>
            </a:r>
            <a:r>
              <a:rPr lang="fr-FR" altLang="en-US" sz="5400" dirty="0" err="1">
                <a:solidFill>
                  <a:schemeClr val="accent1">
                    <a:lumMod val="20000"/>
                    <a:lumOff val="80000"/>
                  </a:schemeClr>
                </a:solidFill>
              </a:rPr>
              <a:t>Bedrest</a:t>
            </a:r>
            <a:endParaRPr lang="en-US" sz="5400" dirty="0">
              <a:solidFill>
                <a:schemeClr val="accent1">
                  <a:lumMod val="20000"/>
                  <a:lumOff val="80000"/>
                </a:schemeClr>
              </a:solidFill>
            </a:endParaRP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488948" y="3693043"/>
            <a:ext cx="10278111" cy="2878111"/>
          </a:xfrm>
        </p:spPr>
        <p:txBody>
          <a:bodyPr/>
          <a:lstStyle/>
          <a:p>
            <a:pPr marL="342900" indent="-342900" eaLnBrk="1" hangingPunct="1">
              <a:spcBef>
                <a:spcPts val="10"/>
              </a:spcBef>
              <a:spcAft>
                <a:spcPts val="10"/>
              </a:spcAft>
              <a:buFont typeface="Wingdings" panose="05000000000000000000" pitchFamily="2" charset="2"/>
              <a:buChar char="Ø"/>
            </a:pPr>
            <a:r>
              <a:rPr lang="en-CA" sz="2200" dirty="0"/>
              <a:t>limited ambulation of not more than 1-2 hours per day with bathroom and bathing permitted (but varying definitions)</a:t>
            </a:r>
          </a:p>
          <a:p>
            <a:pPr marL="342900" indent="-342900" eaLnBrk="1" hangingPunct="1">
              <a:spcBef>
                <a:spcPts val="10"/>
              </a:spcBef>
              <a:spcAft>
                <a:spcPts val="10"/>
              </a:spcAft>
              <a:buFont typeface="Wingdings" panose="05000000000000000000" pitchFamily="2" charset="2"/>
              <a:buChar char="Ø"/>
            </a:pPr>
            <a:endParaRPr lang="en-CA" altLang="en-US" sz="2200" dirty="0">
              <a:latin typeface="+mn-lt"/>
              <a:ea typeface="ＭＳ Ｐゴシック"/>
              <a:cs typeface="ＭＳ Ｐゴシック"/>
            </a:endParaRPr>
          </a:p>
          <a:p>
            <a:pPr marL="342900" indent="-342900">
              <a:spcBef>
                <a:spcPts val="10"/>
              </a:spcBef>
              <a:spcAft>
                <a:spcPts val="10"/>
              </a:spcAft>
              <a:buFont typeface="Wingdings" panose="05000000000000000000" pitchFamily="2" charset="2"/>
              <a:buChar char="Ø"/>
            </a:pPr>
            <a:r>
              <a:rPr lang="en-CA" sz="2400" b="1" dirty="0"/>
              <a:t>Question: What are some common indications for being placed on bed rest?</a:t>
            </a:r>
            <a:endParaRPr lang="en-US" sz="2400" b="1" dirty="0"/>
          </a:p>
          <a:p>
            <a:pPr marL="342900" indent="-342900" eaLnBrk="1" hangingPunct="1">
              <a:spcBef>
                <a:spcPts val="10"/>
              </a:spcBef>
              <a:spcAft>
                <a:spcPts val="10"/>
              </a:spcAft>
              <a:buFont typeface="Wingdings" panose="05000000000000000000" pitchFamily="2" charset="2"/>
              <a:buChar char="Ø"/>
            </a:pPr>
            <a:endParaRPr lang="en-US" altLang="en-US" sz="2200" dirty="0">
              <a:latin typeface="+mn-lt"/>
              <a:ea typeface="ＭＳ Ｐゴシック"/>
              <a:cs typeface="ＭＳ Ｐゴシック"/>
            </a:endParaRP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82</a:t>
            </a:fld>
            <a:endParaRPr lang="en-US" dirty="0"/>
          </a:p>
        </p:txBody>
      </p:sp>
    </p:spTree>
    <p:extLst>
      <p:ext uri="{BB962C8B-B14F-4D97-AF65-F5344CB8AC3E}">
        <p14:creationId xmlns:p14="http://schemas.microsoft.com/office/powerpoint/2010/main" val="369210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83</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fr-FR" altLang="en-US" sz="5400" dirty="0" err="1">
                <a:solidFill>
                  <a:schemeClr val="accent1">
                    <a:lumMod val="20000"/>
                    <a:lumOff val="80000"/>
                  </a:schemeClr>
                </a:solidFill>
              </a:rPr>
              <a:t>Antepartum</a:t>
            </a:r>
            <a:r>
              <a:rPr lang="fr-FR" altLang="en-US" sz="5400" dirty="0">
                <a:solidFill>
                  <a:schemeClr val="accent1">
                    <a:lumMod val="20000"/>
                    <a:lumOff val="80000"/>
                  </a:schemeClr>
                </a:solidFill>
              </a:rPr>
              <a:t> - </a:t>
            </a:r>
            <a:r>
              <a:rPr lang="fr-FR" altLang="en-US" sz="5400" dirty="0" err="1">
                <a:solidFill>
                  <a:schemeClr val="accent1">
                    <a:lumMod val="20000"/>
                    <a:lumOff val="80000"/>
                  </a:schemeClr>
                </a:solidFill>
              </a:rPr>
              <a:t>Bedrest</a:t>
            </a:r>
            <a:endParaRPr lang="en-US" sz="5400" dirty="0">
              <a:solidFill>
                <a:schemeClr val="accent1">
                  <a:lumMod val="20000"/>
                  <a:lumOff val="80000"/>
                </a:schemeClr>
              </a:solidFill>
            </a:endParaRPr>
          </a:p>
        </p:txBody>
      </p:sp>
      <p:sp>
        <p:nvSpPr>
          <p:cNvPr id="7" name="TextBox 6"/>
          <p:cNvSpPr txBox="1"/>
          <p:nvPr/>
        </p:nvSpPr>
        <p:spPr>
          <a:xfrm>
            <a:off x="2761875" y="1279674"/>
            <a:ext cx="8279505" cy="4201150"/>
          </a:xfrm>
          <a:prstGeom prst="rect">
            <a:avLst/>
          </a:prstGeom>
          <a:noFill/>
        </p:spPr>
        <p:txBody>
          <a:bodyPr wrap="square" rtlCol="0">
            <a:spAutoFit/>
          </a:bodyPr>
          <a:lstStyle/>
          <a:p>
            <a:pPr marL="406908" indent="-342900">
              <a:spcBef>
                <a:spcPts val="300"/>
              </a:spcBef>
              <a:buClr>
                <a:schemeClr val="accent2"/>
              </a:buClr>
              <a:buFont typeface="Wingdings" panose="05000000000000000000" pitchFamily="2" charset="2"/>
              <a:buChar char="Ø"/>
              <a:defRPr/>
            </a:pPr>
            <a:r>
              <a:rPr lang="fr-CA" sz="2400" dirty="0">
                <a:solidFill>
                  <a:schemeClr val="bg1"/>
                </a:solidFill>
                <a:cs typeface="Arial" panose="020B0604020202020204" pitchFamily="34" charset="0"/>
              </a:rPr>
              <a:t>Indications </a:t>
            </a:r>
          </a:p>
          <a:p>
            <a:pPr marL="800100" lvl="1" indent="-342900" eaLnBrk="1" hangingPunct="1">
              <a:lnSpc>
                <a:spcPct val="90000"/>
              </a:lnSpc>
              <a:buClr>
                <a:schemeClr val="accent2"/>
              </a:buClr>
              <a:buFont typeface="Wingdings" panose="05000000000000000000" pitchFamily="2" charset="2"/>
              <a:buChar char="Ø"/>
            </a:pPr>
            <a:r>
              <a:rPr lang="en-CA" sz="2200" dirty="0">
                <a:solidFill>
                  <a:schemeClr val="bg1"/>
                </a:solidFill>
              </a:rPr>
              <a:t>PTL</a:t>
            </a:r>
          </a:p>
          <a:p>
            <a:pPr marL="800100" lvl="1" indent="-342900" eaLnBrk="1" hangingPunct="1">
              <a:lnSpc>
                <a:spcPct val="90000"/>
              </a:lnSpc>
              <a:buClr>
                <a:schemeClr val="accent2"/>
              </a:buClr>
              <a:buFont typeface="Wingdings" panose="05000000000000000000" pitchFamily="2" charset="2"/>
              <a:buChar char="Ø"/>
            </a:pPr>
            <a:r>
              <a:rPr lang="en-CA" sz="2200" dirty="0">
                <a:solidFill>
                  <a:schemeClr val="bg1"/>
                </a:solidFill>
              </a:rPr>
              <a:t>Short cervix</a:t>
            </a:r>
          </a:p>
          <a:p>
            <a:pPr marL="800100" lvl="1" indent="-342900" eaLnBrk="1" hangingPunct="1">
              <a:lnSpc>
                <a:spcPct val="90000"/>
              </a:lnSpc>
              <a:buClr>
                <a:schemeClr val="accent2"/>
              </a:buClr>
              <a:buFont typeface="Wingdings" panose="05000000000000000000" pitchFamily="2" charset="2"/>
              <a:buChar char="Ø"/>
            </a:pPr>
            <a:r>
              <a:rPr lang="en-CA" sz="2200" dirty="0">
                <a:solidFill>
                  <a:schemeClr val="bg1"/>
                </a:solidFill>
              </a:rPr>
              <a:t>PPROM</a:t>
            </a:r>
          </a:p>
          <a:p>
            <a:pPr marL="800100" lvl="1" indent="-342900" eaLnBrk="1" hangingPunct="1">
              <a:lnSpc>
                <a:spcPct val="90000"/>
              </a:lnSpc>
              <a:buClr>
                <a:schemeClr val="accent2"/>
              </a:buClr>
              <a:buFont typeface="Wingdings" panose="05000000000000000000" pitchFamily="2" charset="2"/>
              <a:buChar char="Ø"/>
            </a:pPr>
            <a:r>
              <a:rPr lang="en-CA" sz="2200" dirty="0">
                <a:solidFill>
                  <a:schemeClr val="bg1"/>
                </a:solidFill>
              </a:rPr>
              <a:t>Preeclampsia</a:t>
            </a:r>
          </a:p>
          <a:p>
            <a:pPr marL="800100" lvl="1" indent="-342900" eaLnBrk="1" hangingPunct="1">
              <a:lnSpc>
                <a:spcPct val="90000"/>
              </a:lnSpc>
              <a:buClr>
                <a:schemeClr val="accent2"/>
              </a:buClr>
              <a:buFont typeface="Wingdings" panose="05000000000000000000" pitchFamily="2" charset="2"/>
              <a:buChar char="Ø"/>
            </a:pPr>
            <a:r>
              <a:rPr lang="en-CA" sz="2200" dirty="0">
                <a:solidFill>
                  <a:schemeClr val="bg1"/>
                </a:solidFill>
              </a:rPr>
              <a:t>IUGR</a:t>
            </a:r>
          </a:p>
          <a:p>
            <a:pPr marL="800100" lvl="1" indent="-342900" eaLnBrk="1" hangingPunct="1">
              <a:lnSpc>
                <a:spcPct val="90000"/>
              </a:lnSpc>
              <a:buClr>
                <a:schemeClr val="accent2"/>
              </a:buClr>
              <a:buFont typeface="Wingdings" panose="05000000000000000000" pitchFamily="2" charset="2"/>
              <a:buChar char="Ø"/>
            </a:pPr>
            <a:r>
              <a:rPr lang="en-CA" sz="2200" dirty="0">
                <a:solidFill>
                  <a:schemeClr val="bg1"/>
                </a:solidFill>
              </a:rPr>
              <a:t>Placenta previa</a:t>
            </a:r>
          </a:p>
          <a:p>
            <a:pPr marL="800100" lvl="1" indent="-342900" eaLnBrk="1" hangingPunct="1">
              <a:lnSpc>
                <a:spcPct val="90000"/>
              </a:lnSpc>
              <a:buClr>
                <a:schemeClr val="accent2"/>
              </a:buClr>
              <a:buFont typeface="Wingdings" panose="05000000000000000000" pitchFamily="2" charset="2"/>
              <a:buChar char="Ø"/>
            </a:pPr>
            <a:r>
              <a:rPr lang="en-CA" sz="2200" dirty="0">
                <a:solidFill>
                  <a:schemeClr val="bg1"/>
                </a:solidFill>
              </a:rPr>
              <a:t>Multiple gestation</a:t>
            </a:r>
          </a:p>
          <a:p>
            <a:pPr marL="800100" lvl="1" indent="-342900" eaLnBrk="1" hangingPunct="1">
              <a:lnSpc>
                <a:spcPct val="90000"/>
              </a:lnSpc>
              <a:buClr>
                <a:schemeClr val="accent2"/>
              </a:buClr>
              <a:buFont typeface="Wingdings" panose="05000000000000000000" pitchFamily="2" charset="2"/>
              <a:buChar char="Ø"/>
            </a:pPr>
            <a:endParaRPr lang="en-CA" sz="2200" dirty="0">
              <a:solidFill>
                <a:schemeClr val="bg1"/>
              </a:solidFill>
            </a:endParaRPr>
          </a:p>
          <a:p>
            <a:pPr marL="800100" lvl="1" indent="-342900" eaLnBrk="1" hangingPunct="1">
              <a:lnSpc>
                <a:spcPct val="90000"/>
              </a:lnSpc>
              <a:buClr>
                <a:schemeClr val="accent2"/>
              </a:buClr>
              <a:buFont typeface="Wingdings" panose="05000000000000000000" pitchFamily="2" charset="2"/>
              <a:buChar char="Ø"/>
            </a:pPr>
            <a:endParaRPr lang="en-CA" sz="2200" dirty="0">
              <a:solidFill>
                <a:schemeClr val="bg1"/>
              </a:solidFill>
            </a:endParaRPr>
          </a:p>
          <a:p>
            <a:pPr lvl="1">
              <a:lnSpc>
                <a:spcPct val="90000"/>
              </a:lnSpc>
              <a:buClr>
                <a:schemeClr val="accent2"/>
              </a:buClr>
            </a:pPr>
            <a:r>
              <a:rPr lang="en-CA" sz="3600" b="1" dirty="0">
                <a:solidFill>
                  <a:schemeClr val="bg1"/>
                </a:solidFill>
              </a:rPr>
              <a:t>Are there risks associated with bed rest/activity restriction?</a:t>
            </a:r>
            <a:endParaRPr lang="en-US" sz="3600" b="1" dirty="0">
              <a:solidFill>
                <a:schemeClr val="bg1"/>
              </a:solidFill>
            </a:endParaRPr>
          </a:p>
        </p:txBody>
      </p:sp>
    </p:spTree>
    <p:extLst>
      <p:ext uri="{BB962C8B-B14F-4D97-AF65-F5344CB8AC3E}">
        <p14:creationId xmlns:p14="http://schemas.microsoft.com/office/powerpoint/2010/main" val="311194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84</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fr-FR" altLang="en-US" sz="5400" dirty="0" err="1">
                <a:solidFill>
                  <a:schemeClr val="accent1">
                    <a:lumMod val="20000"/>
                    <a:lumOff val="80000"/>
                  </a:schemeClr>
                </a:solidFill>
              </a:rPr>
              <a:t>Antepartum</a:t>
            </a:r>
            <a:r>
              <a:rPr lang="fr-FR" altLang="en-US" sz="5400" dirty="0">
                <a:solidFill>
                  <a:schemeClr val="accent1">
                    <a:lumMod val="20000"/>
                    <a:lumOff val="80000"/>
                  </a:schemeClr>
                </a:solidFill>
              </a:rPr>
              <a:t> - </a:t>
            </a:r>
            <a:r>
              <a:rPr lang="fr-FR" altLang="en-US" sz="5400" dirty="0" err="1">
                <a:solidFill>
                  <a:schemeClr val="accent1">
                    <a:lumMod val="20000"/>
                    <a:lumOff val="80000"/>
                  </a:schemeClr>
                </a:solidFill>
              </a:rPr>
              <a:t>Bedrest</a:t>
            </a:r>
            <a:endParaRPr lang="en-US" sz="5400" dirty="0">
              <a:solidFill>
                <a:schemeClr val="accent1">
                  <a:lumMod val="20000"/>
                  <a:lumOff val="80000"/>
                </a:schemeClr>
              </a:solidFill>
            </a:endParaRPr>
          </a:p>
        </p:txBody>
      </p:sp>
      <p:sp>
        <p:nvSpPr>
          <p:cNvPr id="7" name="TextBox 6"/>
          <p:cNvSpPr txBox="1"/>
          <p:nvPr/>
        </p:nvSpPr>
        <p:spPr>
          <a:xfrm>
            <a:off x="2761875" y="1279674"/>
            <a:ext cx="8279505" cy="5164491"/>
          </a:xfrm>
          <a:prstGeom prst="rect">
            <a:avLst/>
          </a:prstGeom>
          <a:noFill/>
        </p:spPr>
        <p:txBody>
          <a:bodyPr wrap="square" rtlCol="0">
            <a:spAutoFit/>
          </a:bodyPr>
          <a:lstStyle/>
          <a:p>
            <a:pPr marL="342900" indent="-342900" eaLnBrk="1" hangingPunct="1">
              <a:buClr>
                <a:schemeClr val="accent2"/>
              </a:buClr>
              <a:buFont typeface="Wingdings" panose="05000000000000000000" pitchFamily="2" charset="2"/>
              <a:buChar char="Ø"/>
            </a:pPr>
            <a:r>
              <a:rPr lang="en-CA" sz="2200" dirty="0">
                <a:solidFill>
                  <a:schemeClr val="bg1"/>
                </a:solidFill>
              </a:rPr>
              <a:t>Widely used for a long time, despite little/no proof of its effectiveness, because thought to have little harm.</a:t>
            </a:r>
          </a:p>
          <a:p>
            <a:pPr marL="342900" indent="-342900" eaLnBrk="1" hangingPunct="1">
              <a:buClr>
                <a:schemeClr val="accent2"/>
              </a:buClr>
              <a:buFont typeface="Wingdings" panose="05000000000000000000" pitchFamily="2" charset="2"/>
              <a:buChar char="Ø"/>
            </a:pPr>
            <a:r>
              <a:rPr lang="en-CA" sz="2200" dirty="0">
                <a:solidFill>
                  <a:schemeClr val="bg1"/>
                </a:solidFill>
              </a:rPr>
              <a:t>Growing body of literature demonstrating significant risks associated with BR and little evidence for its effectiveness! </a:t>
            </a:r>
          </a:p>
          <a:p>
            <a:pPr marL="342900" indent="-342900" eaLnBrk="1" hangingPunct="1">
              <a:buClr>
                <a:schemeClr val="accent2"/>
              </a:buClr>
              <a:buFont typeface="Wingdings" panose="05000000000000000000" pitchFamily="2" charset="2"/>
              <a:buChar char="Ø"/>
            </a:pPr>
            <a:endParaRPr lang="en-CA" sz="2200" dirty="0">
              <a:solidFill>
                <a:schemeClr val="bg1"/>
              </a:solidFill>
            </a:endParaRPr>
          </a:p>
          <a:p>
            <a:pPr marL="342900" indent="-342900">
              <a:lnSpc>
                <a:spcPct val="90000"/>
              </a:lnSpc>
              <a:buClr>
                <a:schemeClr val="accent2"/>
              </a:buClr>
              <a:buFont typeface="Wingdings" panose="05000000000000000000" pitchFamily="2" charset="2"/>
              <a:buChar char="Ø"/>
            </a:pPr>
            <a:r>
              <a:rPr lang="en-CA" sz="2200" dirty="0">
                <a:solidFill>
                  <a:schemeClr val="bg1"/>
                </a:solidFill>
              </a:rPr>
              <a:t>Physical Risks</a:t>
            </a:r>
          </a:p>
          <a:p>
            <a:pPr marL="800100" lvl="1" indent="-342900">
              <a:lnSpc>
                <a:spcPct val="90000"/>
              </a:lnSpc>
              <a:buClr>
                <a:schemeClr val="accent2"/>
              </a:buClr>
              <a:buFont typeface="Wingdings" panose="05000000000000000000" pitchFamily="2" charset="2"/>
              <a:buChar char="Ø"/>
            </a:pPr>
            <a:r>
              <a:rPr lang="en-CA" sz="2200" dirty="0">
                <a:solidFill>
                  <a:schemeClr val="bg1"/>
                </a:solidFill>
              </a:rPr>
              <a:t>Muscle and bone loss (deconditioning) - within days of immobility!</a:t>
            </a:r>
          </a:p>
          <a:p>
            <a:pPr marL="800100" lvl="1" indent="-342900">
              <a:lnSpc>
                <a:spcPct val="90000"/>
              </a:lnSpc>
              <a:buClr>
                <a:schemeClr val="accent2"/>
              </a:buClr>
              <a:buFont typeface="Wingdings" panose="05000000000000000000" pitchFamily="2" charset="2"/>
              <a:buChar char="Ø"/>
            </a:pPr>
            <a:r>
              <a:rPr lang="en-CA" sz="2200" dirty="0">
                <a:solidFill>
                  <a:schemeClr val="bg1"/>
                </a:solidFill>
              </a:rPr>
              <a:t>Overall weight loss, even despite pregnancy.</a:t>
            </a:r>
            <a:endParaRPr lang="en-CA" sz="2400" dirty="0">
              <a:solidFill>
                <a:schemeClr val="bg1"/>
              </a:solidFill>
            </a:endParaRPr>
          </a:p>
          <a:p>
            <a:pPr marL="800100" lvl="1" indent="-342900">
              <a:lnSpc>
                <a:spcPct val="90000"/>
              </a:lnSpc>
              <a:buClr>
                <a:schemeClr val="accent2"/>
              </a:buClr>
              <a:buFont typeface="Wingdings" panose="05000000000000000000" pitchFamily="2" charset="2"/>
              <a:buChar char="Ø"/>
            </a:pPr>
            <a:r>
              <a:rPr lang="en-CA" sz="2200" dirty="0">
                <a:solidFill>
                  <a:schemeClr val="bg1"/>
                </a:solidFill>
              </a:rPr>
              <a:t>Pt appetite (Carbohydrates and fat metabolism altered) </a:t>
            </a:r>
          </a:p>
          <a:p>
            <a:pPr marL="800100" lvl="1" indent="-342900">
              <a:lnSpc>
                <a:spcPct val="90000"/>
              </a:lnSpc>
              <a:buClr>
                <a:schemeClr val="accent2"/>
              </a:buClr>
              <a:buFont typeface="Wingdings" panose="05000000000000000000" pitchFamily="2" charset="2"/>
              <a:buChar char="Ø"/>
            </a:pPr>
            <a:r>
              <a:rPr lang="en-CA" sz="2200" dirty="0">
                <a:solidFill>
                  <a:schemeClr val="bg1"/>
                </a:solidFill>
              </a:rPr>
              <a:t>DVT (Pregnancy risk 5X over nonpregnant state – bed rest further adds to this risk! (0.8 per 1000 non-bedrest vs 15.6 per 1000 BR)</a:t>
            </a:r>
          </a:p>
          <a:p>
            <a:pPr marL="1257300" lvl="2" indent="-342900">
              <a:lnSpc>
                <a:spcPct val="90000"/>
              </a:lnSpc>
              <a:buClr>
                <a:schemeClr val="accent2"/>
              </a:buClr>
              <a:buFont typeface="Wingdings" panose="05000000000000000000" pitchFamily="2" charset="2"/>
              <a:buChar char="§"/>
            </a:pPr>
            <a:endParaRPr lang="en-CA" sz="2200" dirty="0">
              <a:solidFill>
                <a:schemeClr val="bg1"/>
              </a:solidFill>
            </a:endParaRPr>
          </a:p>
          <a:p>
            <a:pPr marL="1257300" lvl="2" indent="-342900">
              <a:lnSpc>
                <a:spcPct val="90000"/>
              </a:lnSpc>
              <a:buClr>
                <a:schemeClr val="accent2"/>
              </a:buClr>
              <a:buFont typeface="Wingdings" panose="05000000000000000000" pitchFamily="2" charset="2"/>
              <a:buChar char="§"/>
            </a:pPr>
            <a:r>
              <a:rPr lang="en-CA" sz="2200" dirty="0">
                <a:solidFill>
                  <a:schemeClr val="bg1"/>
                </a:solidFill>
              </a:rPr>
              <a:t>TED stockings &amp; </a:t>
            </a:r>
            <a:r>
              <a:rPr lang="en-CA" sz="2200" dirty="0" err="1">
                <a:solidFill>
                  <a:schemeClr val="bg1"/>
                </a:solidFill>
              </a:rPr>
              <a:t>Fragmin</a:t>
            </a:r>
            <a:r>
              <a:rPr lang="en-CA" sz="2200" dirty="0">
                <a:solidFill>
                  <a:schemeClr val="bg1"/>
                </a:solidFill>
              </a:rPr>
              <a:t> S/C often prescribed (if not, suggest it!)</a:t>
            </a:r>
          </a:p>
        </p:txBody>
      </p:sp>
      <p:sp>
        <p:nvSpPr>
          <p:cNvPr id="3" name="Text Box 4">
            <a:extLst>
              <a:ext uri="{FF2B5EF4-FFF2-40B4-BE49-F238E27FC236}">
                <a16:creationId xmlns:a16="http://schemas.microsoft.com/office/drawing/2014/main" id="{698D91C7-7477-B6A8-6645-DF884C788EAF}"/>
              </a:ext>
            </a:extLst>
          </p:cNvPr>
          <p:cNvSpPr txBox="1">
            <a:spLocks noChangeArrowheads="1"/>
          </p:cNvSpPr>
          <p:nvPr/>
        </p:nvSpPr>
        <p:spPr bwMode="auto">
          <a:xfrm>
            <a:off x="8502650" y="6315075"/>
            <a:ext cx="2952750" cy="36671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CA" dirty="0">
                <a:solidFill>
                  <a:schemeClr val="bg1"/>
                </a:solidFill>
              </a:rPr>
              <a:t>AJOG, 2010; </a:t>
            </a:r>
            <a:r>
              <a:rPr lang="en-CA" dirty="0" err="1">
                <a:solidFill>
                  <a:schemeClr val="bg1"/>
                </a:solidFill>
              </a:rPr>
              <a:t>Maloni</a:t>
            </a:r>
            <a:r>
              <a:rPr lang="en-CA" dirty="0">
                <a:solidFill>
                  <a:schemeClr val="bg1"/>
                </a:solidFill>
              </a:rPr>
              <a:t>, 2010 </a:t>
            </a:r>
            <a:endParaRPr lang="en-US" dirty="0">
              <a:solidFill>
                <a:schemeClr val="bg1"/>
              </a:solidFill>
            </a:endParaRPr>
          </a:p>
        </p:txBody>
      </p:sp>
    </p:spTree>
    <p:extLst>
      <p:ext uri="{BB962C8B-B14F-4D97-AF65-F5344CB8AC3E}">
        <p14:creationId xmlns:p14="http://schemas.microsoft.com/office/powerpoint/2010/main" val="172184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85</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fr-FR" altLang="en-US" sz="5400" dirty="0" err="1">
                <a:solidFill>
                  <a:schemeClr val="accent1">
                    <a:lumMod val="20000"/>
                    <a:lumOff val="80000"/>
                  </a:schemeClr>
                </a:solidFill>
              </a:rPr>
              <a:t>Antepartum</a:t>
            </a:r>
            <a:r>
              <a:rPr lang="fr-FR" altLang="en-US" sz="5400" dirty="0">
                <a:solidFill>
                  <a:schemeClr val="accent1">
                    <a:lumMod val="20000"/>
                    <a:lumOff val="80000"/>
                  </a:schemeClr>
                </a:solidFill>
              </a:rPr>
              <a:t> - </a:t>
            </a:r>
            <a:r>
              <a:rPr lang="fr-FR" altLang="en-US" sz="5400" dirty="0" err="1">
                <a:solidFill>
                  <a:schemeClr val="accent1">
                    <a:lumMod val="20000"/>
                    <a:lumOff val="80000"/>
                  </a:schemeClr>
                </a:solidFill>
              </a:rPr>
              <a:t>Bedrest</a:t>
            </a:r>
            <a:endParaRPr lang="en-US" sz="5400" dirty="0">
              <a:solidFill>
                <a:schemeClr val="accent1">
                  <a:lumMod val="20000"/>
                  <a:lumOff val="80000"/>
                </a:schemeClr>
              </a:solidFill>
            </a:endParaRPr>
          </a:p>
        </p:txBody>
      </p:sp>
      <p:sp>
        <p:nvSpPr>
          <p:cNvPr id="7" name="TextBox 6"/>
          <p:cNvSpPr txBox="1"/>
          <p:nvPr/>
        </p:nvSpPr>
        <p:spPr>
          <a:xfrm>
            <a:off x="2533275" y="1127661"/>
            <a:ext cx="9125325" cy="4851585"/>
          </a:xfrm>
          <a:prstGeom prst="rect">
            <a:avLst/>
          </a:prstGeom>
          <a:noFill/>
        </p:spPr>
        <p:txBody>
          <a:bodyPr wrap="square" rtlCol="0">
            <a:spAutoFit/>
          </a:bodyPr>
          <a:lstStyle/>
          <a:p>
            <a:pPr marL="342900" indent="-342900">
              <a:lnSpc>
                <a:spcPct val="90000"/>
              </a:lnSpc>
              <a:buClr>
                <a:schemeClr val="accent2"/>
              </a:buClr>
              <a:buFont typeface="Wingdings" panose="05000000000000000000" pitchFamily="2" charset="2"/>
              <a:buChar char="Ø"/>
            </a:pPr>
            <a:r>
              <a:rPr lang="en-CA" sz="2200" dirty="0">
                <a:solidFill>
                  <a:schemeClr val="bg1"/>
                </a:solidFill>
              </a:rPr>
              <a:t>Psychological Risks</a:t>
            </a:r>
          </a:p>
          <a:p>
            <a:pPr marL="800100" lvl="1" indent="-342900" eaLnBrk="1" hangingPunct="1">
              <a:lnSpc>
                <a:spcPct val="90000"/>
              </a:lnSpc>
              <a:spcBef>
                <a:spcPts val="600"/>
              </a:spcBef>
              <a:spcAft>
                <a:spcPts val="400"/>
              </a:spcAft>
              <a:buClr>
                <a:schemeClr val="accent2"/>
              </a:buClr>
              <a:buFont typeface="Wingdings" panose="05000000000000000000" pitchFamily="2" charset="2"/>
              <a:buChar char="Ø"/>
            </a:pPr>
            <a:r>
              <a:rPr lang="en-CA" sz="2200" dirty="0">
                <a:solidFill>
                  <a:schemeClr val="bg1"/>
                </a:solidFill>
              </a:rPr>
              <a:t>Increased negative feelings towards the pregnancy</a:t>
            </a:r>
          </a:p>
          <a:p>
            <a:pPr marL="800100" lvl="1" indent="-342900" eaLnBrk="1" hangingPunct="1">
              <a:lnSpc>
                <a:spcPct val="90000"/>
              </a:lnSpc>
              <a:spcBef>
                <a:spcPts val="600"/>
              </a:spcBef>
              <a:spcAft>
                <a:spcPts val="400"/>
              </a:spcAft>
              <a:buClr>
                <a:schemeClr val="accent2"/>
              </a:buClr>
              <a:buFont typeface="Wingdings" panose="05000000000000000000" pitchFamily="2" charset="2"/>
              <a:buChar char="Ø"/>
            </a:pPr>
            <a:r>
              <a:rPr lang="en-CA" sz="2200" dirty="0">
                <a:solidFill>
                  <a:schemeClr val="bg1"/>
                </a:solidFill>
              </a:rPr>
              <a:t>Anxiety and stress</a:t>
            </a:r>
          </a:p>
          <a:p>
            <a:pPr marL="800100" lvl="1" indent="-342900" eaLnBrk="1" hangingPunct="1">
              <a:lnSpc>
                <a:spcPct val="90000"/>
              </a:lnSpc>
              <a:spcBef>
                <a:spcPts val="600"/>
              </a:spcBef>
              <a:spcAft>
                <a:spcPts val="400"/>
              </a:spcAft>
              <a:buClr>
                <a:schemeClr val="accent2"/>
              </a:buClr>
              <a:buFont typeface="Wingdings" panose="05000000000000000000" pitchFamily="2" charset="2"/>
              <a:buChar char="Ø"/>
            </a:pPr>
            <a:r>
              <a:rPr lang="en-CA" sz="2200" dirty="0">
                <a:solidFill>
                  <a:schemeClr val="bg1"/>
                </a:solidFill>
              </a:rPr>
              <a:t>Separation and concerns for family at home, Emotional toll on family/family disruption, Partners report that assuming multiple roles</a:t>
            </a:r>
          </a:p>
          <a:p>
            <a:pPr marL="800100" lvl="1" indent="-342900">
              <a:lnSpc>
                <a:spcPct val="90000"/>
              </a:lnSpc>
              <a:spcBef>
                <a:spcPts val="600"/>
              </a:spcBef>
              <a:spcAft>
                <a:spcPts val="400"/>
              </a:spcAft>
              <a:buClr>
                <a:schemeClr val="accent2"/>
              </a:buClr>
              <a:buFont typeface="Wingdings" panose="05000000000000000000" pitchFamily="2" charset="2"/>
              <a:buChar char="Ø"/>
            </a:pPr>
            <a:r>
              <a:rPr lang="en-CA" sz="2200" dirty="0">
                <a:solidFill>
                  <a:schemeClr val="bg1"/>
                </a:solidFill>
              </a:rPr>
              <a:t>Sleep disturbance</a:t>
            </a:r>
          </a:p>
          <a:p>
            <a:pPr marL="800100" lvl="1" indent="-342900">
              <a:lnSpc>
                <a:spcPct val="90000"/>
              </a:lnSpc>
              <a:spcBef>
                <a:spcPts val="600"/>
              </a:spcBef>
              <a:spcAft>
                <a:spcPts val="400"/>
              </a:spcAft>
              <a:buClr>
                <a:schemeClr val="accent2"/>
              </a:buClr>
              <a:buFont typeface="Wingdings" panose="05000000000000000000" pitchFamily="2" charset="2"/>
              <a:buChar char="Ø"/>
            </a:pPr>
            <a:r>
              <a:rPr lang="en-CA" sz="2200" dirty="0">
                <a:solidFill>
                  <a:schemeClr val="bg1"/>
                </a:solidFill>
              </a:rPr>
              <a:t>Feelings of loss of control and Uncertainty</a:t>
            </a:r>
          </a:p>
          <a:p>
            <a:pPr marL="800100" lvl="1" indent="-342900">
              <a:lnSpc>
                <a:spcPct val="90000"/>
              </a:lnSpc>
              <a:spcBef>
                <a:spcPts val="600"/>
              </a:spcBef>
              <a:spcAft>
                <a:spcPts val="400"/>
              </a:spcAft>
              <a:buClr>
                <a:schemeClr val="accent2"/>
              </a:buClr>
              <a:buFont typeface="Wingdings" panose="05000000000000000000" pitchFamily="2" charset="2"/>
              <a:buChar char="Ø"/>
            </a:pPr>
            <a:r>
              <a:rPr lang="en-CA" sz="2200" dirty="0">
                <a:solidFill>
                  <a:schemeClr val="bg1"/>
                </a:solidFill>
              </a:rPr>
              <a:t>Experience of time is slowed / Boredom </a:t>
            </a:r>
          </a:p>
          <a:p>
            <a:pPr marL="800100" lvl="1" indent="-342900">
              <a:lnSpc>
                <a:spcPct val="90000"/>
              </a:lnSpc>
              <a:spcBef>
                <a:spcPts val="600"/>
              </a:spcBef>
              <a:spcAft>
                <a:spcPts val="400"/>
              </a:spcAft>
              <a:buClr>
                <a:schemeClr val="accent2"/>
              </a:buClr>
              <a:buFont typeface="Wingdings" panose="05000000000000000000" pitchFamily="2" charset="2"/>
              <a:buChar char="Ø"/>
            </a:pPr>
            <a:r>
              <a:rPr lang="en-CA" sz="2200" dirty="0">
                <a:solidFill>
                  <a:schemeClr val="bg1"/>
                </a:solidFill>
              </a:rPr>
              <a:t>Feelings of isolation and depressive symptoms </a:t>
            </a:r>
          </a:p>
          <a:p>
            <a:pPr marL="800100" lvl="1" indent="-342900">
              <a:lnSpc>
                <a:spcPct val="90000"/>
              </a:lnSpc>
              <a:spcBef>
                <a:spcPts val="600"/>
              </a:spcBef>
              <a:spcAft>
                <a:spcPts val="400"/>
              </a:spcAft>
              <a:buClr>
                <a:schemeClr val="accent2"/>
              </a:buClr>
              <a:buFont typeface="Wingdings" panose="05000000000000000000" pitchFamily="2" charset="2"/>
              <a:buChar char="Ø"/>
            </a:pPr>
            <a:r>
              <a:rPr lang="en-CA" sz="2200" dirty="0">
                <a:solidFill>
                  <a:schemeClr val="bg1"/>
                </a:solidFill>
              </a:rPr>
              <a:t>Fear for her own outcome and that of fetus</a:t>
            </a:r>
          </a:p>
          <a:p>
            <a:pPr marL="800100" lvl="1" indent="-342900">
              <a:lnSpc>
                <a:spcPct val="90000"/>
              </a:lnSpc>
              <a:spcBef>
                <a:spcPts val="600"/>
              </a:spcBef>
              <a:spcAft>
                <a:spcPts val="400"/>
              </a:spcAft>
              <a:buClr>
                <a:schemeClr val="accent2"/>
              </a:buClr>
              <a:buFont typeface="Wingdings" panose="05000000000000000000" pitchFamily="2" charset="2"/>
              <a:buChar char="Ø"/>
            </a:pPr>
            <a:r>
              <a:rPr lang="en-CA" sz="2200" dirty="0">
                <a:solidFill>
                  <a:schemeClr val="bg1"/>
                </a:solidFill>
              </a:rPr>
              <a:t>Minutes experienced as interminable hours</a:t>
            </a:r>
          </a:p>
        </p:txBody>
      </p:sp>
      <p:sp>
        <p:nvSpPr>
          <p:cNvPr id="3" name="Text Box 4">
            <a:extLst>
              <a:ext uri="{FF2B5EF4-FFF2-40B4-BE49-F238E27FC236}">
                <a16:creationId xmlns:a16="http://schemas.microsoft.com/office/drawing/2014/main" id="{698D91C7-7477-B6A8-6645-DF884C788EAF}"/>
              </a:ext>
            </a:extLst>
          </p:cNvPr>
          <p:cNvSpPr txBox="1">
            <a:spLocks noChangeArrowheads="1"/>
          </p:cNvSpPr>
          <p:nvPr/>
        </p:nvSpPr>
        <p:spPr bwMode="auto">
          <a:xfrm>
            <a:off x="8502650" y="6315075"/>
            <a:ext cx="2952750" cy="36671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CA" dirty="0">
                <a:solidFill>
                  <a:schemeClr val="bg1"/>
                </a:solidFill>
              </a:rPr>
              <a:t>AJOG, 2010; </a:t>
            </a:r>
            <a:r>
              <a:rPr lang="en-CA" dirty="0" err="1">
                <a:solidFill>
                  <a:schemeClr val="bg1"/>
                </a:solidFill>
              </a:rPr>
              <a:t>Maloni</a:t>
            </a:r>
            <a:r>
              <a:rPr lang="en-CA" dirty="0">
                <a:solidFill>
                  <a:schemeClr val="bg1"/>
                </a:solidFill>
              </a:rPr>
              <a:t>, 2010 </a:t>
            </a:r>
            <a:endParaRPr lang="en-US" dirty="0">
              <a:solidFill>
                <a:schemeClr val="bg1"/>
              </a:solidFill>
            </a:endParaRPr>
          </a:p>
        </p:txBody>
      </p:sp>
      <p:sp>
        <p:nvSpPr>
          <p:cNvPr id="5" name="Rounded Rectangle 4">
            <a:extLst>
              <a:ext uri="{FF2B5EF4-FFF2-40B4-BE49-F238E27FC236}">
                <a16:creationId xmlns:a16="http://schemas.microsoft.com/office/drawing/2014/main" id="{101415BB-8515-DE79-1872-203E7145807C}"/>
              </a:ext>
            </a:extLst>
          </p:cNvPr>
          <p:cNvSpPr/>
          <p:nvPr/>
        </p:nvSpPr>
        <p:spPr>
          <a:xfrm>
            <a:off x="107039" y="2974110"/>
            <a:ext cx="2773321" cy="1494515"/>
          </a:xfrm>
          <a:prstGeom prst="roundRect">
            <a:avLst/>
          </a:prstGeom>
          <a:gradFill>
            <a:gsLst>
              <a:gs pos="0">
                <a:schemeClr val="accent1">
                  <a:lumMod val="20000"/>
                  <a:lumOff val="80000"/>
                </a:schemeClr>
              </a:gs>
              <a:gs pos="100000">
                <a:srgbClr val="2FAFFF"/>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lnSpc>
                <a:spcPct val="90000"/>
              </a:lnSpc>
            </a:pPr>
            <a:r>
              <a:rPr lang="en-CA" altLang="en-US" sz="2400" dirty="0"/>
              <a:t>So what can we do as nurses?</a:t>
            </a:r>
          </a:p>
        </p:txBody>
      </p:sp>
    </p:spTree>
    <p:extLst>
      <p:ext uri="{BB962C8B-B14F-4D97-AF65-F5344CB8AC3E}">
        <p14:creationId xmlns:p14="http://schemas.microsoft.com/office/powerpoint/2010/main" val="139840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86</a:t>
            </a:fld>
            <a:endParaRPr lang="en-US" dirty="0"/>
          </a:p>
        </p:txBody>
      </p:sp>
      <p:sp>
        <p:nvSpPr>
          <p:cNvPr id="4" name="Title 4">
            <a:extLst>
              <a:ext uri="{FF2B5EF4-FFF2-40B4-BE49-F238E27FC236}">
                <a16:creationId xmlns:a16="http://schemas.microsoft.com/office/drawing/2014/main" id="{201323FB-427E-4A8D-B473-AB0657D8D23B}"/>
              </a:ext>
            </a:extLst>
          </p:cNvPr>
          <p:cNvSpPr txBox="1">
            <a:spLocks/>
          </p:cNvSpPr>
          <p:nvPr/>
        </p:nvSpPr>
        <p:spPr>
          <a:xfrm>
            <a:off x="977900" y="287431"/>
            <a:ext cx="11214100" cy="840230"/>
          </a:xfrm>
          <a:prstGeom prst="rect">
            <a:avLst/>
          </a:prstGeom>
        </p:spPr>
        <p:txBody>
          <a:bodyPr vert="horz" lIns="91440" tIns="45720" rIns="91440" bIns="45720" rtlCol="0" anchor="t">
            <a:normAutofit lnSpcReduction="10000"/>
          </a:bodyPr>
          <a:lstStyle>
            <a:lvl1pPr algn="l" defTabSz="914400" rtl="0" eaLnBrk="1" latinLnBrk="0" hangingPunct="1">
              <a:lnSpc>
                <a:spcPct val="100000"/>
              </a:lnSpc>
              <a:spcBef>
                <a:spcPct val="0"/>
              </a:spcBef>
              <a:buNone/>
              <a:defRPr lang="en-GB" sz="3200" b="0" i="0" kern="1200" dirty="0">
                <a:solidFill>
                  <a:schemeClr val="bg1"/>
                </a:solidFill>
                <a:latin typeface="+mj-lt"/>
                <a:ea typeface="+mj-ea"/>
                <a:cs typeface="+mj-cs"/>
              </a:defRPr>
            </a:lvl1pPr>
          </a:lstStyle>
          <a:p>
            <a:r>
              <a:rPr lang="fr-FR" altLang="en-US" sz="5400" dirty="0" err="1">
                <a:solidFill>
                  <a:schemeClr val="accent1">
                    <a:lumMod val="20000"/>
                    <a:lumOff val="80000"/>
                  </a:schemeClr>
                </a:solidFill>
              </a:rPr>
              <a:t>Antepartum</a:t>
            </a:r>
            <a:r>
              <a:rPr lang="fr-FR" altLang="en-US" sz="5400" dirty="0">
                <a:solidFill>
                  <a:schemeClr val="accent1">
                    <a:lumMod val="20000"/>
                    <a:lumOff val="80000"/>
                  </a:schemeClr>
                </a:solidFill>
              </a:rPr>
              <a:t> - </a:t>
            </a:r>
            <a:r>
              <a:rPr lang="fr-FR" altLang="en-US" sz="5400" dirty="0" err="1">
                <a:solidFill>
                  <a:schemeClr val="accent1">
                    <a:lumMod val="20000"/>
                    <a:lumOff val="80000"/>
                  </a:schemeClr>
                </a:solidFill>
              </a:rPr>
              <a:t>Bedrest</a:t>
            </a:r>
            <a:endParaRPr lang="en-US" sz="5400" dirty="0">
              <a:solidFill>
                <a:schemeClr val="accent1">
                  <a:lumMod val="20000"/>
                  <a:lumOff val="80000"/>
                </a:schemeClr>
              </a:solidFill>
            </a:endParaRPr>
          </a:p>
        </p:txBody>
      </p:sp>
      <p:sp>
        <p:nvSpPr>
          <p:cNvPr id="5" name="Rounded Rectangle 4">
            <a:extLst>
              <a:ext uri="{FF2B5EF4-FFF2-40B4-BE49-F238E27FC236}">
                <a16:creationId xmlns:a16="http://schemas.microsoft.com/office/drawing/2014/main" id="{101415BB-8515-DE79-1872-203E7145807C}"/>
              </a:ext>
            </a:extLst>
          </p:cNvPr>
          <p:cNvSpPr/>
          <p:nvPr/>
        </p:nvSpPr>
        <p:spPr>
          <a:xfrm>
            <a:off x="275912" y="2974110"/>
            <a:ext cx="2773321" cy="1494515"/>
          </a:xfrm>
          <a:prstGeom prst="roundRect">
            <a:avLst/>
          </a:prstGeom>
          <a:gradFill>
            <a:gsLst>
              <a:gs pos="0">
                <a:schemeClr val="accent1">
                  <a:lumMod val="20000"/>
                  <a:lumOff val="80000"/>
                </a:schemeClr>
              </a:gs>
              <a:gs pos="100000">
                <a:srgbClr val="2FAFFF"/>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lnSpc>
                <a:spcPct val="90000"/>
              </a:lnSpc>
            </a:pPr>
            <a:r>
              <a:rPr lang="en-CA" altLang="en-US" sz="2400" dirty="0"/>
              <a:t>So what can we do as nurses?</a:t>
            </a:r>
          </a:p>
        </p:txBody>
      </p:sp>
      <p:sp>
        <p:nvSpPr>
          <p:cNvPr id="6" name="TextBox 5"/>
          <p:cNvSpPr txBox="1"/>
          <p:nvPr/>
        </p:nvSpPr>
        <p:spPr>
          <a:xfrm>
            <a:off x="3261311" y="1228377"/>
            <a:ext cx="8194089" cy="4985980"/>
          </a:xfrm>
          <a:prstGeom prst="rect">
            <a:avLst/>
          </a:prstGeom>
          <a:noFill/>
        </p:spPr>
        <p:txBody>
          <a:bodyPr wrap="square" rtlCol="0">
            <a:spAutoFit/>
          </a:bodyPr>
          <a:lstStyle/>
          <a:p>
            <a:r>
              <a:rPr lang="en-US" dirty="0" smtClean="0">
                <a:solidFill>
                  <a:schemeClr val="bg1"/>
                </a:solidFill>
              </a:rPr>
              <a:t>-Provide </a:t>
            </a:r>
            <a:r>
              <a:rPr lang="en-US" dirty="0">
                <a:solidFill>
                  <a:schemeClr val="bg1"/>
                </a:solidFill>
              </a:rPr>
              <a:t>clear, consistent, and empathetic </a:t>
            </a:r>
            <a:r>
              <a:rPr lang="en-US" dirty="0" smtClean="0">
                <a:solidFill>
                  <a:schemeClr val="bg1"/>
                </a:solidFill>
              </a:rPr>
              <a:t>communication</a:t>
            </a:r>
          </a:p>
          <a:p>
            <a:r>
              <a:rPr lang="en-CA" dirty="0">
                <a:solidFill>
                  <a:schemeClr val="bg1"/>
                </a:solidFill>
              </a:rPr>
              <a:t>Invite </a:t>
            </a:r>
            <a:r>
              <a:rPr lang="en-CA" dirty="0" smtClean="0">
                <a:solidFill>
                  <a:schemeClr val="bg1"/>
                </a:solidFill>
              </a:rPr>
              <a:t>questions</a:t>
            </a:r>
          </a:p>
          <a:p>
            <a:endParaRPr lang="en-CA" sz="700" dirty="0" smtClean="0">
              <a:solidFill>
                <a:schemeClr val="bg1"/>
              </a:solidFill>
            </a:endParaRPr>
          </a:p>
          <a:p>
            <a:r>
              <a:rPr lang="en-US" dirty="0" smtClean="0">
                <a:solidFill>
                  <a:schemeClr val="bg1"/>
                </a:solidFill>
              </a:rPr>
              <a:t>-Involve </a:t>
            </a:r>
            <a:r>
              <a:rPr lang="en-US" dirty="0">
                <a:solidFill>
                  <a:schemeClr val="bg1"/>
                </a:solidFill>
              </a:rPr>
              <a:t>the patient in decision-making whenever possible (e.g., daily routines, preferences for visitors, coping strategies</a:t>
            </a:r>
            <a:r>
              <a:rPr lang="en-US" dirty="0" smtClean="0">
                <a:solidFill>
                  <a:schemeClr val="bg1"/>
                </a:solidFill>
              </a:rPr>
              <a:t>) -&gt; Offer choices (even small ones)</a:t>
            </a:r>
          </a:p>
          <a:p>
            <a:endParaRPr lang="en-US" sz="700" dirty="0" smtClean="0">
              <a:solidFill>
                <a:schemeClr val="bg1"/>
              </a:solidFill>
            </a:endParaRPr>
          </a:p>
          <a:p>
            <a:r>
              <a:rPr lang="en-US" dirty="0" smtClean="0">
                <a:solidFill>
                  <a:schemeClr val="bg1"/>
                </a:solidFill>
              </a:rPr>
              <a:t>-Encourage </a:t>
            </a:r>
            <a:r>
              <a:rPr lang="en-US" dirty="0">
                <a:solidFill>
                  <a:schemeClr val="bg1"/>
                </a:solidFill>
              </a:rPr>
              <a:t>patients to talk about fears, frustrations, or </a:t>
            </a:r>
            <a:r>
              <a:rPr lang="en-US" dirty="0" smtClean="0">
                <a:solidFill>
                  <a:schemeClr val="bg1"/>
                </a:solidFill>
              </a:rPr>
              <a:t>guilt and n</a:t>
            </a:r>
            <a:r>
              <a:rPr lang="en-CA" dirty="0" err="1" smtClean="0">
                <a:solidFill>
                  <a:schemeClr val="bg1"/>
                </a:solidFill>
              </a:rPr>
              <a:t>ormalize</a:t>
            </a:r>
            <a:r>
              <a:rPr lang="en-CA" dirty="0" smtClean="0">
                <a:solidFill>
                  <a:schemeClr val="bg1"/>
                </a:solidFill>
              </a:rPr>
              <a:t> </a:t>
            </a:r>
            <a:r>
              <a:rPr lang="en-CA" dirty="0">
                <a:solidFill>
                  <a:schemeClr val="bg1"/>
                </a:solidFill>
              </a:rPr>
              <a:t>emotional </a:t>
            </a:r>
            <a:r>
              <a:rPr lang="en-CA" dirty="0" smtClean="0">
                <a:solidFill>
                  <a:schemeClr val="bg1"/>
                </a:solidFill>
              </a:rPr>
              <a:t>responses</a:t>
            </a:r>
          </a:p>
          <a:p>
            <a:endParaRPr lang="en-US" sz="700" dirty="0" smtClean="0">
              <a:solidFill>
                <a:schemeClr val="bg1"/>
              </a:solidFill>
            </a:endParaRPr>
          </a:p>
          <a:p>
            <a:r>
              <a:rPr lang="en-CA" dirty="0" smtClean="0">
                <a:solidFill>
                  <a:schemeClr val="bg1"/>
                </a:solidFill>
              </a:rPr>
              <a:t>-Encourage cognitive </a:t>
            </a:r>
            <a:r>
              <a:rPr lang="en-CA" dirty="0">
                <a:solidFill>
                  <a:schemeClr val="bg1"/>
                </a:solidFill>
              </a:rPr>
              <a:t>and sensory </a:t>
            </a:r>
            <a:r>
              <a:rPr lang="en-CA" dirty="0" smtClean="0">
                <a:solidFill>
                  <a:schemeClr val="bg1"/>
                </a:solidFill>
              </a:rPr>
              <a:t>stimulation (reading material, computer, music, crafts, journaling, </a:t>
            </a:r>
            <a:r>
              <a:rPr lang="en-CA" dirty="0" err="1" smtClean="0">
                <a:solidFill>
                  <a:schemeClr val="bg1"/>
                </a:solidFill>
              </a:rPr>
              <a:t>etc</a:t>
            </a:r>
            <a:r>
              <a:rPr lang="en-CA" dirty="0" smtClean="0">
                <a:solidFill>
                  <a:schemeClr val="bg1"/>
                </a:solidFill>
              </a:rPr>
              <a:t>)</a:t>
            </a:r>
          </a:p>
          <a:p>
            <a:endParaRPr lang="en-CA" sz="700" dirty="0" smtClean="0">
              <a:solidFill>
                <a:schemeClr val="bg1"/>
              </a:solidFill>
            </a:endParaRPr>
          </a:p>
          <a:p>
            <a:r>
              <a:rPr lang="en-CA" dirty="0" smtClean="0">
                <a:solidFill>
                  <a:schemeClr val="bg1"/>
                </a:solidFill>
              </a:rPr>
              <a:t>-</a:t>
            </a:r>
            <a:r>
              <a:rPr lang="en-US" dirty="0">
                <a:solidFill>
                  <a:schemeClr val="bg1"/>
                </a:solidFill>
              </a:rPr>
              <a:t>Acknowledge </a:t>
            </a:r>
            <a:r>
              <a:rPr lang="en-US" dirty="0" smtClean="0">
                <a:solidFill>
                  <a:schemeClr val="bg1"/>
                </a:solidFill>
              </a:rPr>
              <a:t>the distress (Discuss </a:t>
            </a:r>
            <a:r>
              <a:rPr lang="en-US" dirty="0">
                <a:solidFill>
                  <a:schemeClr val="bg1"/>
                </a:solidFill>
              </a:rPr>
              <a:t>how bedrest might affect roles at home, work, or with other </a:t>
            </a:r>
            <a:r>
              <a:rPr lang="en-US" dirty="0" smtClean="0">
                <a:solidFill>
                  <a:schemeClr val="bg1"/>
                </a:solidFill>
              </a:rPr>
              <a:t>children)</a:t>
            </a:r>
          </a:p>
          <a:p>
            <a:endParaRPr lang="en-US" sz="700" dirty="0" smtClean="0">
              <a:solidFill>
                <a:schemeClr val="bg1"/>
              </a:solidFill>
            </a:endParaRPr>
          </a:p>
          <a:p>
            <a:r>
              <a:rPr lang="en-US" dirty="0" smtClean="0">
                <a:solidFill>
                  <a:schemeClr val="bg1"/>
                </a:solidFill>
              </a:rPr>
              <a:t>-</a:t>
            </a:r>
            <a:r>
              <a:rPr lang="en-US" dirty="0">
                <a:solidFill>
                  <a:schemeClr val="bg1"/>
                </a:solidFill>
              </a:rPr>
              <a:t>Provide reassurance about the care plan and progress (highlight specific indicators of stability or improvement when appropriate, reinforce that the patient’s efforts on bedrest are meaningful contributions to fetal </a:t>
            </a:r>
            <a:r>
              <a:rPr lang="en-US" dirty="0" smtClean="0">
                <a:solidFill>
                  <a:schemeClr val="bg1"/>
                </a:solidFill>
              </a:rPr>
              <a:t>well-being)</a:t>
            </a:r>
          </a:p>
          <a:p>
            <a:endParaRPr lang="en-CA" sz="700" dirty="0" smtClean="0">
              <a:solidFill>
                <a:schemeClr val="bg1"/>
              </a:solidFill>
            </a:endParaRPr>
          </a:p>
          <a:p>
            <a:r>
              <a:rPr lang="en-CA" dirty="0" smtClean="0">
                <a:solidFill>
                  <a:schemeClr val="bg1"/>
                </a:solidFill>
              </a:rPr>
              <a:t>-</a:t>
            </a:r>
            <a:r>
              <a:rPr lang="en-US" dirty="0">
                <a:solidFill>
                  <a:schemeClr val="bg1"/>
                </a:solidFill>
              </a:rPr>
              <a:t>Request </a:t>
            </a:r>
            <a:r>
              <a:rPr lang="en-US" dirty="0" smtClean="0">
                <a:solidFill>
                  <a:schemeClr val="bg1"/>
                </a:solidFill>
              </a:rPr>
              <a:t>psychological (SW, Spiritual services) </a:t>
            </a:r>
            <a:r>
              <a:rPr lang="en-US" dirty="0">
                <a:solidFill>
                  <a:schemeClr val="bg1"/>
                </a:solidFill>
              </a:rPr>
              <a:t>or psychiatric consultation if distress appears significant.</a:t>
            </a:r>
            <a:endParaRPr lang="en-CA" dirty="0">
              <a:solidFill>
                <a:schemeClr val="bg1"/>
              </a:solidFill>
            </a:endParaRPr>
          </a:p>
        </p:txBody>
      </p:sp>
    </p:spTree>
    <p:extLst>
      <p:ext uri="{BB962C8B-B14F-4D97-AF65-F5344CB8AC3E}">
        <p14:creationId xmlns:p14="http://schemas.microsoft.com/office/powerpoint/2010/main" val="194133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840230"/>
          </a:xfrm>
        </p:spPr>
        <p:txBody>
          <a:bodyPr/>
          <a:lstStyle/>
          <a:p>
            <a:r>
              <a:rPr lang="fr-FR" altLang="en-US" sz="5400" dirty="0" err="1">
                <a:solidFill>
                  <a:schemeClr val="accent1">
                    <a:lumMod val="20000"/>
                    <a:lumOff val="80000"/>
                  </a:schemeClr>
                </a:solidFill>
              </a:rPr>
              <a:t>Antepartum</a:t>
            </a:r>
            <a:endParaRPr lang="en-US" sz="5400" dirty="0">
              <a:solidFill>
                <a:schemeClr val="accent1">
                  <a:lumMod val="20000"/>
                  <a:lumOff val="80000"/>
                </a:schemeClr>
              </a:solidFill>
            </a:endParaRP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488948" y="3693043"/>
            <a:ext cx="10278111" cy="2878111"/>
          </a:xfrm>
        </p:spPr>
        <p:txBody>
          <a:bodyPr/>
          <a:lstStyle/>
          <a:p>
            <a:pPr eaLnBrk="1" hangingPunct="1">
              <a:spcBef>
                <a:spcPts val="10"/>
              </a:spcBef>
              <a:spcAft>
                <a:spcPts val="10"/>
              </a:spcAft>
            </a:pPr>
            <a:r>
              <a:rPr lang="fr-FR" altLang="en-US" sz="5400" b="1" spc="-70" dirty="0" err="1">
                <a:solidFill>
                  <a:schemeClr val="accent1">
                    <a:lumMod val="20000"/>
                    <a:lumOff val="80000"/>
                  </a:schemeClr>
                </a:solidFill>
                <a:latin typeface="+mj-lt"/>
                <a:ea typeface="+mj-ea"/>
                <a:cs typeface="+mj-cs"/>
              </a:rPr>
              <a:t>Typical</a:t>
            </a:r>
            <a:r>
              <a:rPr lang="fr-FR" altLang="en-US" sz="5400" b="1" spc="-70" dirty="0">
                <a:solidFill>
                  <a:schemeClr val="accent1">
                    <a:lumMod val="20000"/>
                    <a:lumOff val="80000"/>
                  </a:schemeClr>
                </a:solidFill>
                <a:latin typeface="+mj-lt"/>
                <a:ea typeface="+mj-ea"/>
                <a:cs typeface="+mj-cs"/>
              </a:rPr>
              <a:t> Routine</a:t>
            </a:r>
            <a:endParaRPr lang="en-US" altLang="en-US" sz="5400" b="1" spc="-70" dirty="0">
              <a:solidFill>
                <a:schemeClr val="accent1">
                  <a:lumMod val="20000"/>
                  <a:lumOff val="80000"/>
                </a:schemeClr>
              </a:solidFill>
              <a:latin typeface="+mj-lt"/>
              <a:ea typeface="+mj-ea"/>
              <a:cs typeface="+mj-cs"/>
            </a:endParaRP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87</a:t>
            </a:fld>
            <a:endParaRPr lang="en-US" dirty="0"/>
          </a:p>
        </p:txBody>
      </p:sp>
    </p:spTree>
    <p:extLst>
      <p:ext uri="{BB962C8B-B14F-4D97-AF65-F5344CB8AC3E}">
        <p14:creationId xmlns:p14="http://schemas.microsoft.com/office/powerpoint/2010/main" val="36044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444500" y="542925"/>
            <a:ext cx="11214100" cy="840230"/>
          </a:xfrm>
        </p:spPr>
        <p:txBody>
          <a:bodyPr/>
          <a:lstStyle/>
          <a:p>
            <a:r>
              <a:rPr lang="fr-FR" altLang="en-US" sz="5400" dirty="0" err="1">
                <a:solidFill>
                  <a:schemeClr val="accent1">
                    <a:lumMod val="20000"/>
                    <a:lumOff val="80000"/>
                  </a:schemeClr>
                </a:solidFill>
              </a:rPr>
              <a:t>Antepartum</a:t>
            </a:r>
            <a:r>
              <a:rPr lang="fr-FR" altLang="en-US" sz="5400" dirty="0">
                <a:solidFill>
                  <a:schemeClr val="accent1">
                    <a:lumMod val="20000"/>
                    <a:lumOff val="80000"/>
                  </a:schemeClr>
                </a:solidFill>
              </a:rPr>
              <a:t> - Routine</a:t>
            </a:r>
            <a:endParaRPr lang="en-US" sz="5400" dirty="0"/>
          </a:p>
        </p:txBody>
      </p:sp>
      <p:sp>
        <p:nvSpPr>
          <p:cNvPr id="2" name="Slide Number Placeholder 1">
            <a:extLst>
              <a:ext uri="{FF2B5EF4-FFF2-40B4-BE49-F238E27FC236}">
                <a16:creationId xmlns:a16="http://schemas.microsoft.com/office/drawing/2014/main" id="{6D90B5C6-1CB0-445E-99D1-8E2FE8C59B50}"/>
              </a:ext>
            </a:extLst>
          </p:cNvPr>
          <p:cNvSpPr>
            <a:spLocks noGrp="1"/>
          </p:cNvSpPr>
          <p:nvPr>
            <p:ph type="sldNum" sz="quarter" idx="12"/>
          </p:nvPr>
        </p:nvSpPr>
        <p:spPr/>
        <p:txBody>
          <a:bodyPr/>
          <a:lstStyle/>
          <a:p>
            <a:fld id="{C263D6C4-4840-40CC-AC84-17E24B3B7BDE}" type="slidenum">
              <a:rPr lang="en-US" smtClean="0"/>
              <a:pPr/>
              <a:t>88</a:t>
            </a:fld>
            <a:endParaRPr lang="en-US" dirty="0"/>
          </a:p>
        </p:txBody>
      </p:sp>
      <p:sp>
        <p:nvSpPr>
          <p:cNvPr id="6" name="Text Placeholder 5">
            <a:extLst>
              <a:ext uri="{FF2B5EF4-FFF2-40B4-BE49-F238E27FC236}">
                <a16:creationId xmlns:a16="http://schemas.microsoft.com/office/drawing/2014/main" id="{3C0428C3-750B-45EB-2F99-A0D8E621F1FE}"/>
              </a:ext>
            </a:extLst>
          </p:cNvPr>
          <p:cNvSpPr>
            <a:spLocks noGrp="1"/>
          </p:cNvSpPr>
          <p:nvPr>
            <p:ph type="body" sz="quarter" idx="13"/>
          </p:nvPr>
        </p:nvSpPr>
        <p:spPr>
          <a:xfrm>
            <a:off x="1024255" y="1474470"/>
            <a:ext cx="10054590" cy="5897880"/>
          </a:xfrm>
        </p:spPr>
        <p:txBody>
          <a:bodyPr>
            <a:noAutofit/>
          </a:bodyPr>
          <a:lstStyle/>
          <a:p>
            <a:pPr marL="342900" indent="-342900" algn="l">
              <a:buFont typeface="Wingdings" panose="05000000000000000000" pitchFamily="2" charset="2"/>
              <a:buChar char="Ø"/>
            </a:pPr>
            <a:r>
              <a:rPr lang="fr-FR" sz="2000" dirty="0"/>
              <a:t>Report (</a:t>
            </a:r>
            <a:r>
              <a:rPr lang="fr-FR" sz="2000" dirty="0" err="1"/>
              <a:t>census</a:t>
            </a:r>
            <a:r>
              <a:rPr lang="fr-FR" sz="2000" dirty="0"/>
              <a:t>)</a:t>
            </a:r>
          </a:p>
          <a:p>
            <a:pPr marL="342900" indent="-342900" algn="l">
              <a:buFont typeface="Wingdings" panose="05000000000000000000" pitchFamily="2" charset="2"/>
              <a:buChar char="Ø"/>
            </a:pPr>
            <a:r>
              <a:rPr lang="fr-FR" sz="2000" dirty="0"/>
              <a:t>Go to </a:t>
            </a:r>
            <a:r>
              <a:rPr lang="fr-FR" sz="2000" dirty="0" err="1"/>
              <a:t>see</a:t>
            </a:r>
            <a:r>
              <a:rPr lang="fr-FR" sz="2000" dirty="0"/>
              <a:t> patients if </a:t>
            </a:r>
            <a:r>
              <a:rPr lang="fr-FR" sz="2000" dirty="0" err="1"/>
              <a:t>unstable</a:t>
            </a:r>
            <a:endParaRPr lang="fr-FR" sz="2000" dirty="0"/>
          </a:p>
          <a:p>
            <a:pPr marL="342900" indent="-342900" algn="l">
              <a:buFont typeface="Wingdings" panose="05000000000000000000" pitchFamily="2" charset="2"/>
              <a:buChar char="Ø"/>
            </a:pPr>
            <a:r>
              <a:rPr lang="fr-FR" sz="2000" dirty="0"/>
              <a:t>Chart </a:t>
            </a:r>
            <a:r>
              <a:rPr lang="fr-FR" sz="2000" dirty="0" err="1"/>
              <a:t>review</a:t>
            </a:r>
            <a:r>
              <a:rPr lang="fr-FR" sz="2000" dirty="0"/>
              <a:t> and Plan </a:t>
            </a:r>
            <a:r>
              <a:rPr lang="fr-FR" sz="2000" dirty="0" err="1"/>
              <a:t>your</a:t>
            </a:r>
            <a:r>
              <a:rPr lang="fr-FR" sz="2000" dirty="0"/>
              <a:t> </a:t>
            </a:r>
            <a:r>
              <a:rPr lang="fr-FR" sz="2000" dirty="0" err="1"/>
              <a:t>day</a:t>
            </a:r>
            <a:r>
              <a:rPr lang="fr-FR" sz="2000" dirty="0"/>
              <a:t> (</a:t>
            </a:r>
            <a:r>
              <a:rPr lang="fr-FR" sz="2000" dirty="0" err="1"/>
              <a:t>Rx</a:t>
            </a:r>
            <a:r>
              <a:rPr lang="fr-FR" sz="2000" dirty="0"/>
              <a:t>, </a:t>
            </a:r>
            <a:r>
              <a:rPr lang="fr-FR" sz="2000" dirty="0" err="1"/>
              <a:t>labs</a:t>
            </a:r>
            <a:r>
              <a:rPr lang="fr-FR" sz="2000" dirty="0"/>
              <a:t> and </a:t>
            </a:r>
            <a:r>
              <a:rPr lang="fr-FR" sz="2000" dirty="0" err="1"/>
              <a:t>other</a:t>
            </a:r>
            <a:r>
              <a:rPr lang="fr-FR" sz="2000" dirty="0"/>
              <a:t> tests, monitoring, etc.)</a:t>
            </a:r>
          </a:p>
          <a:p>
            <a:pPr marL="342900" indent="-342900" algn="l">
              <a:buFont typeface="Wingdings" panose="05000000000000000000" pitchFamily="2" charset="2"/>
              <a:buChar char="Ø"/>
            </a:pPr>
            <a:r>
              <a:rPr lang="fr-FR" sz="2000" dirty="0"/>
              <a:t>Follow-up on consultations, test </a:t>
            </a:r>
            <a:r>
              <a:rPr lang="fr-FR" sz="2000" dirty="0" err="1"/>
              <a:t>requisitions</a:t>
            </a:r>
            <a:r>
              <a:rPr lang="fr-FR" sz="2000" dirty="0"/>
              <a:t>/</a:t>
            </a:r>
            <a:r>
              <a:rPr lang="fr-FR" sz="2000" dirty="0" err="1"/>
              <a:t>results</a:t>
            </a:r>
            <a:endParaRPr lang="fr-FR" sz="2000" dirty="0"/>
          </a:p>
          <a:p>
            <a:pPr marL="342900" indent="-342900" algn="l">
              <a:buFont typeface="Wingdings" panose="05000000000000000000" pitchFamily="2" charset="2"/>
              <a:buChar char="Ø"/>
            </a:pPr>
            <a:r>
              <a:rPr lang="fr-FR" sz="2000" dirty="0"/>
              <a:t>Update </a:t>
            </a:r>
            <a:r>
              <a:rPr lang="fr-FR" sz="2000" dirty="0" err="1"/>
              <a:t>Census</a:t>
            </a:r>
            <a:r>
              <a:rPr lang="fr-FR" sz="2000" dirty="0"/>
              <a:t> / Kardex</a:t>
            </a:r>
          </a:p>
          <a:p>
            <a:pPr marL="342900" indent="-342900" algn="l">
              <a:buFont typeface="Wingdings" panose="05000000000000000000" pitchFamily="2" charset="2"/>
              <a:buChar char="Ø"/>
            </a:pPr>
            <a:r>
              <a:rPr lang="fr-FR" sz="2000" dirty="0" err="1"/>
              <a:t>Meals</a:t>
            </a:r>
            <a:r>
              <a:rPr lang="fr-FR" sz="2000" dirty="0"/>
              <a:t> and snack distribution</a:t>
            </a:r>
          </a:p>
          <a:p>
            <a:pPr marL="342900" indent="-342900" algn="l">
              <a:buFont typeface="Wingdings" panose="05000000000000000000" pitchFamily="2" charset="2"/>
              <a:buChar char="Ø"/>
            </a:pPr>
            <a:r>
              <a:rPr lang="fr-FR" sz="2000" dirty="0" err="1"/>
              <a:t>Empty</a:t>
            </a:r>
            <a:r>
              <a:rPr lang="fr-FR" sz="2000" dirty="0"/>
              <a:t> </a:t>
            </a:r>
            <a:r>
              <a:rPr lang="fr-FR" sz="2000" dirty="0" err="1"/>
              <a:t>bedpans</a:t>
            </a:r>
            <a:r>
              <a:rPr lang="fr-FR" sz="2000" dirty="0"/>
              <a:t> and </a:t>
            </a:r>
            <a:r>
              <a:rPr lang="fr-FR" sz="2000" dirty="0" err="1"/>
              <a:t>fill</a:t>
            </a:r>
            <a:r>
              <a:rPr lang="fr-FR" sz="2000" dirty="0"/>
              <a:t> the </a:t>
            </a:r>
            <a:r>
              <a:rPr lang="fr-FR" sz="2000" dirty="0" err="1"/>
              <a:t>rooms</a:t>
            </a:r>
            <a:r>
              <a:rPr lang="fr-FR" sz="2000" dirty="0"/>
              <a:t> of </a:t>
            </a:r>
            <a:r>
              <a:rPr lang="fr-FR" sz="2000" dirty="0" err="1"/>
              <a:t>blue</a:t>
            </a:r>
            <a:r>
              <a:rPr lang="fr-FR" sz="2000" dirty="0"/>
              <a:t> pads and </a:t>
            </a:r>
            <a:r>
              <a:rPr lang="fr-FR" sz="2000" dirty="0" err="1"/>
              <a:t>other</a:t>
            </a:r>
            <a:r>
              <a:rPr lang="fr-FR" sz="2000" dirty="0"/>
              <a:t> </a:t>
            </a:r>
            <a:r>
              <a:rPr lang="fr-FR" sz="2000" dirty="0" err="1"/>
              <a:t>equipment</a:t>
            </a:r>
            <a:endParaRPr lang="fr-FR" sz="2000" dirty="0"/>
          </a:p>
          <a:p>
            <a:pPr marL="342900" lvl="0" indent="-342900" algn="l">
              <a:buFont typeface="Wingdings" panose="05000000000000000000" pitchFamily="2" charset="2"/>
              <a:buChar char="Ø"/>
            </a:pPr>
            <a:r>
              <a:rPr lang="fr-FR" sz="2000" dirty="0" err="1"/>
              <a:t>Verify</a:t>
            </a:r>
            <a:r>
              <a:rPr lang="fr-FR" sz="2000" dirty="0"/>
              <a:t>  PET  and emergency </a:t>
            </a:r>
            <a:r>
              <a:rPr lang="fr-FR" sz="2000" dirty="0" err="1"/>
              <a:t>cart</a:t>
            </a:r>
            <a:r>
              <a:rPr lang="fr-FR" sz="2000" dirty="0"/>
              <a:t> as </a:t>
            </a:r>
            <a:r>
              <a:rPr lang="fr-FR" sz="2000" dirty="0" err="1"/>
              <a:t>needed</a:t>
            </a:r>
            <a:r>
              <a:rPr lang="fr-FR" sz="2000" dirty="0"/>
              <a:t> (i.e. crash </a:t>
            </a:r>
            <a:r>
              <a:rPr lang="fr-FR" sz="2000" dirty="0" err="1"/>
              <a:t>cart</a:t>
            </a:r>
            <a:r>
              <a:rPr lang="fr-FR" sz="2000" dirty="0"/>
              <a:t>, </a:t>
            </a:r>
            <a:r>
              <a:rPr lang="en-CA" sz="2000" dirty="0"/>
              <a:t>delivery cart  ) monthly or following use</a:t>
            </a:r>
          </a:p>
          <a:p>
            <a:pPr marL="342900" lvl="0" indent="-342900" algn="l">
              <a:buFont typeface="Wingdings" panose="05000000000000000000" pitchFamily="2" charset="2"/>
              <a:buChar char="Ø"/>
            </a:pPr>
            <a:r>
              <a:rPr lang="en-CA" sz="2000" dirty="0"/>
              <a:t>Identify patients to be weighed on weight sheet (front desk) for Monday a.m.; add new admissions throughout the week</a:t>
            </a:r>
          </a:p>
          <a:p>
            <a:pPr marL="342900" indent="-342900" algn="l">
              <a:buFont typeface="Wingdings" panose="05000000000000000000" pitchFamily="2" charset="2"/>
              <a:buChar char="Ø"/>
            </a:pPr>
            <a:endParaRPr lang="en-CA" sz="2200" dirty="0"/>
          </a:p>
          <a:p>
            <a:pPr marL="342900" indent="-342900" algn="l">
              <a:buFont typeface="Wingdings" panose="05000000000000000000" pitchFamily="2" charset="2"/>
              <a:buChar char="Ø"/>
            </a:pPr>
            <a:endParaRPr lang="en-CA" sz="2200" dirty="0"/>
          </a:p>
        </p:txBody>
      </p:sp>
    </p:spTree>
    <p:extLst>
      <p:ext uri="{BB962C8B-B14F-4D97-AF65-F5344CB8AC3E}">
        <p14:creationId xmlns:p14="http://schemas.microsoft.com/office/powerpoint/2010/main" val="112419139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444500" y="542925"/>
            <a:ext cx="11214100" cy="535531"/>
          </a:xfrm>
        </p:spPr>
        <p:txBody>
          <a:bodyPr wrap="square" anchor="t">
            <a:normAutofit/>
          </a:bodyPr>
          <a:lstStyle/>
          <a:p>
            <a:r>
              <a:rPr lang="fr-FR" altLang="en-US" dirty="0" err="1"/>
              <a:t>Antepartum</a:t>
            </a:r>
            <a:r>
              <a:rPr lang="fr-FR" altLang="en-US" dirty="0"/>
              <a:t> - Routine</a:t>
            </a:r>
            <a:endParaRPr lang="en-US" dirty="0"/>
          </a:p>
        </p:txBody>
      </p:sp>
      <p:sp>
        <p:nvSpPr>
          <p:cNvPr id="2" name="Slide Number Placeholder 1">
            <a:extLst>
              <a:ext uri="{FF2B5EF4-FFF2-40B4-BE49-F238E27FC236}">
                <a16:creationId xmlns:a16="http://schemas.microsoft.com/office/drawing/2014/main" id="{6D90B5C6-1CB0-445E-99D1-8E2FE8C59B50}"/>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smtClean="0"/>
              <a:pPr>
                <a:spcAft>
                  <a:spcPts val="600"/>
                </a:spcAft>
              </a:pPr>
              <a:t>89</a:t>
            </a:fld>
            <a:endParaRPr lang="en-US"/>
          </a:p>
        </p:txBody>
      </p:sp>
      <p:sp>
        <p:nvSpPr>
          <p:cNvPr id="12" name="Text Placeholder 3">
            <a:extLst>
              <a:ext uri="{FF2B5EF4-FFF2-40B4-BE49-F238E27FC236}">
                <a16:creationId xmlns:a16="http://schemas.microsoft.com/office/drawing/2014/main" id="{09391845-6435-0DAA-E038-C18DE1459100}"/>
              </a:ext>
            </a:extLst>
          </p:cNvPr>
          <p:cNvSpPr>
            <a:spLocks noGrp="1"/>
          </p:cNvSpPr>
          <p:nvPr>
            <p:ph type="body" sz="half" idx="2"/>
          </p:nvPr>
        </p:nvSpPr>
        <p:spPr>
          <a:xfrm>
            <a:off x="443367" y="1444649"/>
            <a:ext cx="2997064" cy="4579079"/>
          </a:xfrm>
        </p:spPr>
        <p:txBody>
          <a:bodyPr>
            <a:normAutofit/>
          </a:bodyPr>
          <a:lstStyle/>
          <a:p>
            <a:pPr algn="ctr"/>
            <a:endParaRPr lang="en-US" sz="2200" b="1" dirty="0"/>
          </a:p>
          <a:p>
            <a:pPr algn="ctr"/>
            <a:r>
              <a:rPr lang="en-US" sz="2100" b="1" dirty="0"/>
              <a:t>USE YOUR CLINICAL JUDGEMENT !!!</a:t>
            </a:r>
          </a:p>
          <a:p>
            <a:pPr algn="ctr"/>
            <a:endParaRPr lang="en-CA" sz="2100" b="1" dirty="0" smtClean="0"/>
          </a:p>
          <a:p>
            <a:pPr algn="ctr"/>
            <a:endParaRPr lang="en-US" sz="2100" b="1" dirty="0"/>
          </a:p>
          <a:p>
            <a:pPr algn="ctr"/>
            <a:r>
              <a:rPr lang="en-US" sz="2100" b="1" dirty="0"/>
              <a:t>MONITORING SHOULD BE ADJUSTED ACCORDING TO PATIEN’S CONDITION</a:t>
            </a:r>
          </a:p>
        </p:txBody>
      </p:sp>
      <p:pic>
        <p:nvPicPr>
          <p:cNvPr id="7" name="table">
            <a:extLst>
              <a:ext uri="{FF2B5EF4-FFF2-40B4-BE49-F238E27FC236}">
                <a16:creationId xmlns:a16="http://schemas.microsoft.com/office/drawing/2014/main" id="{00EE05AE-7475-0B53-3D31-531EADC46589}"/>
              </a:ext>
            </a:extLst>
          </p:cNvPr>
          <p:cNvPicPr>
            <a:picLocks noChangeAspect="1"/>
          </p:cNvPicPr>
          <p:nvPr/>
        </p:nvPicPr>
        <p:blipFill rotWithShape="1">
          <a:blip r:embed="rId3"/>
          <a:srcRect b="30780"/>
          <a:stretch/>
        </p:blipFill>
        <p:spPr>
          <a:xfrm>
            <a:off x="3626773" y="1063193"/>
            <a:ext cx="8121861" cy="5509886"/>
          </a:xfrm>
          <a:prstGeom prst="rect">
            <a:avLst/>
          </a:prstGeom>
          <a:noFill/>
        </p:spPr>
      </p:pic>
    </p:spTree>
    <p:extLst>
      <p:ext uri="{BB962C8B-B14F-4D97-AF65-F5344CB8AC3E}">
        <p14:creationId xmlns:p14="http://schemas.microsoft.com/office/powerpoint/2010/main" val="2136099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499" y="542925"/>
            <a:ext cx="11586391" cy="1588127"/>
          </a:xfrm>
        </p:spPr>
        <p:txBody>
          <a:bodyPr/>
          <a:lstStyle/>
          <a:p>
            <a:r>
              <a:rPr lang="en-CA" sz="5400" dirty="0">
                <a:solidFill>
                  <a:schemeClr val="accent1">
                    <a:lumMod val="20000"/>
                    <a:lumOff val="80000"/>
                  </a:schemeClr>
                </a:solidFill>
              </a:rPr>
              <a:t>Estimated Date of Confinement (EDC)</a:t>
            </a:r>
            <a:endParaRPr lang="en-US" sz="5400" dirty="0">
              <a:solidFill>
                <a:schemeClr val="accent1">
                  <a:lumMod val="20000"/>
                  <a:lumOff val="80000"/>
                </a:schemeClr>
              </a:solidFill>
            </a:endParaRPr>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9</a:t>
            </a:fld>
            <a:endParaRPr lang="en-US" noProof="0" dirty="0"/>
          </a:p>
        </p:txBody>
      </p:sp>
      <p:sp>
        <p:nvSpPr>
          <p:cNvPr id="4" name="Text Placeholder 3"/>
          <p:cNvSpPr>
            <a:spLocks noGrp="1"/>
          </p:cNvSpPr>
          <p:nvPr>
            <p:ph type="body" sz="quarter" idx="13"/>
          </p:nvPr>
        </p:nvSpPr>
        <p:spPr>
          <a:xfrm>
            <a:off x="444500" y="2429691"/>
            <a:ext cx="7850414" cy="3288937"/>
          </a:xfrm>
        </p:spPr>
        <p:txBody>
          <a:bodyPr/>
          <a:lstStyle/>
          <a:p>
            <a:pPr>
              <a:buFont typeface="Wingdings" panose="05000000000000000000" pitchFamily="2" charset="2"/>
              <a:buChar char="Ø"/>
            </a:pPr>
            <a:r>
              <a:rPr lang="en-US" sz="2200" dirty="0"/>
              <a:t> In the 19</a:t>
            </a:r>
            <a:r>
              <a:rPr lang="en-US" sz="2200" baseline="30000" dirty="0"/>
              <a:t>th</a:t>
            </a:r>
            <a:r>
              <a:rPr lang="en-US" sz="2200" dirty="0"/>
              <a:t> century, one of the terms used to describe the experience of going into labor and delivery was “confinement”. Women delivered and recovered in the privacy of their homes.</a:t>
            </a:r>
            <a:endParaRPr lang="en-CA" sz="2200" dirty="0"/>
          </a:p>
          <a:p>
            <a:pPr>
              <a:buFont typeface="Wingdings" panose="05000000000000000000" pitchFamily="2" charset="2"/>
              <a:buChar char="Ø"/>
            </a:pPr>
            <a:endParaRPr lang="en-CA" sz="2200" dirty="0"/>
          </a:p>
          <a:p>
            <a:pPr>
              <a:buFont typeface="Wingdings" panose="05000000000000000000" pitchFamily="2" charset="2"/>
              <a:buChar char="Ø"/>
            </a:pPr>
            <a:r>
              <a:rPr lang="en-CA" sz="2200" dirty="0"/>
              <a:t> Estimated date of birth</a:t>
            </a:r>
          </a:p>
          <a:p>
            <a:pPr lvl="1">
              <a:buFont typeface="Wingdings" panose="05000000000000000000" pitchFamily="2" charset="2"/>
              <a:buChar char="Ø"/>
            </a:pPr>
            <a:r>
              <a:rPr lang="en-CA" sz="2200" dirty="0"/>
              <a:t> Calculated based on first ultrasound (&lt;20 weeks) or LMP</a:t>
            </a:r>
          </a:p>
        </p:txBody>
      </p:sp>
    </p:spTree>
    <p:extLst>
      <p:ext uri="{BB962C8B-B14F-4D97-AF65-F5344CB8AC3E}">
        <p14:creationId xmlns:p14="http://schemas.microsoft.com/office/powerpoint/2010/main" val="23088254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riangular pattern design with dimension">
            <a:extLst>
              <a:ext uri="{FF2B5EF4-FFF2-40B4-BE49-F238E27FC236}">
                <a16:creationId xmlns:a16="http://schemas.microsoft.com/office/drawing/2014/main" id="{2301248D-7370-7643-9BE6-F8CDCFF4D460}"/>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a:stretch/>
        </p:blipFill>
        <p:spPr>
          <a:xfrm>
            <a:off x="-2" y="1191210"/>
            <a:ext cx="12192002" cy="2289897"/>
          </a:xfrm>
        </p:spPr>
      </p:pic>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49" y="286846"/>
            <a:ext cx="11214100" cy="840230"/>
          </a:xfrm>
        </p:spPr>
        <p:txBody>
          <a:bodyPr/>
          <a:lstStyle/>
          <a:p>
            <a:r>
              <a:rPr lang="fr-FR" altLang="en-US" sz="5400" dirty="0" err="1">
                <a:solidFill>
                  <a:schemeClr val="accent1">
                    <a:lumMod val="20000"/>
                    <a:lumOff val="80000"/>
                  </a:schemeClr>
                </a:solidFill>
              </a:rPr>
              <a:t>Antepartum</a:t>
            </a:r>
            <a:endParaRPr lang="en-US" sz="5400" dirty="0">
              <a:solidFill>
                <a:schemeClr val="accent1">
                  <a:lumMod val="20000"/>
                  <a:lumOff val="80000"/>
                </a:schemeClr>
              </a:solidFill>
            </a:endParaRPr>
          </a:p>
        </p:txBody>
      </p:sp>
      <p:sp>
        <p:nvSpPr>
          <p:cNvPr id="19" name="Text Placeholder 18">
            <a:extLst>
              <a:ext uri="{FF2B5EF4-FFF2-40B4-BE49-F238E27FC236}">
                <a16:creationId xmlns:a16="http://schemas.microsoft.com/office/drawing/2014/main" id="{782206B1-586F-4254-9B36-D06C4E294ACF}"/>
              </a:ext>
            </a:extLst>
          </p:cNvPr>
          <p:cNvSpPr>
            <a:spLocks noGrp="1"/>
          </p:cNvSpPr>
          <p:nvPr>
            <p:ph type="body" sz="quarter" idx="18"/>
          </p:nvPr>
        </p:nvSpPr>
        <p:spPr>
          <a:xfrm>
            <a:off x="488948" y="3693043"/>
            <a:ext cx="10278111" cy="2878111"/>
          </a:xfrm>
        </p:spPr>
        <p:txBody>
          <a:bodyPr/>
          <a:lstStyle/>
          <a:p>
            <a:pPr eaLnBrk="1" hangingPunct="1">
              <a:spcBef>
                <a:spcPts val="10"/>
              </a:spcBef>
              <a:spcAft>
                <a:spcPts val="10"/>
              </a:spcAft>
            </a:pPr>
            <a:r>
              <a:rPr lang="fr-FR" altLang="en-US" sz="5400" b="1" spc="-70" dirty="0">
                <a:solidFill>
                  <a:schemeClr val="accent1">
                    <a:lumMod val="20000"/>
                    <a:lumOff val="80000"/>
                  </a:schemeClr>
                </a:solidFill>
                <a:latin typeface="+mj-lt"/>
                <a:ea typeface="+mj-ea"/>
                <a:cs typeface="+mj-cs"/>
              </a:rPr>
              <a:t>Documentation</a:t>
            </a:r>
            <a:r>
              <a:rPr lang="fr-FR" altLang="en-US" sz="2200" b="1" spc="-70" dirty="0">
                <a:solidFill>
                  <a:schemeClr val="accent1">
                    <a:lumMod val="20000"/>
                    <a:lumOff val="80000"/>
                  </a:schemeClr>
                </a:solidFill>
                <a:latin typeface="+mj-lt"/>
                <a:ea typeface="+mj-ea"/>
                <a:cs typeface="+mj-cs"/>
              </a:rPr>
              <a:t> </a:t>
            </a:r>
            <a:r>
              <a:rPr lang="fr-FR" altLang="en-US" sz="3200" b="1" spc="-70" dirty="0">
                <a:solidFill>
                  <a:schemeClr val="accent1">
                    <a:lumMod val="20000"/>
                    <a:lumOff val="80000"/>
                  </a:schemeClr>
                </a:solidFill>
                <a:latin typeface="+mj-lt"/>
                <a:ea typeface="+mj-ea"/>
                <a:cs typeface="+mj-cs"/>
              </a:rPr>
              <a:t>– </a:t>
            </a:r>
            <a:r>
              <a:rPr lang="fr-FR" altLang="en-US" sz="3200" b="1" spc="-70" dirty="0" err="1">
                <a:solidFill>
                  <a:schemeClr val="accent1">
                    <a:lumMod val="20000"/>
                    <a:lumOff val="80000"/>
                  </a:schemeClr>
                </a:solidFill>
                <a:latin typeface="+mj-lt"/>
                <a:ea typeface="+mj-ea"/>
                <a:cs typeface="+mj-cs"/>
              </a:rPr>
              <a:t>Let’s</a:t>
            </a:r>
            <a:r>
              <a:rPr lang="fr-FR" altLang="en-US" sz="3200" b="1" spc="-70" dirty="0">
                <a:solidFill>
                  <a:schemeClr val="accent1">
                    <a:lumMod val="20000"/>
                    <a:lumOff val="80000"/>
                  </a:schemeClr>
                </a:solidFill>
                <a:latin typeface="+mj-lt"/>
                <a:ea typeface="+mj-ea"/>
                <a:cs typeface="+mj-cs"/>
              </a:rPr>
              <a:t> look at a chart</a:t>
            </a:r>
          </a:p>
          <a:p>
            <a:pPr eaLnBrk="1" hangingPunct="1">
              <a:spcBef>
                <a:spcPts val="10"/>
              </a:spcBef>
              <a:spcAft>
                <a:spcPts val="10"/>
              </a:spcAft>
            </a:pPr>
            <a:r>
              <a:rPr lang="fr-FR" altLang="en-US" sz="5400" b="1" spc="-70" dirty="0">
                <a:solidFill>
                  <a:schemeClr val="accent1">
                    <a:lumMod val="20000"/>
                    <a:lumOff val="80000"/>
                  </a:schemeClr>
                </a:solidFill>
                <a:latin typeface="+mj-lt"/>
                <a:ea typeface="+mj-ea"/>
                <a:cs typeface="+mj-cs"/>
              </a:rPr>
              <a:t>Admission</a:t>
            </a:r>
          </a:p>
          <a:p>
            <a:pPr eaLnBrk="1" hangingPunct="1">
              <a:spcBef>
                <a:spcPts val="10"/>
              </a:spcBef>
              <a:spcAft>
                <a:spcPts val="10"/>
              </a:spcAft>
            </a:pPr>
            <a:r>
              <a:rPr lang="fr-FR" altLang="en-US" sz="5400" b="1" spc="-70" dirty="0" err="1">
                <a:solidFill>
                  <a:schemeClr val="accent1">
                    <a:lumMod val="20000"/>
                    <a:lumOff val="80000"/>
                  </a:schemeClr>
                </a:solidFill>
                <a:latin typeface="+mj-lt"/>
                <a:ea typeface="+mj-ea"/>
                <a:cs typeface="+mj-cs"/>
              </a:rPr>
              <a:t>Discharge</a:t>
            </a:r>
            <a:r>
              <a:rPr lang="fr-FR" altLang="en-US" sz="5400" b="1" spc="-70" dirty="0">
                <a:solidFill>
                  <a:schemeClr val="accent1">
                    <a:lumMod val="20000"/>
                    <a:lumOff val="80000"/>
                  </a:schemeClr>
                </a:solidFill>
                <a:latin typeface="+mj-lt"/>
                <a:ea typeface="+mj-ea"/>
                <a:cs typeface="+mj-cs"/>
              </a:rPr>
              <a:t> </a:t>
            </a:r>
            <a:r>
              <a:rPr lang="fr-FR" altLang="en-US" sz="3200" b="1" spc="-70" dirty="0">
                <a:solidFill>
                  <a:schemeClr val="accent1">
                    <a:lumMod val="20000"/>
                    <a:lumOff val="80000"/>
                  </a:schemeClr>
                </a:solidFill>
                <a:latin typeface="+mj-lt"/>
                <a:ea typeface="+mj-ea"/>
                <a:cs typeface="+mj-cs"/>
              </a:rPr>
              <a:t>- </a:t>
            </a:r>
            <a:r>
              <a:rPr lang="fr-FR" altLang="en-US" sz="3200" b="1" spc="-70" dirty="0" err="1">
                <a:solidFill>
                  <a:schemeClr val="accent1">
                    <a:lumMod val="20000"/>
                    <a:lumOff val="80000"/>
                  </a:schemeClr>
                </a:solidFill>
                <a:latin typeface="+mj-lt"/>
                <a:ea typeface="+mj-ea"/>
                <a:cs typeface="+mj-cs"/>
              </a:rPr>
              <a:t>Teaching</a:t>
            </a:r>
            <a:endParaRPr lang="en-US" altLang="en-US" sz="3200" b="1" spc="-70" dirty="0">
              <a:solidFill>
                <a:schemeClr val="accent1">
                  <a:lumMod val="20000"/>
                  <a:lumOff val="80000"/>
                </a:schemeClr>
              </a:solidFill>
              <a:latin typeface="+mj-lt"/>
              <a:ea typeface="+mj-ea"/>
              <a:cs typeface="+mj-cs"/>
            </a:endParaRPr>
          </a:p>
        </p:txBody>
      </p:sp>
      <p:sp>
        <p:nvSpPr>
          <p:cNvPr id="2" name="Slide Number Placeholder 1">
            <a:extLst>
              <a:ext uri="{FF2B5EF4-FFF2-40B4-BE49-F238E27FC236}">
                <a16:creationId xmlns:a16="http://schemas.microsoft.com/office/drawing/2014/main" id="{FAC2D367-2A6E-41FE-A9EA-24FF17BCAA97}"/>
              </a:ext>
            </a:extLst>
          </p:cNvPr>
          <p:cNvSpPr>
            <a:spLocks noGrp="1"/>
          </p:cNvSpPr>
          <p:nvPr>
            <p:ph type="sldNum" sz="quarter" idx="12"/>
          </p:nvPr>
        </p:nvSpPr>
        <p:spPr/>
        <p:txBody>
          <a:bodyPr/>
          <a:lstStyle/>
          <a:p>
            <a:fld id="{C263D6C4-4840-40CC-AC84-17E24B3B7BDE}" type="slidenum">
              <a:rPr lang="en-US" smtClean="0"/>
              <a:pPr/>
              <a:t>90</a:t>
            </a:fld>
            <a:endParaRPr lang="en-US" dirty="0"/>
          </a:p>
        </p:txBody>
      </p:sp>
    </p:spTree>
    <p:extLst>
      <p:ext uri="{BB962C8B-B14F-4D97-AF65-F5344CB8AC3E}">
        <p14:creationId xmlns:p14="http://schemas.microsoft.com/office/powerpoint/2010/main" val="145269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444500" y="542925"/>
            <a:ext cx="11214100" cy="840230"/>
          </a:xfrm>
        </p:spPr>
        <p:txBody>
          <a:bodyPr/>
          <a:lstStyle/>
          <a:p>
            <a:r>
              <a:rPr lang="fr-FR" altLang="en-US" sz="5400" dirty="0" err="1">
                <a:solidFill>
                  <a:schemeClr val="accent1">
                    <a:lumMod val="20000"/>
                    <a:lumOff val="80000"/>
                  </a:schemeClr>
                </a:solidFill>
              </a:rPr>
              <a:t>Antepartum</a:t>
            </a:r>
            <a:r>
              <a:rPr lang="fr-FR" altLang="en-US" sz="5400" dirty="0">
                <a:solidFill>
                  <a:schemeClr val="accent1">
                    <a:lumMod val="20000"/>
                    <a:lumOff val="80000"/>
                  </a:schemeClr>
                </a:solidFill>
              </a:rPr>
              <a:t> – </a:t>
            </a:r>
            <a:r>
              <a:rPr lang="fr-FR" altLang="en-US" sz="5400" dirty="0" err="1">
                <a:solidFill>
                  <a:schemeClr val="accent1">
                    <a:lumMod val="20000"/>
                    <a:lumOff val="80000"/>
                  </a:schemeClr>
                </a:solidFill>
              </a:rPr>
              <a:t>Discharge</a:t>
            </a:r>
            <a:r>
              <a:rPr lang="fr-FR" altLang="en-US" sz="5400" dirty="0">
                <a:solidFill>
                  <a:schemeClr val="accent1">
                    <a:lumMod val="20000"/>
                    <a:lumOff val="80000"/>
                  </a:schemeClr>
                </a:solidFill>
              </a:rPr>
              <a:t> </a:t>
            </a:r>
            <a:r>
              <a:rPr lang="fr-FR" altLang="en-US" sz="5400" dirty="0" err="1">
                <a:solidFill>
                  <a:schemeClr val="accent1">
                    <a:lumMod val="20000"/>
                    <a:lumOff val="80000"/>
                  </a:schemeClr>
                </a:solidFill>
              </a:rPr>
              <a:t>Teaching</a:t>
            </a:r>
            <a:endParaRPr lang="en-US" sz="5400" dirty="0"/>
          </a:p>
        </p:txBody>
      </p:sp>
      <p:sp>
        <p:nvSpPr>
          <p:cNvPr id="2" name="Slide Number Placeholder 1">
            <a:extLst>
              <a:ext uri="{FF2B5EF4-FFF2-40B4-BE49-F238E27FC236}">
                <a16:creationId xmlns:a16="http://schemas.microsoft.com/office/drawing/2014/main" id="{6D90B5C6-1CB0-445E-99D1-8E2FE8C59B50}"/>
              </a:ext>
            </a:extLst>
          </p:cNvPr>
          <p:cNvSpPr>
            <a:spLocks noGrp="1"/>
          </p:cNvSpPr>
          <p:nvPr>
            <p:ph type="sldNum" sz="quarter" idx="12"/>
          </p:nvPr>
        </p:nvSpPr>
        <p:spPr/>
        <p:txBody>
          <a:bodyPr/>
          <a:lstStyle/>
          <a:p>
            <a:fld id="{C263D6C4-4840-40CC-AC84-17E24B3B7BDE}" type="slidenum">
              <a:rPr lang="en-US" smtClean="0"/>
              <a:pPr/>
              <a:t>91</a:t>
            </a:fld>
            <a:endParaRPr lang="en-US" dirty="0"/>
          </a:p>
        </p:txBody>
      </p:sp>
      <p:sp>
        <p:nvSpPr>
          <p:cNvPr id="6" name="Text Placeholder 5">
            <a:extLst>
              <a:ext uri="{FF2B5EF4-FFF2-40B4-BE49-F238E27FC236}">
                <a16:creationId xmlns:a16="http://schemas.microsoft.com/office/drawing/2014/main" id="{3C0428C3-750B-45EB-2F99-A0D8E621F1FE}"/>
              </a:ext>
            </a:extLst>
          </p:cNvPr>
          <p:cNvSpPr>
            <a:spLocks noGrp="1"/>
          </p:cNvSpPr>
          <p:nvPr>
            <p:ph type="body" sz="quarter" idx="13"/>
          </p:nvPr>
        </p:nvSpPr>
        <p:spPr>
          <a:xfrm>
            <a:off x="533400" y="1474470"/>
            <a:ext cx="10054590" cy="5205730"/>
          </a:xfrm>
        </p:spPr>
        <p:txBody>
          <a:bodyPr>
            <a:noAutofit/>
          </a:bodyPr>
          <a:lstStyle/>
          <a:p>
            <a:pPr algn="l" eaLnBrk="1" hangingPunct="1">
              <a:lnSpc>
                <a:spcPct val="90000"/>
              </a:lnSpc>
            </a:pPr>
            <a:r>
              <a:rPr lang="en-CA" altLang="en-US" sz="2400" b="1" dirty="0"/>
              <a:t>Go to hospital immediately</a:t>
            </a:r>
            <a:r>
              <a:rPr lang="en-US" altLang="en-US" sz="2400" b="1" dirty="0"/>
              <a:t> </a:t>
            </a:r>
            <a:r>
              <a:rPr lang="en-CA" altLang="en-US" sz="2400" b="1" dirty="0"/>
              <a:t>if:</a:t>
            </a:r>
          </a:p>
          <a:p>
            <a:pPr lvl="1" eaLnBrk="1" hangingPunct="1">
              <a:lnSpc>
                <a:spcPct val="90000"/>
              </a:lnSpc>
              <a:buFont typeface="Wingdings" panose="05000000000000000000" pitchFamily="2" charset="2"/>
              <a:buChar char="Ø"/>
            </a:pPr>
            <a:r>
              <a:rPr lang="en-CA" altLang="en-US" sz="2200" dirty="0">
                <a:solidFill>
                  <a:schemeClr val="bg1"/>
                </a:solidFill>
              </a:rPr>
              <a:t>Any S &amp; </a:t>
            </a:r>
            <a:r>
              <a:rPr lang="en-CA" altLang="en-US" sz="2200" dirty="0" err="1">
                <a:solidFill>
                  <a:schemeClr val="bg1"/>
                </a:solidFill>
              </a:rPr>
              <a:t>Sx</a:t>
            </a:r>
            <a:r>
              <a:rPr lang="en-CA" altLang="en-US" sz="2200" dirty="0">
                <a:solidFill>
                  <a:schemeClr val="bg1"/>
                </a:solidFill>
              </a:rPr>
              <a:t> of PTL - </a:t>
            </a:r>
            <a:r>
              <a:rPr lang="en-US" altLang="en-US" sz="2200" dirty="0">
                <a:solidFill>
                  <a:schemeClr val="bg1"/>
                </a:solidFill>
              </a:rPr>
              <a:t>DESCRIBE what it might feel like</a:t>
            </a:r>
            <a:endParaRPr lang="en-CA" altLang="en-US" sz="2200" dirty="0">
              <a:solidFill>
                <a:schemeClr val="bg1"/>
              </a:solidFill>
            </a:endParaRPr>
          </a:p>
          <a:p>
            <a:pPr lvl="2">
              <a:buFont typeface="Wingdings" panose="05000000000000000000" pitchFamily="2" charset="2"/>
              <a:buChar char="Ø"/>
            </a:pPr>
            <a:r>
              <a:rPr lang="en-US" sz="1800" dirty="0">
                <a:solidFill>
                  <a:schemeClr val="bg1"/>
                </a:solidFill>
              </a:rPr>
              <a:t>Contractions or cramps become more frequent than 8 in one hour or 4 in 20 minutes</a:t>
            </a:r>
          </a:p>
          <a:p>
            <a:pPr lvl="2">
              <a:buFont typeface="Wingdings" panose="05000000000000000000" pitchFamily="2" charset="2"/>
              <a:buChar char="Ø"/>
            </a:pPr>
            <a:r>
              <a:rPr lang="en-US" sz="1800" dirty="0">
                <a:solidFill>
                  <a:schemeClr val="bg1"/>
                </a:solidFill>
              </a:rPr>
              <a:t>Cramps or low backache or tightening that may come and go or stay constant</a:t>
            </a:r>
          </a:p>
          <a:p>
            <a:pPr lvl="2">
              <a:buFont typeface="Wingdings" panose="05000000000000000000" pitchFamily="2" charset="2"/>
              <a:buChar char="Ø"/>
            </a:pPr>
            <a:r>
              <a:rPr lang="en-US" altLang="en-US" sz="1800" dirty="0">
                <a:solidFill>
                  <a:schemeClr val="bg1"/>
                </a:solidFill>
              </a:rPr>
              <a:t>Pelvic Pressure</a:t>
            </a:r>
            <a:endParaRPr lang="en-CA" altLang="en-US" sz="1800" dirty="0">
              <a:solidFill>
                <a:schemeClr val="bg1"/>
              </a:solidFill>
            </a:endParaRPr>
          </a:p>
          <a:p>
            <a:pPr lvl="1" eaLnBrk="1" hangingPunct="1">
              <a:lnSpc>
                <a:spcPct val="90000"/>
              </a:lnSpc>
              <a:buFont typeface="Wingdings" panose="05000000000000000000" pitchFamily="2" charset="2"/>
              <a:buChar char="Ø"/>
            </a:pPr>
            <a:r>
              <a:rPr lang="en-CA" altLang="en-US" sz="2200" dirty="0">
                <a:solidFill>
                  <a:schemeClr val="bg1"/>
                </a:solidFill>
              </a:rPr>
              <a:t>DFM</a:t>
            </a:r>
          </a:p>
          <a:p>
            <a:pPr lvl="2">
              <a:buFont typeface="Wingdings" panose="05000000000000000000" pitchFamily="2" charset="2"/>
              <a:buChar char="Ø"/>
            </a:pPr>
            <a:r>
              <a:rPr lang="en-CA" altLang="en-US" sz="1800" dirty="0">
                <a:solidFill>
                  <a:schemeClr val="bg1"/>
                </a:solidFill>
              </a:rPr>
              <a:t>Less than 6 FM in 2hrs OR Less than what is HER usual</a:t>
            </a:r>
          </a:p>
          <a:p>
            <a:pPr lvl="1">
              <a:buFont typeface="Wingdings" panose="05000000000000000000" pitchFamily="2" charset="2"/>
              <a:buChar char="Ø"/>
            </a:pPr>
            <a:r>
              <a:rPr lang="en-US" altLang="en-US" sz="2200" dirty="0">
                <a:solidFill>
                  <a:schemeClr val="bg1"/>
                </a:solidFill>
              </a:rPr>
              <a:t>PVL or PVB change in vaginal discharge</a:t>
            </a:r>
          </a:p>
          <a:p>
            <a:pPr lvl="2">
              <a:buFont typeface="Wingdings" panose="05000000000000000000" pitchFamily="2" charset="2"/>
              <a:buChar char="Ø"/>
            </a:pPr>
            <a:r>
              <a:rPr lang="en-US" altLang="en-US" sz="1800" dirty="0">
                <a:solidFill>
                  <a:schemeClr val="bg1"/>
                </a:solidFill>
              </a:rPr>
              <a:t>Spotting is normal </a:t>
            </a:r>
            <a:r>
              <a:rPr lang="en-US" altLang="en-US" sz="1800" dirty="0" smtClean="0">
                <a:solidFill>
                  <a:schemeClr val="bg1"/>
                </a:solidFill>
              </a:rPr>
              <a:t>in </a:t>
            </a:r>
            <a:r>
              <a:rPr lang="en-US" altLang="en-US" sz="1800" smtClean="0">
                <a:solidFill>
                  <a:schemeClr val="bg1"/>
                </a:solidFill>
              </a:rPr>
              <a:t>the first 24h </a:t>
            </a:r>
            <a:r>
              <a:rPr lang="en-US" altLang="en-US" sz="1800" smtClean="0">
                <a:solidFill>
                  <a:schemeClr val="bg1"/>
                </a:solidFill>
              </a:rPr>
              <a:t>after </a:t>
            </a:r>
            <a:r>
              <a:rPr lang="en-US" altLang="en-US" sz="1800" dirty="0">
                <a:solidFill>
                  <a:schemeClr val="bg1"/>
                </a:solidFill>
              </a:rPr>
              <a:t>VE or intercourse</a:t>
            </a:r>
          </a:p>
          <a:p>
            <a:pPr lvl="1">
              <a:buFont typeface="Wingdings" panose="05000000000000000000" pitchFamily="2" charset="2"/>
              <a:buChar char="Ø"/>
            </a:pPr>
            <a:r>
              <a:rPr lang="en-US" altLang="en-US" sz="2200" dirty="0">
                <a:solidFill>
                  <a:schemeClr val="bg1"/>
                </a:solidFill>
              </a:rPr>
              <a:t>PET </a:t>
            </a:r>
            <a:r>
              <a:rPr lang="en-US" altLang="en-US" sz="2200" dirty="0" err="1">
                <a:solidFill>
                  <a:schemeClr val="bg1"/>
                </a:solidFill>
              </a:rPr>
              <a:t>Sx</a:t>
            </a:r>
            <a:endParaRPr lang="en-US" altLang="en-US" sz="2200" dirty="0">
              <a:solidFill>
                <a:schemeClr val="bg1"/>
              </a:solidFill>
            </a:endParaRPr>
          </a:p>
          <a:p>
            <a:pPr lvl="2" fontAlgn="auto">
              <a:buFont typeface="Wingdings" panose="05000000000000000000" pitchFamily="2" charset="2"/>
              <a:buChar char="Ø"/>
              <a:defRPr/>
            </a:pPr>
            <a:r>
              <a:rPr lang="en-US" sz="1800" dirty="0">
                <a:solidFill>
                  <a:schemeClr val="bg1"/>
                </a:solidFill>
              </a:rPr>
              <a:t>Severe h/a which is not relief 30 minutes after taking </a:t>
            </a:r>
            <a:r>
              <a:rPr lang="en-US" sz="1800" dirty="0" smtClean="0">
                <a:solidFill>
                  <a:schemeClr val="bg1"/>
                </a:solidFill>
              </a:rPr>
              <a:t>Tylenol or resting</a:t>
            </a:r>
            <a:endParaRPr lang="en-US" sz="1800" dirty="0">
              <a:solidFill>
                <a:schemeClr val="bg1"/>
              </a:solidFill>
            </a:endParaRPr>
          </a:p>
          <a:p>
            <a:pPr lvl="2" fontAlgn="auto">
              <a:buFont typeface="Wingdings" panose="05000000000000000000" pitchFamily="2" charset="2"/>
              <a:buChar char="Ø"/>
              <a:defRPr/>
            </a:pPr>
            <a:r>
              <a:rPr lang="en-US" sz="1800" dirty="0">
                <a:solidFill>
                  <a:schemeClr val="bg1"/>
                </a:solidFill>
              </a:rPr>
              <a:t>Blurry vision or spots</a:t>
            </a:r>
          </a:p>
          <a:p>
            <a:pPr lvl="2" fontAlgn="auto">
              <a:buFont typeface="Wingdings" panose="05000000000000000000" pitchFamily="2" charset="2"/>
              <a:buChar char="Ø"/>
              <a:defRPr/>
            </a:pPr>
            <a:r>
              <a:rPr lang="en-US" sz="1800" dirty="0">
                <a:solidFill>
                  <a:schemeClr val="bg1"/>
                </a:solidFill>
              </a:rPr>
              <a:t>Severe heartburns or pain on the upper right side of your abdomen that is not relief with antiacid</a:t>
            </a:r>
          </a:p>
          <a:p>
            <a:pPr lvl="2" fontAlgn="auto">
              <a:buFont typeface="Wingdings" panose="05000000000000000000" pitchFamily="2" charset="2"/>
              <a:buChar char="Ø"/>
              <a:defRPr/>
            </a:pPr>
            <a:r>
              <a:rPr lang="en-US" sz="1800" dirty="0" smtClean="0">
                <a:solidFill>
                  <a:schemeClr val="bg1"/>
                </a:solidFill>
              </a:rPr>
              <a:t>Rapid increase </a:t>
            </a:r>
            <a:r>
              <a:rPr lang="en-US" sz="1800" dirty="0">
                <a:solidFill>
                  <a:schemeClr val="bg1"/>
                </a:solidFill>
              </a:rPr>
              <a:t>swelling in your face, hands or feet</a:t>
            </a:r>
          </a:p>
          <a:p>
            <a:pPr lvl="2" fontAlgn="auto">
              <a:buFont typeface="Wingdings" panose="05000000000000000000" pitchFamily="2" charset="2"/>
              <a:buChar char="Ø"/>
              <a:defRPr/>
            </a:pPr>
            <a:r>
              <a:rPr lang="en-US" sz="1800" dirty="0">
                <a:solidFill>
                  <a:schemeClr val="bg1"/>
                </a:solidFill>
              </a:rPr>
              <a:t>Decrease urinary output or dark colored urine</a:t>
            </a:r>
            <a:endParaRPr lang="en-US" altLang="en-US" sz="1800" dirty="0">
              <a:solidFill>
                <a:schemeClr val="bg1"/>
              </a:solidFill>
            </a:endParaRPr>
          </a:p>
        </p:txBody>
      </p:sp>
      <p:sp>
        <p:nvSpPr>
          <p:cNvPr id="3" name="Rounded Rectangle 4">
            <a:extLst>
              <a:ext uri="{FF2B5EF4-FFF2-40B4-BE49-F238E27FC236}">
                <a16:creationId xmlns:a16="http://schemas.microsoft.com/office/drawing/2014/main" id="{2E5A97AB-D13E-7C39-1CAF-289936802356}"/>
              </a:ext>
            </a:extLst>
          </p:cNvPr>
          <p:cNvSpPr/>
          <p:nvPr/>
        </p:nvSpPr>
        <p:spPr>
          <a:xfrm>
            <a:off x="8913181" y="3429000"/>
            <a:ext cx="2905440" cy="1494515"/>
          </a:xfrm>
          <a:prstGeom prst="roundRect">
            <a:avLst/>
          </a:prstGeom>
          <a:gradFill>
            <a:gsLst>
              <a:gs pos="0">
                <a:schemeClr val="accent1">
                  <a:lumMod val="20000"/>
                  <a:lumOff val="80000"/>
                </a:schemeClr>
              </a:gs>
              <a:gs pos="100000">
                <a:srgbClr val="2FAFFF"/>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lnSpc>
                <a:spcPct val="90000"/>
              </a:lnSpc>
            </a:pPr>
            <a:r>
              <a:rPr lang="en-CA" altLang="en-US" sz="2400" dirty="0"/>
              <a:t>Patient can call the </a:t>
            </a:r>
            <a:r>
              <a:rPr lang="en-CA" altLang="en-US" sz="2400" dirty="0" smtClean="0"/>
              <a:t>BC (ext.31592) </a:t>
            </a:r>
            <a:r>
              <a:rPr lang="en-CA" altLang="en-US" sz="2400" dirty="0"/>
              <a:t>if they have any concern</a:t>
            </a:r>
          </a:p>
        </p:txBody>
      </p:sp>
    </p:spTree>
    <p:extLst>
      <p:ext uri="{BB962C8B-B14F-4D97-AF65-F5344CB8AC3E}">
        <p14:creationId xmlns:p14="http://schemas.microsoft.com/office/powerpoint/2010/main" val="176822484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p:txBody>
          <a:bodyPr/>
          <a:lstStyle/>
          <a:p>
            <a:r>
              <a:rPr lang="en-US" dirty="0"/>
              <a:t>Thank </a:t>
            </a:r>
            <a:r>
              <a:rPr lang="en-US" dirty="0" smtClean="0"/>
              <a:t>You</a:t>
            </a:r>
            <a:endParaRPr lang="en-GB" dirty="0"/>
          </a:p>
        </p:txBody>
      </p:sp>
    </p:spTree>
    <p:extLst>
      <p:ext uri="{BB962C8B-B14F-4D97-AF65-F5344CB8AC3E}">
        <p14:creationId xmlns:p14="http://schemas.microsoft.com/office/powerpoint/2010/main" val="4406968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757914-1161-4661-9696-421FD6935CD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3.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0</TotalTime>
  <Words>5171</Words>
  <Application>Microsoft Office PowerPoint</Application>
  <PresentationFormat>Widescreen</PresentationFormat>
  <Paragraphs>954</Paragraphs>
  <Slides>92</Slides>
  <Notes>51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92</vt:i4>
      </vt:variant>
    </vt:vector>
  </HeadingPairs>
  <TitlesOfParts>
    <vt:vector size="104" baseType="lpstr">
      <vt:lpstr>ＭＳ Ｐゴシック</vt:lpstr>
      <vt:lpstr>Arial</vt:lpstr>
      <vt:lpstr>Calibri</vt:lpstr>
      <vt:lpstr>Century Gothic</vt:lpstr>
      <vt:lpstr>Tahoma</vt:lpstr>
      <vt:lpstr>Trade Gothic LT Pro</vt:lpstr>
      <vt:lpstr>Trebuchet MS</vt:lpstr>
      <vt:lpstr>Tw Cen MT</vt:lpstr>
      <vt:lpstr>Verdana</vt:lpstr>
      <vt:lpstr>Wingdings</vt:lpstr>
      <vt:lpstr>Wingdings 2</vt:lpstr>
      <vt:lpstr>Office Theme</vt:lpstr>
      <vt:lpstr>Antepartum   Orientation</vt:lpstr>
      <vt:lpstr>Learning Objectives</vt:lpstr>
      <vt:lpstr>Terminology in Obstetrics</vt:lpstr>
      <vt:lpstr>Terminology in Obstetrics</vt:lpstr>
      <vt:lpstr>Terminology in Obstetrics</vt:lpstr>
      <vt:lpstr>Terminology in Obstetrics - Quiz</vt:lpstr>
      <vt:lpstr>Terminology in Obstetrics</vt:lpstr>
      <vt:lpstr>Terminology in Obstetrics</vt:lpstr>
      <vt:lpstr>Estimated Date of Confinement (EDC)</vt:lpstr>
      <vt:lpstr>Calendar of Pregnancy</vt:lpstr>
      <vt:lpstr>Calendar of Pregnancy</vt:lpstr>
      <vt:lpstr>Physiological Changes During Pregnancy</vt:lpstr>
      <vt:lpstr>High Risk AP Population: Pathologies and Management </vt:lpstr>
      <vt:lpstr>PRETERM LABOR (PTL)</vt:lpstr>
      <vt:lpstr>PRETERM LABOR (PTL)</vt:lpstr>
      <vt:lpstr>PRETERM LABOR (PTL)</vt:lpstr>
      <vt:lpstr>PRETERM LABOR (PTL)</vt:lpstr>
      <vt:lpstr>PRETERM LABOR (PTL)</vt:lpstr>
      <vt:lpstr>PTL: Risk Factors</vt:lpstr>
      <vt:lpstr>PowerPoint Presentation</vt:lpstr>
      <vt:lpstr>PowerPoint Presentation</vt:lpstr>
      <vt:lpstr>PowerPoint Presentation</vt:lpstr>
      <vt:lpstr>What if she is really contracting???</vt:lpstr>
      <vt:lpstr>PowerPoint Presentation</vt:lpstr>
      <vt:lpstr>PTL: Routine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PRETERM PRELABOR RUPTURE OF MEMBRANE (PPROM)</vt:lpstr>
      <vt:lpstr>PPROM: Risk Factors</vt:lpstr>
      <vt:lpstr>PPROM: Complications</vt:lpstr>
      <vt:lpstr>PowerPoint Presentation</vt:lpstr>
      <vt:lpstr>PowerPoint Presentation</vt:lpstr>
      <vt:lpstr>PROM: Routine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Chorioamniotis</vt:lpstr>
      <vt:lpstr>Other Diagnoses related to membranes</vt:lpstr>
      <vt:lpstr>PowerPoint Presentation</vt:lpstr>
      <vt:lpstr>PowerPoint Presentation</vt:lpstr>
      <vt:lpstr>Amniotic Fluid Index (AFI)</vt:lpstr>
      <vt:lpstr>Amniotic Fluid Index (AFI)</vt:lpstr>
      <vt:lpstr>Oligohydramnios</vt:lpstr>
      <vt:lpstr>Polyhydramnios</vt:lpstr>
      <vt:lpstr>Polyhydramnios</vt:lpstr>
      <vt:lpstr>Cervical Issues</vt:lpstr>
      <vt:lpstr>Cervical Issues</vt:lpstr>
      <vt:lpstr>Cervical Issues - Exercise</vt:lpstr>
      <vt:lpstr>Placental Issues</vt:lpstr>
      <vt:lpstr>Placental Issues - Previa</vt:lpstr>
      <vt:lpstr>Placental Issues - Previa</vt:lpstr>
      <vt:lpstr>PowerPoint Presentation</vt:lpstr>
      <vt:lpstr>PowerPoint Presentation</vt:lpstr>
      <vt:lpstr>Placental Issues</vt:lpstr>
      <vt:lpstr>Placental Issues - Implentation</vt:lpstr>
      <vt:lpstr>Placental Issues</vt:lpstr>
      <vt:lpstr>Placental Issues</vt:lpstr>
      <vt:lpstr>Placental Issues - Abroption</vt:lpstr>
      <vt:lpstr>PowerPoint Presentation</vt:lpstr>
      <vt:lpstr>PowerPoint Presentation</vt:lpstr>
      <vt:lpstr>Rh immunoglobuline </vt:lpstr>
      <vt:lpstr>Multiple Gestation</vt:lpstr>
      <vt:lpstr>Twin Gestation</vt:lpstr>
      <vt:lpstr>Twin Gestation</vt:lpstr>
      <vt:lpstr>PowerPoint Presentation</vt:lpstr>
      <vt:lpstr>PowerPoint Presentation</vt:lpstr>
      <vt:lpstr>PowerPoint Presentation</vt:lpstr>
      <vt:lpstr>PowerPoint Presentation</vt:lpstr>
      <vt:lpstr>Twin Gestation - TTTS</vt:lpstr>
      <vt:lpstr>Twin Gestation - TTTS</vt:lpstr>
      <vt:lpstr>Twin Gestation - TTTS</vt:lpstr>
      <vt:lpstr>Antepartum - Bedrest</vt:lpstr>
      <vt:lpstr>PowerPoint Presentation</vt:lpstr>
      <vt:lpstr>PowerPoint Presentation</vt:lpstr>
      <vt:lpstr>PowerPoint Presentation</vt:lpstr>
      <vt:lpstr>PowerPoint Presentation</vt:lpstr>
      <vt:lpstr>Antepartum</vt:lpstr>
      <vt:lpstr>Antepartum - Routine</vt:lpstr>
      <vt:lpstr>Antepartum - Routine</vt:lpstr>
      <vt:lpstr>Antepartum</vt:lpstr>
      <vt:lpstr>Antepartum – Discharge Teaching</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2024-05-02T12:00:11Z</dcterms:created>
  <dcterms:modified xsi:type="dcterms:W3CDTF">2025-11-20T19:39:25Z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