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A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E772-DCD1-4CE7-983D-B09A4861CD78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31CCD1AF-6A2F-478B-9C0F-B593BCE85DC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803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E772-DCD1-4CE7-983D-B09A4861CD78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D1AF-6A2F-478B-9C0F-B593BCE85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39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E772-DCD1-4CE7-983D-B09A4861CD78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D1AF-6A2F-478B-9C0F-B593BCE85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1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E772-DCD1-4CE7-983D-B09A4861CD78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D1AF-6A2F-478B-9C0F-B593BCE85DC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548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E772-DCD1-4CE7-983D-B09A4861CD78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D1AF-6A2F-478B-9C0F-B593BCE85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88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E772-DCD1-4CE7-983D-B09A4861CD78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D1AF-6A2F-478B-9C0F-B593BCE85DC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23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E772-DCD1-4CE7-983D-B09A4861CD78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D1AF-6A2F-478B-9C0F-B593BCE85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22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E772-DCD1-4CE7-983D-B09A4861CD78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D1AF-6A2F-478B-9C0F-B593BCE85D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30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E772-DCD1-4CE7-983D-B09A4861CD78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D1AF-6A2F-478B-9C0F-B593BCE85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97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E772-DCD1-4CE7-983D-B09A4861CD78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D1AF-6A2F-478B-9C0F-B593BCE85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30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E772-DCD1-4CE7-983D-B09A4861CD78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D1AF-6A2F-478B-9C0F-B593BCE85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38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4A8E772-DCD1-4CE7-983D-B09A4861CD78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CD1AF-6A2F-478B-9C0F-B593BCE85DCE}" type="slidenum">
              <a:rPr lang="en-US" smtClean="0"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793126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g6ecsxfUa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YwC-5xX00P0&amp;feature=youtu.b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moncusm.muhc.mcgill.ca/node/33063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Gestational Diabetes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Antepartum Session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21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8065" y="1541006"/>
            <a:ext cx="6988238" cy="440649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altLang="en-US" b="1" dirty="0"/>
              <a:t>Nutritional </a:t>
            </a:r>
            <a:r>
              <a:rPr lang="en-CA" altLang="en-US" b="1" dirty="0" smtClean="0"/>
              <a:t>Therapy </a:t>
            </a:r>
            <a:r>
              <a:rPr lang="en-CA" altLang="en-US" dirty="0" smtClean="0"/>
              <a:t>(in combination with healthy lifestyle)</a:t>
            </a:r>
            <a:endParaRPr lang="en-CA" altLang="en-US" dirty="0"/>
          </a:p>
          <a:p>
            <a:pPr lvl="1">
              <a:lnSpc>
                <a:spcPct val="90000"/>
              </a:lnSpc>
            </a:pPr>
            <a:r>
              <a:rPr lang="en-CA" altLang="en-US" dirty="0" smtClean="0"/>
              <a:t>With a dietician</a:t>
            </a:r>
          </a:p>
          <a:p>
            <a:pPr lvl="1">
              <a:lnSpc>
                <a:spcPct val="90000"/>
              </a:lnSpc>
            </a:pPr>
            <a:r>
              <a:rPr lang="en-CA" altLang="en-US" dirty="0" smtClean="0"/>
              <a:t>Achieve </a:t>
            </a:r>
            <a:r>
              <a:rPr lang="en-CA" altLang="en-US" dirty="0" err="1"/>
              <a:t>normoglycemia</a:t>
            </a:r>
            <a:endParaRPr lang="en-CA" altLang="en-US" dirty="0"/>
          </a:p>
          <a:p>
            <a:pPr lvl="1">
              <a:lnSpc>
                <a:spcPct val="90000"/>
              </a:lnSpc>
            </a:pPr>
            <a:r>
              <a:rPr lang="en-CA" altLang="en-US" dirty="0"/>
              <a:t>Prevent </a:t>
            </a:r>
            <a:r>
              <a:rPr lang="en-CA" altLang="en-US" dirty="0" smtClean="0"/>
              <a:t>ketosis </a:t>
            </a:r>
            <a:r>
              <a:rPr lang="en-CA" altLang="en-US" sz="1600" dirty="0" smtClean="0"/>
              <a:t>(when the liver starts to burn fat instead of carbohydrates, it produces ketones)</a:t>
            </a:r>
            <a:r>
              <a:rPr lang="en-CA" altLang="en-US" dirty="0" smtClean="0"/>
              <a:t> </a:t>
            </a:r>
            <a:endParaRPr lang="en-CA" altLang="en-US" dirty="0"/>
          </a:p>
          <a:p>
            <a:pPr lvl="1">
              <a:lnSpc>
                <a:spcPct val="90000"/>
              </a:lnSpc>
            </a:pPr>
            <a:r>
              <a:rPr lang="en-CA" altLang="en-US" dirty="0"/>
              <a:t>Provide adequate weight </a:t>
            </a:r>
            <a:r>
              <a:rPr lang="en-CA" altLang="en-US" dirty="0" smtClean="0"/>
              <a:t>gain (portion control and proper </a:t>
            </a:r>
            <a:r>
              <a:rPr lang="en-US" dirty="0"/>
              <a:t>distribution of </a:t>
            </a:r>
            <a:r>
              <a:rPr lang="en-US" dirty="0" smtClean="0"/>
              <a:t>carbohydrates) </a:t>
            </a:r>
            <a:endParaRPr lang="en-CA" altLang="en-US" dirty="0"/>
          </a:p>
          <a:p>
            <a:pPr lvl="1">
              <a:lnSpc>
                <a:spcPct val="90000"/>
              </a:lnSpc>
            </a:pPr>
            <a:r>
              <a:rPr lang="en-CA" altLang="en-US" dirty="0"/>
              <a:t>Contribute to fetal well </a:t>
            </a:r>
            <a:r>
              <a:rPr lang="en-CA" altLang="en-US" dirty="0" smtClean="0"/>
              <a:t>being</a:t>
            </a:r>
          </a:p>
          <a:p>
            <a:pPr lvl="1">
              <a:lnSpc>
                <a:spcPct val="90000"/>
              </a:lnSpc>
            </a:pPr>
            <a:r>
              <a:rPr lang="en-CA" altLang="en-US" dirty="0" smtClean="0"/>
              <a:t>Glucose level monitoring</a:t>
            </a:r>
            <a:endParaRPr lang="en-CA" alt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73599" y="663894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Management GDMA1</a:t>
            </a:r>
            <a:br>
              <a:rPr lang="en-CA" dirty="0" smtClean="0"/>
            </a:br>
            <a:r>
              <a:rPr lang="en-CA" sz="1400" dirty="0" smtClean="0"/>
              <a:t>Gestational Diabetes Mellitus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611762" y="6216775"/>
            <a:ext cx="3509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Diabetes Canada, 2024; </a:t>
            </a:r>
            <a:r>
              <a:rPr lang="en-CA" sz="1200" dirty="0"/>
              <a:t>Diabetes </a:t>
            </a:r>
            <a:r>
              <a:rPr lang="en-CA" sz="1200" dirty="0" smtClean="0"/>
              <a:t>Quebec, 2024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72" y="2298357"/>
            <a:ext cx="3720350" cy="299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73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9720" y="981105"/>
            <a:ext cx="7655502" cy="74141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altLang="en-US" b="1" dirty="0" smtClean="0"/>
              <a:t>Insulin Therapy and Oral </a:t>
            </a:r>
            <a:r>
              <a:rPr lang="en-CA" altLang="en-US" b="1" dirty="0" err="1" smtClean="0"/>
              <a:t>antihyperglycemic</a:t>
            </a:r>
            <a:r>
              <a:rPr lang="en-CA" altLang="en-US" b="1" dirty="0" smtClean="0"/>
              <a:t> medication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73599" y="461093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Management GDMA2</a:t>
            </a:r>
            <a:br>
              <a:rPr lang="en-CA" dirty="0" smtClean="0"/>
            </a:br>
            <a:r>
              <a:rPr lang="en-CA" sz="1400" dirty="0" smtClean="0"/>
              <a:t>Gestational Diabetes Mellitus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861" y="1538321"/>
            <a:ext cx="6869165" cy="525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21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326" y="2238323"/>
            <a:ext cx="1665821" cy="2679666"/>
          </a:xfrm>
        </p:spPr>
        <p:txBody>
          <a:bodyPr>
            <a:normAutofit/>
          </a:bodyPr>
          <a:lstStyle/>
          <a:p>
            <a:pPr marL="6160" indent="0" algn="ctr">
              <a:lnSpc>
                <a:spcPct val="90000"/>
              </a:lnSpc>
              <a:buNone/>
            </a:pPr>
            <a:r>
              <a:rPr lang="en-CA" altLang="en-US" b="1" dirty="0"/>
              <a:t>Insulin Therapy – Insulin Correction Scale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73599" y="663894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Management</a:t>
            </a:r>
            <a:br>
              <a:rPr lang="en-CA" dirty="0" smtClean="0"/>
            </a:br>
            <a:r>
              <a:rPr lang="en-CA" sz="1400" dirty="0" smtClean="0"/>
              <a:t>Gestational Diabetes Mellitus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147" y="112483"/>
            <a:ext cx="5076539" cy="663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28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9461" y="1256626"/>
            <a:ext cx="6740139" cy="1125644"/>
          </a:xfrm>
        </p:spPr>
        <p:txBody>
          <a:bodyPr>
            <a:normAutofit/>
          </a:bodyPr>
          <a:lstStyle/>
          <a:p>
            <a:pPr marL="6160" indent="0">
              <a:lnSpc>
                <a:spcPct val="90000"/>
              </a:lnSpc>
              <a:buNone/>
            </a:pPr>
            <a:r>
              <a:rPr lang="en-CA" altLang="en-US" b="1" dirty="0"/>
              <a:t>Insulin Therapy – Insulin Correction Scale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73599" y="663894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Management GDMA2</a:t>
            </a:r>
            <a:br>
              <a:rPr lang="en-CA" dirty="0" smtClean="0"/>
            </a:br>
            <a:r>
              <a:rPr lang="en-CA" sz="1400" dirty="0" smtClean="0"/>
              <a:t>Gestational Diabetes Mellitus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461" y="2116655"/>
            <a:ext cx="9535761" cy="27201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428" y="5099233"/>
            <a:ext cx="48768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59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4727" y="1433383"/>
            <a:ext cx="6806046" cy="1433384"/>
          </a:xfrm>
        </p:spPr>
        <p:txBody>
          <a:bodyPr>
            <a:normAutofit/>
          </a:bodyPr>
          <a:lstStyle/>
          <a:p>
            <a:pPr marL="6160" indent="0">
              <a:lnSpc>
                <a:spcPct val="90000"/>
              </a:lnSpc>
              <a:buNone/>
            </a:pPr>
            <a:r>
              <a:rPr lang="en-CA" altLang="en-US" b="1" dirty="0"/>
              <a:t>Insulin Therapy – Insulin Correction Scale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73599" y="663894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Management </a:t>
            </a:r>
            <a:r>
              <a:rPr lang="en-CA" dirty="0"/>
              <a:t>GDMA2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1400" dirty="0" smtClean="0"/>
              <a:t>Gestational Diabetes Mellitus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053" y="2459681"/>
            <a:ext cx="8128558" cy="394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12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19" y="1433383"/>
            <a:ext cx="6567681" cy="873399"/>
          </a:xfrm>
        </p:spPr>
        <p:txBody>
          <a:bodyPr>
            <a:normAutofit/>
          </a:bodyPr>
          <a:lstStyle/>
          <a:p>
            <a:pPr marL="6160" indent="0">
              <a:lnSpc>
                <a:spcPct val="90000"/>
              </a:lnSpc>
              <a:buNone/>
            </a:pPr>
            <a:r>
              <a:rPr lang="en-CA" altLang="en-US" b="1" dirty="0" smtClean="0"/>
              <a:t>Insulin Therapy – Insulin Correction Scale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73599" y="663894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Management GDMA2</a:t>
            </a:r>
            <a:br>
              <a:rPr lang="en-CA" dirty="0" smtClean="0"/>
            </a:br>
            <a:r>
              <a:rPr lang="en-CA" sz="1400" dirty="0" smtClean="0"/>
              <a:t>Gestational Diabetes Mellitus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471" y="2306782"/>
            <a:ext cx="8067675" cy="134302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547619" y="4292007"/>
            <a:ext cx="7965679" cy="1900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CA" altLang="en-US" b="1" dirty="0" smtClean="0"/>
              <a:t>Daytime</a:t>
            </a:r>
            <a:endParaRPr lang="en-CA" altLang="en-US" b="1" dirty="0">
              <a:hlinkClick r:id="rId3"/>
            </a:endParaRPr>
          </a:p>
          <a:p>
            <a:pPr lvl="3">
              <a:lnSpc>
                <a:spcPct val="90000"/>
              </a:lnSpc>
            </a:pPr>
            <a:r>
              <a:rPr lang="en-CA" altLang="en-US" b="1" dirty="0" smtClean="0">
                <a:hlinkClick r:id="rId3"/>
              </a:rPr>
              <a:t>https://www.youtube.com/watch?v=ng6ecsxfUaU</a:t>
            </a:r>
            <a:endParaRPr lang="en-CA" altLang="en-US" b="1" dirty="0" smtClean="0"/>
          </a:p>
          <a:p>
            <a:pPr>
              <a:lnSpc>
                <a:spcPct val="90000"/>
              </a:lnSpc>
            </a:pPr>
            <a:r>
              <a:rPr lang="en-CA" altLang="en-US" b="1" dirty="0" smtClean="0"/>
              <a:t>Bedtime</a:t>
            </a:r>
          </a:p>
          <a:p>
            <a:pPr lvl="3">
              <a:lnSpc>
                <a:spcPct val="90000"/>
              </a:lnSpc>
            </a:pPr>
            <a:r>
              <a:rPr lang="en-CA" altLang="en-US" b="1" dirty="0" smtClean="0">
                <a:hlinkClick r:id="rId4"/>
              </a:rPr>
              <a:t>https://www.youtube.com/watch?v=YwC-5xX00P0&amp;feature=youtu.be</a:t>
            </a:r>
            <a:endParaRPr lang="en-CA" altLang="en-US" b="1" dirty="0" smtClean="0"/>
          </a:p>
          <a:p>
            <a:pPr lvl="2">
              <a:lnSpc>
                <a:spcPct val="90000"/>
              </a:lnSpc>
            </a:pPr>
            <a:endParaRPr lang="en-CA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379244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7684" y="1433382"/>
            <a:ext cx="4298596" cy="1703223"/>
          </a:xfrm>
        </p:spPr>
        <p:txBody>
          <a:bodyPr>
            <a:normAutofit/>
          </a:bodyPr>
          <a:lstStyle/>
          <a:p>
            <a:pPr marL="6160" indent="0">
              <a:lnSpc>
                <a:spcPct val="90000"/>
              </a:lnSpc>
              <a:buNone/>
            </a:pPr>
            <a:r>
              <a:rPr lang="en-CA" altLang="en-US" b="1" dirty="0" smtClean="0"/>
              <a:t>Management of hypoglycemia episode</a:t>
            </a:r>
            <a:endParaRPr lang="en-CA" altLang="en-US" b="1" dirty="0"/>
          </a:p>
          <a:p>
            <a:pPr lvl="2">
              <a:lnSpc>
                <a:spcPct val="90000"/>
              </a:lnSpc>
            </a:pPr>
            <a:r>
              <a:rPr lang="en-CA" altLang="en-US" b="1" dirty="0">
                <a:hlinkClick r:id="rId2"/>
              </a:rPr>
              <a:t>https://www.moncusm.muhc.mcgill.ca/node/33063</a:t>
            </a:r>
            <a:endParaRPr lang="en-CA" altLang="en-US" b="1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73599" y="663894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Management GDMA2</a:t>
            </a:r>
            <a:br>
              <a:rPr lang="en-CA" dirty="0" smtClean="0"/>
            </a:br>
            <a:r>
              <a:rPr lang="en-CA" sz="1400" dirty="0" smtClean="0"/>
              <a:t>Gestational Diabetes Mellitus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153" y="1433382"/>
            <a:ext cx="4022767" cy="524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50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9283" y="1465118"/>
            <a:ext cx="7965679" cy="5247409"/>
          </a:xfrm>
        </p:spPr>
        <p:txBody>
          <a:bodyPr>
            <a:normAutofit fontScale="92500"/>
          </a:bodyPr>
          <a:lstStyle/>
          <a:p>
            <a:pPr>
              <a:spcAft>
                <a:spcPts val="0"/>
              </a:spcAft>
              <a:defRPr/>
            </a:pPr>
            <a:r>
              <a:rPr lang="en-US" dirty="0"/>
              <a:t>Women should be closely monitored during </a:t>
            </a:r>
            <a:r>
              <a:rPr lang="en-US" dirty="0" err="1"/>
              <a:t>labour</a:t>
            </a:r>
            <a:r>
              <a:rPr lang="en-US" dirty="0"/>
              <a:t> and delivery, and maternal blood glucose levels should be kept between 4.0 and 7.0 </a:t>
            </a:r>
            <a:r>
              <a:rPr lang="en-US" dirty="0" err="1"/>
              <a:t>mmol</a:t>
            </a:r>
            <a:r>
              <a:rPr lang="en-US" dirty="0"/>
              <a:t>/L in order to minimize the risk of neonatal hypoglycemia</a:t>
            </a:r>
          </a:p>
          <a:p>
            <a:pPr lvl="1">
              <a:spcAft>
                <a:spcPts val="0"/>
              </a:spcAft>
              <a:defRPr/>
            </a:pPr>
            <a:r>
              <a:rPr lang="en-US" dirty="0"/>
              <a:t>MUHC target: 4.5-5.5 </a:t>
            </a:r>
            <a:r>
              <a:rPr lang="en-US" dirty="0" err="1" smtClean="0"/>
              <a:t>mmol</a:t>
            </a:r>
            <a:r>
              <a:rPr lang="en-US" dirty="0" smtClean="0"/>
              <a:t>/L</a:t>
            </a:r>
            <a:endParaRPr lang="en-CA" dirty="0"/>
          </a:p>
          <a:p>
            <a:pPr lvl="1">
              <a:spcAft>
                <a:spcPts val="0"/>
              </a:spcAft>
              <a:defRPr/>
            </a:pPr>
            <a:r>
              <a:rPr lang="en-US" dirty="0"/>
              <a:t>Women should receive adequate glucose during </a:t>
            </a:r>
            <a:r>
              <a:rPr lang="en-US" dirty="0" err="1"/>
              <a:t>labour</a:t>
            </a:r>
            <a:r>
              <a:rPr lang="en-US" dirty="0"/>
              <a:t> in order to meet their high-energy </a:t>
            </a:r>
            <a:r>
              <a:rPr lang="en-US" dirty="0" smtClean="0"/>
              <a:t>requirements</a:t>
            </a:r>
          </a:p>
          <a:p>
            <a:pPr>
              <a:spcAft>
                <a:spcPts val="0"/>
              </a:spcAft>
              <a:defRPr/>
            </a:pPr>
            <a:r>
              <a:rPr lang="fr-CA" altLang="en-US" dirty="0"/>
              <a:t>Patients </a:t>
            </a:r>
            <a:r>
              <a:rPr lang="fr-CA" altLang="en-US" dirty="0" err="1"/>
              <a:t>will</a:t>
            </a:r>
            <a:r>
              <a:rPr lang="fr-CA" altLang="en-US" dirty="0"/>
              <a:t> come </a:t>
            </a:r>
            <a:r>
              <a:rPr lang="fr-CA" altLang="en-US" dirty="0" err="1"/>
              <a:t>with</a:t>
            </a:r>
            <a:r>
              <a:rPr lang="fr-CA" altLang="en-US" dirty="0"/>
              <a:t> </a:t>
            </a:r>
            <a:r>
              <a:rPr lang="fr-CA" altLang="en-US" dirty="0" err="1"/>
              <a:t>their</a:t>
            </a:r>
            <a:r>
              <a:rPr lang="fr-CA" altLang="en-US" dirty="0"/>
              <a:t> </a:t>
            </a:r>
            <a:r>
              <a:rPr lang="fr-CA" altLang="en-US" dirty="0" err="1"/>
              <a:t>own</a:t>
            </a:r>
            <a:r>
              <a:rPr lang="fr-CA" altLang="en-US" dirty="0"/>
              <a:t> </a:t>
            </a:r>
            <a:r>
              <a:rPr lang="fr-CA" altLang="en-US" dirty="0" err="1"/>
              <a:t>pre-printed</a:t>
            </a:r>
            <a:r>
              <a:rPr lang="fr-CA" altLang="en-US" dirty="0"/>
              <a:t> </a:t>
            </a:r>
            <a:r>
              <a:rPr lang="fr-CA" altLang="en-US" dirty="0" err="1"/>
              <a:t>orders</a:t>
            </a:r>
            <a:r>
              <a:rPr lang="fr-CA" altLang="en-US" dirty="0"/>
              <a:t> </a:t>
            </a:r>
            <a:r>
              <a:rPr lang="fr-CA" altLang="en-US" dirty="0" err="1"/>
              <a:t>from</a:t>
            </a:r>
            <a:r>
              <a:rPr lang="fr-CA" altLang="en-US" dirty="0"/>
              <a:t> </a:t>
            </a:r>
            <a:r>
              <a:rPr lang="fr-CA" altLang="en-US" dirty="0" err="1"/>
              <a:t>Endocrinologist</a:t>
            </a:r>
            <a:r>
              <a:rPr lang="fr-CA" altLang="en-US" dirty="0"/>
              <a:t> </a:t>
            </a:r>
          </a:p>
          <a:p>
            <a:r>
              <a:rPr lang="fr-CA" altLang="en-US" dirty="0"/>
              <a:t>Latent Phase</a:t>
            </a:r>
          </a:p>
          <a:p>
            <a:pPr lvl="1"/>
            <a:r>
              <a:rPr lang="fr-CA" altLang="en-US" dirty="0"/>
              <a:t>Minimal change in </a:t>
            </a:r>
            <a:r>
              <a:rPr lang="fr-CA" altLang="en-US" dirty="0" err="1"/>
              <a:t>maternal</a:t>
            </a:r>
            <a:r>
              <a:rPr lang="fr-CA" altLang="en-US" dirty="0"/>
              <a:t> </a:t>
            </a:r>
            <a:r>
              <a:rPr lang="fr-CA" altLang="en-US" dirty="0" err="1" smtClean="0"/>
              <a:t>demands</a:t>
            </a:r>
            <a:endParaRPr lang="fr-CA" altLang="en-US" dirty="0"/>
          </a:p>
          <a:p>
            <a:r>
              <a:rPr lang="fr-CA" altLang="en-US" dirty="0"/>
              <a:t>Active Phase</a:t>
            </a:r>
          </a:p>
          <a:p>
            <a:pPr lvl="1"/>
            <a:r>
              <a:rPr lang="fr-CA" altLang="en-US" dirty="0" err="1"/>
              <a:t>Should</a:t>
            </a:r>
            <a:r>
              <a:rPr lang="fr-CA" altLang="en-US" dirty="0"/>
              <a:t> </a:t>
            </a:r>
            <a:r>
              <a:rPr lang="fr-CA" altLang="en-US" dirty="0" err="1"/>
              <a:t>be</a:t>
            </a:r>
            <a:r>
              <a:rPr lang="fr-CA" altLang="en-US" dirty="0"/>
              <a:t> </a:t>
            </a:r>
            <a:r>
              <a:rPr lang="fr-CA" altLang="en-US" dirty="0" err="1"/>
              <a:t>viewed</a:t>
            </a:r>
            <a:r>
              <a:rPr lang="fr-CA" altLang="en-US" dirty="0"/>
              <a:t> as intense </a:t>
            </a:r>
            <a:r>
              <a:rPr lang="fr-CA" altLang="en-US" dirty="0" err="1"/>
              <a:t>exercise</a:t>
            </a:r>
            <a:r>
              <a:rPr lang="fr-CA" altLang="en-US" dirty="0"/>
              <a:t>, </a:t>
            </a:r>
            <a:r>
              <a:rPr lang="fr-CA" altLang="en-US" dirty="0" err="1"/>
              <a:t>with</a:t>
            </a:r>
            <a:r>
              <a:rPr lang="fr-CA" altLang="en-US" dirty="0"/>
              <a:t> </a:t>
            </a:r>
            <a:r>
              <a:rPr lang="fr-CA" altLang="en-US" dirty="0" err="1"/>
              <a:t>increase</a:t>
            </a:r>
            <a:r>
              <a:rPr lang="fr-CA" altLang="en-US" dirty="0"/>
              <a:t> use of </a:t>
            </a:r>
            <a:r>
              <a:rPr lang="fr-CA" altLang="en-US" dirty="0" err="1"/>
              <a:t>energy</a:t>
            </a:r>
            <a:r>
              <a:rPr lang="fr-CA" altLang="en-US" dirty="0"/>
              <a:t> and a </a:t>
            </a:r>
            <a:r>
              <a:rPr lang="fr-CA" altLang="en-US" dirty="0" err="1"/>
              <a:t>decrease</a:t>
            </a:r>
            <a:r>
              <a:rPr lang="fr-CA" altLang="en-US" dirty="0"/>
              <a:t> </a:t>
            </a:r>
            <a:r>
              <a:rPr lang="fr-CA" altLang="en-US" dirty="0" err="1"/>
              <a:t>need</a:t>
            </a:r>
            <a:r>
              <a:rPr lang="fr-CA" altLang="en-US" dirty="0"/>
              <a:t> of </a:t>
            </a:r>
            <a:r>
              <a:rPr lang="fr-CA" altLang="en-US" dirty="0" err="1"/>
              <a:t>insulin</a:t>
            </a:r>
            <a:r>
              <a:rPr lang="fr-CA" altLang="en-US" dirty="0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73599" y="663894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Intrapartum Management</a:t>
            </a:r>
            <a:br>
              <a:rPr lang="en-CA" dirty="0" smtClean="0"/>
            </a:br>
            <a:r>
              <a:rPr lang="en-CA" sz="1400" dirty="0" smtClean="0"/>
              <a:t>Gestational Diabetes Mellitus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0147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9283" y="1465119"/>
            <a:ext cx="7965679" cy="329391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defRPr/>
            </a:pPr>
            <a:r>
              <a:rPr lang="en-US" dirty="0"/>
              <a:t>Diabetes poorly </a:t>
            </a:r>
            <a:r>
              <a:rPr lang="en-US" dirty="0" smtClean="0"/>
              <a:t>controlled</a:t>
            </a:r>
          </a:p>
          <a:p>
            <a:pPr lvl="1"/>
            <a:r>
              <a:rPr lang="en-US" altLang="en-US" dirty="0"/>
              <a:t>Require larger dose of </a:t>
            </a:r>
            <a:r>
              <a:rPr lang="en-US" altLang="en-US" dirty="0" smtClean="0"/>
              <a:t>insulin</a:t>
            </a:r>
            <a:endParaRPr lang="en-US" altLang="en-US" dirty="0"/>
          </a:p>
          <a:p>
            <a:pPr lvl="1"/>
            <a:r>
              <a:rPr lang="en-US" altLang="en-US" dirty="0"/>
              <a:t>Newborns are likely to have severe and prolonged hypoglycemia (Diabetic </a:t>
            </a:r>
            <a:r>
              <a:rPr lang="en-US" altLang="en-US" dirty="0" err="1"/>
              <a:t>fetopathy</a:t>
            </a:r>
            <a:r>
              <a:rPr lang="en-US" altLang="en-US" dirty="0" smtClean="0"/>
              <a:t>)</a:t>
            </a:r>
            <a:endParaRPr lang="en-US" altLang="en-US" dirty="0"/>
          </a:p>
          <a:p>
            <a:pPr lvl="1"/>
            <a:r>
              <a:rPr lang="en-US" altLang="en-US" dirty="0" err="1"/>
              <a:t>Normoglycemia</a:t>
            </a:r>
            <a:r>
              <a:rPr lang="en-US" altLang="en-US" dirty="0"/>
              <a:t> during labor cannot prevent neonatal hypoglycemia</a:t>
            </a:r>
          </a:p>
          <a:p>
            <a:pPr marL="6160" indent="0">
              <a:buNone/>
            </a:pPr>
            <a:endParaRPr lang="en-US" alt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73599" y="663894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Intrapartum Management</a:t>
            </a:r>
            <a:br>
              <a:rPr lang="en-CA" dirty="0" smtClean="0"/>
            </a:br>
            <a:r>
              <a:rPr lang="en-CA" sz="1400" dirty="0" smtClean="0"/>
              <a:t>Gestational Diabetes Mellitus</a:t>
            </a:r>
            <a:endParaRPr lang="en-US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335" y="4942609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121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800" dirty="0" smtClean="0"/>
              <a:t>Objectives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CA" altLang="en-US" sz="2400" dirty="0"/>
              <a:t>What is </a:t>
            </a:r>
            <a:r>
              <a:rPr lang="en-CA" altLang="en-US" sz="2400" dirty="0" smtClean="0"/>
              <a:t>GDM?</a:t>
            </a:r>
            <a:endParaRPr lang="en-CA" altLang="en-US" sz="2400" dirty="0"/>
          </a:p>
          <a:p>
            <a:pPr>
              <a:lnSpc>
                <a:spcPct val="150000"/>
              </a:lnSpc>
            </a:pPr>
            <a:r>
              <a:rPr lang="en-CA" altLang="en-US" sz="2400" dirty="0" smtClean="0"/>
              <a:t>Pathophysiology</a:t>
            </a:r>
          </a:p>
          <a:p>
            <a:pPr>
              <a:lnSpc>
                <a:spcPct val="150000"/>
              </a:lnSpc>
            </a:pPr>
            <a:r>
              <a:rPr lang="en-CA" altLang="en-US" sz="2400" dirty="0" smtClean="0"/>
              <a:t>Risk factors</a:t>
            </a:r>
            <a:endParaRPr lang="en-CA" altLang="en-US" sz="2400" dirty="0"/>
          </a:p>
          <a:p>
            <a:pPr>
              <a:lnSpc>
                <a:spcPct val="150000"/>
              </a:lnSpc>
            </a:pPr>
            <a:r>
              <a:rPr lang="en-CA" altLang="en-US" sz="2400" dirty="0"/>
              <a:t>Classification system</a:t>
            </a:r>
          </a:p>
          <a:p>
            <a:pPr>
              <a:lnSpc>
                <a:spcPct val="150000"/>
              </a:lnSpc>
            </a:pPr>
            <a:r>
              <a:rPr lang="fr-CA" altLang="en-US" sz="2400" dirty="0"/>
              <a:t>Management</a:t>
            </a:r>
            <a:endParaRPr lang="en-CA" altLang="en-US" sz="2400" dirty="0"/>
          </a:p>
          <a:p>
            <a:pPr>
              <a:lnSpc>
                <a:spcPct val="150000"/>
              </a:lnSpc>
            </a:pPr>
            <a:r>
              <a:rPr lang="en-CA" altLang="en-US" sz="2400" dirty="0"/>
              <a:t>Follow-up &amp; </a:t>
            </a:r>
            <a:r>
              <a:rPr lang="en-CA" altLang="en-US" sz="2400" dirty="0" smtClean="0"/>
              <a:t>Prevention</a:t>
            </a:r>
            <a:endParaRPr lang="en-CA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4592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800" dirty="0" smtClean="0"/>
              <a:t>Gestational Diabetes Mellitus</a:t>
            </a:r>
            <a:br>
              <a:rPr lang="en-CA" sz="4800" dirty="0" smtClean="0"/>
            </a:br>
            <a:r>
              <a:rPr lang="en-CA" sz="2200" dirty="0" smtClean="0"/>
              <a:t>Definition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Pregnancy is a state of increased pancreatic beta-cell function AND of progressive insulin resistance</a:t>
            </a:r>
          </a:p>
          <a:p>
            <a:r>
              <a:rPr lang="en-CA" dirty="0" smtClean="0"/>
              <a:t>The placenta produces </a:t>
            </a:r>
            <a:r>
              <a:rPr lang="en-CA" dirty="0" err="1" smtClean="0"/>
              <a:t>diabetogenic</a:t>
            </a:r>
            <a:r>
              <a:rPr lang="en-CA" dirty="0" smtClean="0"/>
              <a:t> hormones to reduces glucose entry in maternal cells</a:t>
            </a:r>
          </a:p>
          <a:p>
            <a:r>
              <a:rPr lang="en-CA" dirty="0" smtClean="0"/>
              <a:t>GDM develops when beta-cell function is insufficient to overcome insulin resistance</a:t>
            </a:r>
            <a:r>
              <a:rPr lang="en-CA" dirty="0" smtClean="0"/>
              <a:t>.</a:t>
            </a:r>
          </a:p>
          <a:p>
            <a:r>
              <a:rPr lang="en-US" dirty="0"/>
              <a:t>https://www.youtube.com/watch?v=UIQgolIGQEU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662984" y="6216775"/>
            <a:ext cx="1458097" cy="280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err="1" smtClean="0"/>
              <a:t>UpToDate</a:t>
            </a:r>
            <a:r>
              <a:rPr lang="en-CA" sz="1200" dirty="0" smtClean="0"/>
              <a:t>, 2024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09014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/>
              <a:t>Gestational Diabetes Mellitus</a:t>
            </a:r>
            <a:br>
              <a:rPr lang="en-CA" sz="3600" dirty="0"/>
            </a:br>
            <a:r>
              <a:rPr lang="en-CA" sz="1600" dirty="0" smtClean="0"/>
              <a:t>Prevalence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3599" y="2052115"/>
            <a:ext cx="7796540" cy="4359075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GDM affects between 3-20% of pregnant patients</a:t>
            </a:r>
          </a:p>
          <a:p>
            <a:r>
              <a:rPr lang="en-CA" dirty="0" smtClean="0"/>
              <a:t>In Canada, around 14% </a:t>
            </a:r>
            <a:r>
              <a:rPr lang="en-CA" dirty="0"/>
              <a:t>of pregnant </a:t>
            </a:r>
            <a:r>
              <a:rPr lang="en-CA" dirty="0" smtClean="0"/>
              <a:t>patients</a:t>
            </a:r>
          </a:p>
          <a:p>
            <a:pPr lvl="2"/>
            <a:r>
              <a:rPr lang="en-CA" dirty="0" smtClean="0"/>
              <a:t>Making it one of the most common complication of pregnancy</a:t>
            </a:r>
          </a:p>
          <a:p>
            <a:r>
              <a:rPr lang="en-CA" dirty="0" smtClean="0"/>
              <a:t>In 90% of cases, it disappears after birth.</a:t>
            </a:r>
          </a:p>
          <a:p>
            <a:r>
              <a:rPr lang="en-CA" dirty="0" smtClean="0"/>
              <a:t>Pt diagnosed with GDM are a greater risk to develop Type II diabetes</a:t>
            </a:r>
          </a:p>
          <a:p>
            <a:pPr lvl="2"/>
            <a:r>
              <a:rPr lang="en-CA" dirty="0" smtClean="0"/>
              <a:t>Pt should be tested P.P. and q3 years or more, depending on risk factors</a:t>
            </a:r>
          </a:p>
          <a:p>
            <a:pPr lvl="2">
              <a:defRPr/>
            </a:pPr>
            <a:r>
              <a:rPr lang="en-CA" altLang="en-US" dirty="0"/>
              <a:t>Majority have a form of glucose intolerance that could be </a:t>
            </a:r>
          </a:p>
          <a:p>
            <a:pPr marL="1811338" lvl="3" indent="-268288">
              <a:spcAft>
                <a:spcPts val="0"/>
              </a:spcAft>
              <a:defRPr/>
            </a:pPr>
            <a:r>
              <a:rPr lang="en-CA" altLang="en-US" sz="1500" dirty="0" smtClean="0"/>
              <a:t>limited </a:t>
            </a:r>
            <a:r>
              <a:rPr lang="en-CA" altLang="en-US" sz="1500" dirty="0"/>
              <a:t>to pregnancy, </a:t>
            </a:r>
          </a:p>
          <a:p>
            <a:pPr marL="1811338" lvl="3" indent="-268288">
              <a:spcAft>
                <a:spcPts val="0"/>
              </a:spcAft>
              <a:defRPr/>
            </a:pPr>
            <a:r>
              <a:rPr lang="en-CA" altLang="en-US" sz="1500" dirty="0" smtClean="0"/>
              <a:t>chronic </a:t>
            </a:r>
            <a:r>
              <a:rPr lang="en-CA" altLang="en-US" sz="1500" dirty="0"/>
              <a:t>and </a:t>
            </a:r>
            <a:r>
              <a:rPr lang="en-CA" altLang="en-US" sz="1500" dirty="0" smtClean="0"/>
              <a:t>stable, </a:t>
            </a:r>
            <a:r>
              <a:rPr lang="en-CA" altLang="en-US" sz="1500" dirty="0"/>
              <a:t>or </a:t>
            </a:r>
          </a:p>
          <a:p>
            <a:pPr marL="1811338" lvl="3" indent="-268288">
              <a:spcAft>
                <a:spcPts val="0"/>
              </a:spcAft>
              <a:defRPr/>
            </a:pPr>
            <a:r>
              <a:rPr lang="en-CA" altLang="en-US" sz="1500" dirty="0" smtClean="0"/>
              <a:t>stage </a:t>
            </a:r>
            <a:r>
              <a:rPr lang="en-CA" altLang="en-US" sz="1500" dirty="0"/>
              <a:t>in progression to diabetes</a:t>
            </a:r>
            <a:endParaRPr lang="en-US" altLang="en-US" sz="1500" dirty="0"/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37622" y="6216775"/>
            <a:ext cx="3484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Diabetes Quebec, 2024; </a:t>
            </a:r>
            <a:r>
              <a:rPr lang="en-CA" sz="1200" dirty="0"/>
              <a:t>Diabetes </a:t>
            </a:r>
            <a:r>
              <a:rPr lang="en-CA" sz="1200" dirty="0" smtClean="0"/>
              <a:t>Canada, 2024; </a:t>
            </a:r>
            <a:r>
              <a:rPr lang="en-CA" sz="1200" dirty="0" err="1" smtClean="0"/>
              <a:t>Nethery</a:t>
            </a:r>
            <a:r>
              <a:rPr lang="en-CA" sz="1200" dirty="0" smtClean="0"/>
              <a:t> et. Al, 2023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69253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Why Is It Important ?</a:t>
            </a:r>
            <a:r>
              <a:rPr lang="en-CA" sz="3200" dirty="0"/>
              <a:t/>
            </a:r>
            <a:br>
              <a:rPr lang="en-CA" sz="3200" dirty="0"/>
            </a:br>
            <a:r>
              <a:rPr lang="en-CA" sz="1400" dirty="0"/>
              <a:t>Gestational Diabetes Mellitus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0300" y="1246909"/>
            <a:ext cx="8169839" cy="4803035"/>
          </a:xfrm>
        </p:spPr>
        <p:txBody>
          <a:bodyPr>
            <a:normAutofit/>
          </a:bodyPr>
          <a:lstStyle/>
          <a:p>
            <a:r>
              <a:rPr lang="en-CA" altLang="en-US" dirty="0">
                <a:latin typeface="Arial" panose="020B0604020202020204" pitchFamily="34" charset="0"/>
              </a:rPr>
              <a:t>Diabetes in pregnancy is associated with an increased risk of complications in both mother and fetus</a:t>
            </a:r>
            <a:r>
              <a:rPr lang="en-CA" altLang="en-US" dirty="0" smtClean="0">
                <a:latin typeface="Arial" panose="020B0604020202020204" pitchFamily="34" charset="0"/>
              </a:rPr>
              <a:t>.</a:t>
            </a:r>
          </a:p>
          <a:p>
            <a:pPr lvl="1"/>
            <a:r>
              <a:rPr lang="en-CA" sz="1600" dirty="0" smtClean="0">
                <a:latin typeface="Arial" panose="020B0604020202020204" pitchFamily="34" charset="0"/>
              </a:rPr>
              <a:t>Increase risk </a:t>
            </a:r>
            <a:r>
              <a:rPr lang="en-CA" sz="1600" dirty="0">
                <a:latin typeface="Arial" panose="020B0604020202020204" pitchFamily="34" charset="0"/>
              </a:rPr>
              <a:t>of </a:t>
            </a:r>
            <a:r>
              <a:rPr lang="en-CA" sz="1600" dirty="0" smtClean="0">
                <a:latin typeface="Arial" panose="020B0604020202020204" pitchFamily="34" charset="0"/>
              </a:rPr>
              <a:t>Polyhydramnios, c/s rate, post-op infections, PET, developing Type II, cardiovascular disease</a:t>
            </a:r>
          </a:p>
          <a:p>
            <a:pPr lvl="1"/>
            <a:r>
              <a:rPr lang="en-CA" sz="1600" dirty="0">
                <a:latin typeface="Arial" panose="020B0604020202020204" pitchFamily="34" charset="0"/>
              </a:rPr>
              <a:t>Increase risk</a:t>
            </a:r>
            <a:r>
              <a:rPr lang="en-CA" sz="1600" dirty="0" smtClean="0">
                <a:latin typeface="Arial" panose="020B0604020202020204" pitchFamily="34" charset="0"/>
              </a:rPr>
              <a:t> of SAB, LGA (asymmetric accelerated growth), birth injuries, neonatal </a:t>
            </a:r>
            <a:r>
              <a:rPr lang="en-CA" sz="1600" dirty="0" err="1" smtClean="0">
                <a:latin typeface="Arial" panose="020B0604020202020204" pitchFamily="34" charset="0"/>
              </a:rPr>
              <a:t>hypoglycemia,NICU</a:t>
            </a:r>
            <a:r>
              <a:rPr lang="en-CA" sz="1600" dirty="0" smtClean="0">
                <a:latin typeface="Arial" panose="020B0604020202020204" pitchFamily="34" charset="0"/>
              </a:rPr>
              <a:t> admissions, stillbirth, obesity in the offspring</a:t>
            </a:r>
          </a:p>
          <a:p>
            <a:pPr lvl="2">
              <a:spcAft>
                <a:spcPts val="0"/>
              </a:spcAft>
              <a:defRPr/>
            </a:pPr>
            <a:r>
              <a:rPr lang="en-CA" altLang="en-US" b="1" dirty="0"/>
              <a:t>Diabetic </a:t>
            </a:r>
            <a:r>
              <a:rPr lang="en-CA" altLang="en-US" b="1" dirty="0" err="1"/>
              <a:t>embryopathy</a:t>
            </a:r>
            <a:r>
              <a:rPr lang="en-CA" altLang="en-US" dirty="0"/>
              <a:t> (birth defects and spontaneous abortions) occurs in 6</a:t>
            </a:r>
            <a:r>
              <a:rPr lang="en-CA" altLang="en-US" baseline="30000" dirty="0"/>
              <a:t>th</a:t>
            </a:r>
            <a:r>
              <a:rPr lang="en-CA" altLang="en-US" dirty="0"/>
              <a:t> to 7</a:t>
            </a:r>
            <a:r>
              <a:rPr lang="en-CA" altLang="en-US" baseline="30000" dirty="0"/>
              <a:t>th</a:t>
            </a:r>
            <a:r>
              <a:rPr lang="en-CA" altLang="en-US" dirty="0"/>
              <a:t> week of </a:t>
            </a:r>
            <a:r>
              <a:rPr lang="en-CA" altLang="en-US" dirty="0" smtClean="0"/>
              <a:t>gestation</a:t>
            </a:r>
            <a:endParaRPr lang="en-CA" altLang="en-US" dirty="0"/>
          </a:p>
          <a:p>
            <a:pPr lvl="2">
              <a:spcAft>
                <a:spcPts val="0"/>
              </a:spcAft>
              <a:defRPr/>
            </a:pPr>
            <a:r>
              <a:rPr lang="en-CA" altLang="en-US" b="1" dirty="0"/>
              <a:t>Diabetic </a:t>
            </a:r>
            <a:r>
              <a:rPr lang="en-CA" altLang="en-US" b="1" dirty="0" err="1"/>
              <a:t>fetopathy</a:t>
            </a:r>
            <a:r>
              <a:rPr lang="en-CA" altLang="en-US" dirty="0"/>
              <a:t> (i.e. macrosomia and fetal hyperinsulinemia) occurs in the 2</a:t>
            </a:r>
            <a:r>
              <a:rPr lang="en-CA" altLang="en-US" baseline="30000" dirty="0"/>
              <a:t>nd</a:t>
            </a:r>
            <a:r>
              <a:rPr lang="en-CA" altLang="en-US" dirty="0"/>
              <a:t> and 3</a:t>
            </a:r>
            <a:r>
              <a:rPr lang="en-CA" altLang="en-US" baseline="30000" dirty="0"/>
              <a:t>rd</a:t>
            </a:r>
            <a:r>
              <a:rPr lang="en-CA" altLang="en-US" dirty="0"/>
              <a:t> </a:t>
            </a:r>
            <a:r>
              <a:rPr lang="en-CA" altLang="en-US" dirty="0" smtClean="0"/>
              <a:t>trimester</a:t>
            </a:r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93521" y="4516113"/>
            <a:ext cx="2236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A9ACEE"/>
                </a:solidFill>
              </a:rPr>
              <a:t>For </a:t>
            </a:r>
            <a:r>
              <a:rPr lang="en-CA" dirty="0" err="1" smtClean="0">
                <a:solidFill>
                  <a:srgbClr val="A9ACEE"/>
                </a:solidFill>
              </a:rPr>
              <a:t>Pregestational</a:t>
            </a:r>
            <a:r>
              <a:rPr lang="en-CA" dirty="0" smtClean="0">
                <a:solidFill>
                  <a:srgbClr val="A9ACEE"/>
                </a:solidFill>
              </a:rPr>
              <a:t> </a:t>
            </a:r>
            <a:r>
              <a:rPr lang="en-CA" dirty="0">
                <a:solidFill>
                  <a:srgbClr val="A9ACEE"/>
                </a:solidFill>
              </a:rPr>
              <a:t>D</a:t>
            </a:r>
            <a:r>
              <a:rPr lang="en-CA" dirty="0" smtClean="0">
                <a:solidFill>
                  <a:srgbClr val="A9ACEE"/>
                </a:solidFill>
              </a:rPr>
              <a:t>iabetic </a:t>
            </a:r>
            <a:r>
              <a:rPr lang="en-CA" dirty="0">
                <a:solidFill>
                  <a:srgbClr val="A9ACEE"/>
                </a:solidFill>
              </a:rPr>
              <a:t>P</a:t>
            </a:r>
            <a:r>
              <a:rPr lang="en-CA" dirty="0" smtClean="0">
                <a:solidFill>
                  <a:srgbClr val="A9ACEE"/>
                </a:solidFill>
              </a:rPr>
              <a:t>atients</a:t>
            </a:r>
            <a:endParaRPr lang="en-US" dirty="0">
              <a:solidFill>
                <a:srgbClr val="A9ACE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62984" y="6216775"/>
            <a:ext cx="1458097" cy="280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err="1" smtClean="0"/>
              <a:t>UpToDate</a:t>
            </a:r>
            <a:r>
              <a:rPr lang="en-CA" sz="1200" dirty="0" smtClean="0"/>
              <a:t>, 2024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03312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4043" y="1855273"/>
            <a:ext cx="7796540" cy="4651439"/>
          </a:xfrm>
        </p:spPr>
        <p:txBody>
          <a:bodyPr>
            <a:normAutofit/>
          </a:bodyPr>
          <a:lstStyle/>
          <a:p>
            <a:r>
              <a:rPr lang="en-CA" altLang="en-US" b="1" dirty="0"/>
              <a:t>Diabetic </a:t>
            </a:r>
            <a:r>
              <a:rPr lang="en-CA" altLang="en-US" b="1" dirty="0" err="1" smtClean="0"/>
              <a:t>fetopathy</a:t>
            </a:r>
            <a:r>
              <a:rPr lang="en-CA" altLang="en-US" dirty="0" smtClean="0"/>
              <a:t>: Occurs in the 2</a:t>
            </a:r>
            <a:r>
              <a:rPr lang="en-CA" altLang="en-US" baseline="30000" dirty="0" smtClean="0"/>
              <a:t>nd</a:t>
            </a:r>
            <a:r>
              <a:rPr lang="en-CA" altLang="en-US" dirty="0" smtClean="0"/>
              <a:t> and 3</a:t>
            </a:r>
            <a:r>
              <a:rPr lang="en-CA" altLang="en-US" baseline="30000" dirty="0" smtClean="0"/>
              <a:t>rd</a:t>
            </a:r>
            <a:r>
              <a:rPr lang="en-CA" altLang="en-US" dirty="0" smtClean="0"/>
              <a:t> trimesters, and results</a:t>
            </a:r>
            <a:r>
              <a:rPr lang="en-US" dirty="0" smtClean="0"/>
              <a:t> in a group </a:t>
            </a:r>
            <a:r>
              <a:rPr lang="en-US" dirty="0"/>
              <a:t>of features seen in the </a:t>
            </a:r>
            <a:r>
              <a:rPr lang="en-US" dirty="0" err="1"/>
              <a:t>hyperinsulinemic</a:t>
            </a:r>
            <a:r>
              <a:rPr lang="en-US" dirty="0"/>
              <a:t> fetus of a diabetic mother that include macrosomia, postnatal hypoglycemia and </a:t>
            </a:r>
            <a:r>
              <a:rPr lang="en-US" dirty="0" smtClean="0"/>
              <a:t>polycythemia</a:t>
            </a:r>
          </a:p>
          <a:p>
            <a:pPr lvl="2"/>
            <a:r>
              <a:rPr lang="en-CA" dirty="0" smtClean="0"/>
              <a:t>Maternal hyperglycemia </a:t>
            </a:r>
            <a:r>
              <a:rPr lang="en-US" dirty="0"/>
              <a:t>→ </a:t>
            </a:r>
            <a:r>
              <a:rPr lang="en-US" dirty="0" smtClean="0"/>
              <a:t>Fetal </a:t>
            </a:r>
            <a:r>
              <a:rPr lang="en-US" dirty="0" err="1" smtClean="0"/>
              <a:t>hyperglycermia</a:t>
            </a:r>
            <a:r>
              <a:rPr lang="en-US" dirty="0" smtClean="0"/>
              <a:t> </a:t>
            </a:r>
            <a:r>
              <a:rPr lang="en-US" dirty="0"/>
              <a:t>→ </a:t>
            </a:r>
            <a:r>
              <a:rPr lang="en-CA" dirty="0" smtClean="0"/>
              <a:t>Fetal </a:t>
            </a:r>
            <a:r>
              <a:rPr lang="en-US" dirty="0" smtClean="0"/>
              <a:t>hyperinsulinemia → Neonatal hypoglycemia</a:t>
            </a:r>
          </a:p>
          <a:p>
            <a:pPr lvl="2"/>
            <a:r>
              <a:rPr lang="en-US" dirty="0" smtClean="0"/>
              <a:t>Animal studies have shown that chronic fetal </a:t>
            </a:r>
            <a:r>
              <a:rPr lang="en-US" dirty="0"/>
              <a:t>hyperinsulinemia results in elevated </a:t>
            </a:r>
            <a:r>
              <a:rPr lang="en-US" dirty="0" smtClean="0"/>
              <a:t>metabolic </a:t>
            </a:r>
            <a:r>
              <a:rPr lang="en-US" dirty="0"/>
              <a:t>rates → increased oxygen consumption and fetal </a:t>
            </a:r>
            <a:r>
              <a:rPr lang="en-US" dirty="0" smtClean="0"/>
              <a:t>hypoxemia. </a:t>
            </a:r>
            <a:r>
              <a:rPr lang="en-US" dirty="0"/>
              <a:t>A</a:t>
            </a:r>
            <a:r>
              <a:rPr lang="en-US" dirty="0" smtClean="0"/>
              <a:t>s </a:t>
            </a:r>
            <a:r>
              <a:rPr lang="en-US" dirty="0"/>
              <a:t>the placenta may be unable to meet the increased metabolic </a:t>
            </a:r>
            <a:r>
              <a:rPr lang="en-US" dirty="0" smtClean="0"/>
              <a:t>demands → </a:t>
            </a:r>
            <a:r>
              <a:rPr lang="en-US" dirty="0"/>
              <a:t>Increased erythropoiesis  </a:t>
            </a:r>
            <a:r>
              <a:rPr lang="en-US" dirty="0" smtClean="0"/>
              <a:t>→ </a:t>
            </a:r>
            <a:r>
              <a:rPr lang="en-US" dirty="0"/>
              <a:t>altered cardiac and neurologic </a:t>
            </a:r>
            <a:r>
              <a:rPr lang="en-US" dirty="0" smtClean="0"/>
              <a:t>development (e.g. ventricular hypertrophy)</a:t>
            </a:r>
          </a:p>
          <a:p>
            <a:pPr lvl="3"/>
            <a:r>
              <a:rPr lang="en-CA" dirty="0" smtClean="0"/>
              <a:t>2/3 of congenital anomalies due to GDM impact the cardiovascular system of the CNS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Why Is It Important ?</a:t>
            </a:r>
            <a:r>
              <a:rPr lang="en-CA" sz="3200" dirty="0"/>
              <a:t/>
            </a:r>
            <a:br>
              <a:rPr lang="en-CA" sz="3200" dirty="0"/>
            </a:br>
            <a:r>
              <a:rPr lang="en-CA" sz="1400" dirty="0"/>
              <a:t>Gestational Diabetes Mellitus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662984" y="6216775"/>
            <a:ext cx="1458097" cy="280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err="1" smtClean="0"/>
              <a:t>UpToDate</a:t>
            </a:r>
            <a:r>
              <a:rPr lang="en-CA" sz="1200" dirty="0" smtClean="0"/>
              <a:t>, 2024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29584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384" y="1632507"/>
            <a:ext cx="5041557" cy="516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Why Is It Important ?</a:t>
            </a:r>
            <a:r>
              <a:rPr lang="en-CA" sz="3200" dirty="0"/>
              <a:t/>
            </a:r>
            <a:br>
              <a:rPr lang="en-CA" sz="3200" dirty="0"/>
            </a:br>
            <a:r>
              <a:rPr lang="en-CA" sz="1400" dirty="0"/>
              <a:t>Gestational Diabetes Mellitus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840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Maternal Risk Factors</a:t>
            </a:r>
            <a:br>
              <a:rPr lang="en-CA" dirty="0" smtClean="0"/>
            </a:br>
            <a:r>
              <a:rPr lang="en-CA" sz="1400" dirty="0"/>
              <a:t>Gestational Diabetes Mellitus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3599" y="1408670"/>
            <a:ext cx="7796540" cy="5016844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History of gestational diabetes in previous </a:t>
            </a:r>
            <a:r>
              <a:rPr lang="en-US" altLang="en-US" dirty="0" smtClean="0"/>
              <a:t>pregnancy</a:t>
            </a:r>
          </a:p>
          <a:p>
            <a:pPr lvl="2"/>
            <a:r>
              <a:rPr lang="en-CA" altLang="en-US" sz="1700" dirty="0" smtClean="0"/>
              <a:t>40% risk of recurrence</a:t>
            </a:r>
            <a:endParaRPr lang="en-US" altLang="en-US" sz="1700" dirty="0"/>
          </a:p>
          <a:p>
            <a:r>
              <a:rPr lang="en-US" altLang="en-US" dirty="0"/>
              <a:t>Family history of </a:t>
            </a:r>
            <a:r>
              <a:rPr lang="en-US" altLang="en-US" dirty="0" smtClean="0"/>
              <a:t>diabetes</a:t>
            </a:r>
          </a:p>
          <a:p>
            <a:r>
              <a:rPr lang="en-CA" altLang="en-US" dirty="0" err="1" smtClean="0"/>
              <a:t>Prepregnancy</a:t>
            </a:r>
            <a:r>
              <a:rPr lang="en-CA" altLang="en-US" dirty="0" smtClean="0"/>
              <a:t> BMI ≥ 30</a:t>
            </a:r>
            <a:endParaRPr lang="en-US" altLang="en-US" dirty="0"/>
          </a:p>
          <a:p>
            <a:r>
              <a:rPr lang="en-US" altLang="en-US" dirty="0"/>
              <a:t>Maternal age </a:t>
            </a:r>
            <a:r>
              <a:rPr lang="en-US" altLang="en-US" dirty="0" smtClean="0"/>
              <a:t>&gt; 35</a:t>
            </a:r>
            <a:endParaRPr lang="en-US" altLang="en-US" dirty="0"/>
          </a:p>
          <a:p>
            <a:r>
              <a:rPr lang="en-US" altLang="en-US" dirty="0"/>
              <a:t>Previous unexplained perinatal loss</a:t>
            </a:r>
          </a:p>
          <a:p>
            <a:r>
              <a:rPr lang="en-US" altLang="en-US" dirty="0" smtClean="0"/>
              <a:t>Medical condition associated with the development of diabetes (PCOS, HTN, auto-immune disease </a:t>
            </a:r>
            <a:r>
              <a:rPr lang="en-US" altLang="en-US" dirty="0" err="1" smtClean="0"/>
              <a:t>etc</a:t>
            </a:r>
            <a:r>
              <a:rPr lang="en-US" altLang="en-US" dirty="0" smtClean="0"/>
              <a:t>)</a:t>
            </a:r>
            <a:endParaRPr lang="en-US" altLang="en-US" dirty="0"/>
          </a:p>
          <a:p>
            <a:r>
              <a:rPr lang="en-US" altLang="en-US" dirty="0" smtClean="0"/>
              <a:t>Ethnic </a:t>
            </a:r>
            <a:r>
              <a:rPr lang="en-US" altLang="en-US" dirty="0"/>
              <a:t>group with higher type 2 diabetes</a:t>
            </a:r>
          </a:p>
          <a:p>
            <a:pPr lvl="2"/>
            <a:r>
              <a:rPr lang="en-US" altLang="en-US" sz="1700" dirty="0"/>
              <a:t>Hispanic-</a:t>
            </a:r>
            <a:r>
              <a:rPr lang="en-US" altLang="en-US" sz="1700" dirty="0" err="1"/>
              <a:t>american</a:t>
            </a:r>
            <a:r>
              <a:rPr lang="en-US" altLang="en-US" sz="1700" dirty="0"/>
              <a:t>, </a:t>
            </a:r>
            <a:r>
              <a:rPr lang="en-US" altLang="en-US" sz="1700" dirty="0" err="1"/>
              <a:t>afro-american</a:t>
            </a:r>
            <a:r>
              <a:rPr lang="en-US" altLang="en-US" sz="1700" dirty="0"/>
              <a:t>, native </a:t>
            </a:r>
            <a:r>
              <a:rPr lang="en-US" altLang="en-US" sz="1700" dirty="0" err="1"/>
              <a:t>american</a:t>
            </a:r>
            <a:r>
              <a:rPr lang="en-US" altLang="en-US" sz="1700" dirty="0"/>
              <a:t>, south or east </a:t>
            </a:r>
            <a:r>
              <a:rPr lang="en-US" altLang="en-US" sz="1700" dirty="0" err="1"/>
              <a:t>asian</a:t>
            </a:r>
            <a:r>
              <a:rPr lang="en-US" altLang="en-US" sz="1700" dirty="0"/>
              <a:t>, pacific </a:t>
            </a:r>
            <a:r>
              <a:rPr lang="en-US" altLang="en-US" sz="1700" dirty="0" smtClean="0"/>
              <a:t>islander</a:t>
            </a:r>
            <a:endParaRPr lang="en-US" altLang="en-US" sz="1700" dirty="0"/>
          </a:p>
        </p:txBody>
      </p:sp>
      <p:sp>
        <p:nvSpPr>
          <p:cNvPr id="4" name="TextBox 3"/>
          <p:cNvSpPr txBox="1"/>
          <p:nvPr/>
        </p:nvSpPr>
        <p:spPr>
          <a:xfrm>
            <a:off x="8056606" y="6216775"/>
            <a:ext cx="3064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Diabetes Quebec, 2024; </a:t>
            </a:r>
            <a:r>
              <a:rPr lang="en-CA" sz="1200" dirty="0" err="1" smtClean="0"/>
              <a:t>UpToDate</a:t>
            </a:r>
            <a:r>
              <a:rPr lang="en-CA" sz="1200" dirty="0" smtClean="0"/>
              <a:t>, 2024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23440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3599" y="1643449"/>
            <a:ext cx="7796540" cy="4406495"/>
          </a:xfrm>
        </p:spPr>
        <p:txBody>
          <a:bodyPr/>
          <a:lstStyle/>
          <a:p>
            <a:r>
              <a:rPr lang="en-CA" dirty="0" smtClean="0"/>
              <a:t>Standardized and Systematic Screening</a:t>
            </a:r>
          </a:p>
          <a:p>
            <a:r>
              <a:rPr lang="en-CA" dirty="0" smtClean="0"/>
              <a:t>A1C testing in early pregnancy (A1C ≥ 6.5)</a:t>
            </a:r>
          </a:p>
          <a:p>
            <a:r>
              <a:rPr lang="en-CA" dirty="0" smtClean="0"/>
              <a:t>Glucose Tolerance test at 24-28 weeks of pregnancy</a:t>
            </a:r>
          </a:p>
          <a:p>
            <a:pPr lvl="2">
              <a:lnSpc>
                <a:spcPct val="100000"/>
              </a:lnSpc>
            </a:pPr>
            <a:r>
              <a:rPr lang="en-CA" dirty="0"/>
              <a:t>50g  (</a:t>
            </a:r>
            <a:r>
              <a:rPr lang="en-CA" dirty="0" smtClean="0"/>
              <a:t>Random </a:t>
            </a:r>
            <a:r>
              <a:rPr lang="en-CA" dirty="0"/>
              <a:t>Glucose level 1h </a:t>
            </a:r>
            <a:r>
              <a:rPr lang="en-CA" dirty="0" smtClean="0"/>
              <a:t>PC)</a:t>
            </a:r>
            <a:endParaRPr lang="en-CA" dirty="0"/>
          </a:p>
          <a:p>
            <a:pPr lvl="3">
              <a:lnSpc>
                <a:spcPct val="100000"/>
              </a:lnSpc>
            </a:pPr>
            <a:r>
              <a:rPr lang="en-CA" dirty="0" smtClean="0"/>
              <a:t>if </a:t>
            </a:r>
            <a:r>
              <a:rPr lang="en-CA" dirty="0"/>
              <a:t>Glucose </a:t>
            </a:r>
            <a:r>
              <a:rPr lang="en-CA" dirty="0" smtClean="0"/>
              <a:t>level ≤7.7 → Not GDM</a:t>
            </a:r>
          </a:p>
          <a:p>
            <a:pPr lvl="3">
              <a:lnSpc>
                <a:spcPct val="100000"/>
              </a:lnSpc>
            </a:pPr>
            <a:r>
              <a:rPr lang="en-CA" dirty="0" smtClean="0"/>
              <a:t>if </a:t>
            </a:r>
            <a:r>
              <a:rPr lang="en-CA" dirty="0"/>
              <a:t>≥</a:t>
            </a:r>
            <a:r>
              <a:rPr lang="en-CA" dirty="0" smtClean="0"/>
              <a:t> 11.1 </a:t>
            </a:r>
            <a:r>
              <a:rPr lang="en-CA" dirty="0" err="1" smtClean="0"/>
              <a:t>mmol</a:t>
            </a:r>
            <a:r>
              <a:rPr lang="en-CA" dirty="0" smtClean="0"/>
              <a:t>/L → GDM</a:t>
            </a:r>
          </a:p>
          <a:p>
            <a:pPr lvl="3">
              <a:lnSpc>
                <a:spcPct val="100000"/>
              </a:lnSpc>
            </a:pPr>
            <a:r>
              <a:rPr lang="en-CA" dirty="0" smtClean="0"/>
              <a:t>if ≥ 7.8-11.0</a:t>
            </a:r>
            <a:r>
              <a:rPr lang="en-CA" dirty="0"/>
              <a:t> </a:t>
            </a:r>
            <a:r>
              <a:rPr lang="en-CA" dirty="0" smtClean="0"/>
              <a:t>→ Do 75g OGTT</a:t>
            </a:r>
          </a:p>
          <a:p>
            <a:pPr lvl="2">
              <a:lnSpc>
                <a:spcPct val="100000"/>
              </a:lnSpc>
            </a:pPr>
            <a:r>
              <a:rPr lang="en-CA" dirty="0" smtClean="0"/>
              <a:t>75g (NPO, Glucose level AC, 1h PC, and 2h PC)</a:t>
            </a:r>
          </a:p>
          <a:p>
            <a:pPr lvl="3">
              <a:lnSpc>
                <a:spcPct val="100000"/>
              </a:lnSpc>
            </a:pPr>
            <a:r>
              <a:rPr lang="en-CA" dirty="0" smtClean="0"/>
              <a:t>if </a:t>
            </a:r>
            <a:r>
              <a:rPr lang="en-CA" dirty="0"/>
              <a:t>Glucose level </a:t>
            </a:r>
            <a:r>
              <a:rPr lang="en-CA" dirty="0" smtClean="0"/>
              <a:t>≥ 5.3 (NPO), or ≥ 10.6 (1h PC), or 9.0 (2h PC) → GDM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73599" y="663894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Management</a:t>
            </a:r>
            <a:br>
              <a:rPr lang="en-CA" dirty="0" smtClean="0"/>
            </a:br>
            <a:r>
              <a:rPr lang="en-CA" sz="1400" dirty="0" smtClean="0"/>
              <a:t>Gestational Diabetes Mellitus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9662984" y="6216775"/>
            <a:ext cx="1458097" cy="280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SOGC, 2019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251872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4548</TotalTime>
  <Words>875</Words>
  <Application>Microsoft Office PowerPoint</Application>
  <PresentationFormat>Widescreen</PresentationFormat>
  <Paragraphs>104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MS Shell Dlg 2</vt:lpstr>
      <vt:lpstr>Wingdings</vt:lpstr>
      <vt:lpstr>Wingdings 3</vt:lpstr>
      <vt:lpstr>Madison</vt:lpstr>
      <vt:lpstr>Gestational Diabetes</vt:lpstr>
      <vt:lpstr>Objectives</vt:lpstr>
      <vt:lpstr>Gestational Diabetes Mellitus Definition</vt:lpstr>
      <vt:lpstr>Gestational Diabetes Mellitus Prevalence</vt:lpstr>
      <vt:lpstr>Why Is It Important ? Gestational Diabetes Mellitus</vt:lpstr>
      <vt:lpstr>Why Is It Important ? Gestational Diabetes Mellitus</vt:lpstr>
      <vt:lpstr>Why Is It Important ? Gestational Diabetes Mellitus</vt:lpstr>
      <vt:lpstr>Maternal Risk Factors Gestational Diabetes Mellitus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CUSM\MUHC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Gestational Diabetes</dc:title>
  <dc:creator>Elisabeth Chailloux (CUSM)</dc:creator>
  <cp:lastModifiedBy>Elisabeth Chailloux (CUSM)</cp:lastModifiedBy>
  <cp:revision>41</cp:revision>
  <dcterms:created xsi:type="dcterms:W3CDTF">2024-05-13T12:54:37Z</dcterms:created>
  <dcterms:modified xsi:type="dcterms:W3CDTF">2025-08-05T14:47:00Z</dcterms:modified>
</cp:coreProperties>
</file>