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5"/>
  </p:notesMasterIdLst>
  <p:sldIdLst>
    <p:sldId id="306" r:id="rId2"/>
    <p:sldId id="256" r:id="rId3"/>
    <p:sldId id="257" r:id="rId4"/>
    <p:sldId id="258" r:id="rId5"/>
    <p:sldId id="259" r:id="rId6"/>
    <p:sldId id="307" r:id="rId7"/>
    <p:sldId id="308" r:id="rId8"/>
    <p:sldId id="309" r:id="rId9"/>
    <p:sldId id="260" r:id="rId10"/>
    <p:sldId id="261" r:id="rId11"/>
    <p:sldId id="266" r:id="rId12"/>
    <p:sldId id="262" r:id="rId13"/>
    <p:sldId id="291" r:id="rId14"/>
    <p:sldId id="292" r:id="rId15"/>
    <p:sldId id="294" r:id="rId16"/>
    <p:sldId id="312" r:id="rId17"/>
    <p:sldId id="296" r:id="rId18"/>
    <p:sldId id="301" r:id="rId19"/>
    <p:sldId id="313" r:id="rId20"/>
    <p:sldId id="302" r:id="rId21"/>
    <p:sldId id="304" r:id="rId22"/>
    <p:sldId id="269" r:id="rId23"/>
    <p:sldId id="271" r:id="rId24"/>
    <p:sldId id="272" r:id="rId25"/>
    <p:sldId id="273" r:id="rId26"/>
    <p:sldId id="275" r:id="rId27"/>
    <p:sldId id="276" r:id="rId28"/>
    <p:sldId id="310" r:id="rId29"/>
    <p:sldId id="284" r:id="rId30"/>
    <p:sldId id="286" r:id="rId31"/>
    <p:sldId id="287" r:id="rId32"/>
    <p:sldId id="314" r:id="rId33"/>
    <p:sldId id="30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C5D"/>
    <a:srgbClr val="E17C74"/>
    <a:srgbClr val="F5C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5" autoAdjust="0"/>
    <p:restoredTop sz="92479" autoAdjust="0"/>
  </p:normalViewPr>
  <p:slideViewPr>
    <p:cSldViewPr snapToGrid="0">
      <p:cViewPr varScale="1">
        <p:scale>
          <a:sx n="108" d="100"/>
          <a:sy n="108" d="100"/>
        </p:scale>
        <p:origin x="8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197D9-B3BC-40AF-9229-52FCD6E56182}" type="datetimeFigureOut">
              <a:rPr lang="en-US" smtClean="0"/>
              <a:t>25/06/17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C955-F68E-432F-A956-1B00E97F95CE}" type="slidenum">
              <a:rPr lang="en-US" smtClean="0"/>
              <a:t>‹#›</a:t>
            </a:fld>
            <a:endParaRPr lang="en-US"/>
          </a:p>
        </p:txBody>
      </p:sp>
    </p:spTree>
    <p:extLst>
      <p:ext uri="{BB962C8B-B14F-4D97-AF65-F5344CB8AC3E}">
        <p14:creationId xmlns:p14="http://schemas.microsoft.com/office/powerpoint/2010/main" val="24238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37B04E-4A66-443B-95C9-22CC985EC90B}" type="slidenum">
              <a:rPr lang="en-US" altLang="en-US" smtClean="0">
                <a:latin typeface="Times New Roman" pitchFamily="18" charset="0"/>
                <a:ea typeface="ＭＳ Ｐゴシック"/>
                <a:cs typeface="ＭＳ Ｐゴシック"/>
              </a:rPr>
              <a:pPr fontAlgn="base">
                <a:spcBef>
                  <a:spcPct val="0"/>
                </a:spcBef>
                <a:spcAft>
                  <a:spcPct val="0"/>
                </a:spcAft>
              </a:pPr>
              <a:t>3</a:t>
            </a:fld>
            <a:endParaRPr lang="en-US" altLang="en-US" smtClean="0">
              <a:latin typeface="Times New Roman" pitchFamily="18" charset="0"/>
              <a:ea typeface="ＭＳ Ｐゴシック"/>
              <a:cs typeface="ＭＳ Ｐゴシック"/>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98230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E73A2738-6A1C-42A5-9B4D-50F9687E38DB}" type="slidenum">
              <a:rPr lang="en-US" smtClean="0">
                <a:ea typeface="ＭＳ Ｐゴシック" pitchFamily="34" charset="-128"/>
              </a:rPr>
              <a:pPr>
                <a:defRPr/>
              </a:pPr>
              <a:t>29</a:t>
            </a:fld>
            <a:endParaRPr lang="en-US" smtClean="0">
              <a:ea typeface="ＭＳ Ｐゴシック" pitchFamily="34" charset="-128"/>
            </a:endParaRPr>
          </a:p>
        </p:txBody>
      </p:sp>
      <p:sp>
        <p:nvSpPr>
          <p:cNvPr id="83971" name="Rectangle 2"/>
          <p:cNvSpPr>
            <a:spLocks noGrp="1" noChangeArrowheads="1"/>
          </p:cNvSpPr>
          <p:nvPr>
            <p:ph type="hdr" sz="quarter"/>
          </p:nvPr>
        </p:nvSpPr>
        <p:spPr/>
        <p:txBody>
          <a:bodyPr/>
          <a:lstStyle/>
          <a:p>
            <a:pPr>
              <a:defRPr/>
            </a:pPr>
            <a:r>
              <a:rPr lang="en-US"/>
              <a:t>Fetal Health Surveillance -</a:t>
            </a:r>
            <a:r>
              <a:rPr lang="fr-CA"/>
              <a:t> Instructor Notes</a:t>
            </a:r>
            <a:endParaRPr lang="en-US"/>
          </a:p>
        </p:txBody>
      </p:sp>
      <p:sp>
        <p:nvSpPr>
          <p:cNvPr id="83972" name="Rectangle 3"/>
          <p:cNvSpPr>
            <a:spLocks noGrp="1" noChangeArrowheads="1"/>
          </p:cNvSpPr>
          <p:nvPr>
            <p:ph type="dt" sz="quarter" idx="1"/>
          </p:nvPr>
        </p:nvSpPr>
        <p:spPr>
          <a:xfrm>
            <a:off x="5334000" y="73629"/>
            <a:ext cx="1295400" cy="457435"/>
          </a:xfrm>
        </p:spPr>
        <p:txBody>
          <a:bodyPr/>
          <a:lstStyle/>
          <a:p>
            <a:pPr>
              <a:defRPr/>
            </a:pPr>
            <a:r>
              <a:rPr lang="en-US"/>
              <a:t>© </a:t>
            </a:r>
            <a:r>
              <a:rPr lang="fr-CA"/>
              <a:t>Perinatal Services BC 2011</a:t>
            </a:r>
            <a:endParaRPr lang="en-US"/>
          </a:p>
        </p:txBody>
      </p:sp>
      <p:sp>
        <p:nvSpPr>
          <p:cNvPr id="199684" name="Rectangle 7"/>
          <p:cNvSpPr txBox="1">
            <a:spLocks noGrp="1" noChangeArrowheads="1"/>
          </p:cNvSpPr>
          <p:nvPr/>
        </p:nvSpPr>
        <p:spPr bwMode="auto">
          <a:xfrm>
            <a:off x="3810000" y="8633303"/>
            <a:ext cx="2971800" cy="459001"/>
          </a:xfrm>
          <a:prstGeom prst="rect">
            <a:avLst/>
          </a:prstGeom>
          <a:noFill/>
          <a:ln w="9525">
            <a:noFill/>
            <a:miter lim="800000"/>
            <a:headEnd/>
            <a:tailEnd/>
          </a:ln>
        </p:spPr>
        <p:txBody>
          <a:bodyPr lIns="91376" tIns="45687" rIns="91376" bIns="45687" anchor="b"/>
          <a:lstStyle/>
          <a:p>
            <a:pPr algn="r" eaLnBrk="0" hangingPunct="0"/>
            <a:fld id="{849273A4-74B7-47FE-B389-9A131FA67700}" type="slidenum">
              <a:rPr lang="en-US" sz="1400">
                <a:latin typeface="Tahoma" pitchFamily="34" charset="0"/>
              </a:rPr>
              <a:pPr algn="r" eaLnBrk="0" hangingPunct="0"/>
              <a:t>29</a:t>
            </a:fld>
            <a:endParaRPr lang="en-US" sz="1400">
              <a:latin typeface="Tahoma" pitchFamily="34" charset="0"/>
            </a:endParaRPr>
          </a:p>
        </p:txBody>
      </p:sp>
      <p:sp>
        <p:nvSpPr>
          <p:cNvPr id="199685" name="Rectangle 2"/>
          <p:cNvSpPr txBox="1">
            <a:spLocks noGrp="1" noChangeArrowheads="1"/>
          </p:cNvSpPr>
          <p:nvPr/>
        </p:nvSpPr>
        <p:spPr bwMode="auto">
          <a:xfrm>
            <a:off x="76200" y="76762"/>
            <a:ext cx="4343400" cy="457435"/>
          </a:xfrm>
          <a:prstGeom prst="rect">
            <a:avLst/>
          </a:prstGeom>
          <a:noFill/>
          <a:ln w="9525">
            <a:noFill/>
            <a:miter lim="800000"/>
            <a:headEnd/>
            <a:tailEnd/>
          </a:ln>
        </p:spPr>
        <p:txBody>
          <a:bodyPr lIns="91376" tIns="45687" rIns="91376" bIns="45687"/>
          <a:lstStyle/>
          <a:p>
            <a:pPr eaLnBrk="0" hangingPunct="0"/>
            <a:r>
              <a:rPr lang="en-US" sz="1400" b="1">
                <a:latin typeface="Tahoma" pitchFamily="34" charset="0"/>
              </a:rPr>
              <a:t>Fetal Health Surveillance -</a:t>
            </a:r>
            <a:r>
              <a:rPr lang="fr-CA" sz="1400" b="1">
                <a:latin typeface="Tahoma" pitchFamily="34" charset="0"/>
              </a:rPr>
              <a:t> Instructor Notes</a:t>
            </a:r>
            <a:endParaRPr lang="en-US" sz="1400" b="1">
              <a:latin typeface="Tahoma" pitchFamily="34" charset="0"/>
            </a:endParaRPr>
          </a:p>
        </p:txBody>
      </p:sp>
      <p:sp>
        <p:nvSpPr>
          <p:cNvPr id="1996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7" name="Rectangle 3"/>
          <p:cNvSpPr>
            <a:spLocks noGrp="1" noChangeArrowheads="1"/>
          </p:cNvSpPr>
          <p:nvPr>
            <p:ph type="body" idx="1"/>
          </p:nvPr>
        </p:nvSpPr>
        <p:spPr bwMode="auto">
          <a:noFill/>
        </p:spPr>
        <p:txBody>
          <a:bodyPr wrap="square" lIns="91395" tIns="45698" rIns="91395" bIns="45698" numCol="1" anchor="t" anchorCtr="0" compatLnSpc="1">
            <a:prstTxWarp prst="textNoShape">
              <a:avLst/>
            </a:prstTxWarp>
          </a:bodyPr>
          <a:lstStyle/>
          <a:p>
            <a:pPr eaLnBrk="1" hangingPunct="1"/>
            <a:endParaRPr lang="en-CA" smtClean="0">
              <a:ea typeface="ＭＳ Ｐゴシック"/>
              <a:cs typeface="ＭＳ Ｐゴシック"/>
            </a:endParaRPr>
          </a:p>
        </p:txBody>
      </p:sp>
    </p:spTree>
    <p:extLst>
      <p:ext uri="{BB962C8B-B14F-4D97-AF65-F5344CB8AC3E}">
        <p14:creationId xmlns:p14="http://schemas.microsoft.com/office/powerpoint/2010/main" val="347716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DA1821E6-69D4-4CA6-8531-D2D99A1E83C5}" type="slidenum">
              <a:rPr lang="en-US" smtClean="0">
                <a:ea typeface="ＭＳ Ｐゴシック" pitchFamily="34" charset="-128"/>
              </a:rPr>
              <a:pPr>
                <a:defRPr/>
              </a:pPr>
              <a:t>30</a:t>
            </a:fld>
            <a:endParaRPr lang="en-US" smtClean="0">
              <a:ea typeface="ＭＳ Ｐゴシック" pitchFamily="34" charset="-128"/>
            </a:endParaRPr>
          </a:p>
        </p:txBody>
      </p:sp>
      <p:sp>
        <p:nvSpPr>
          <p:cNvPr id="87043" name="Rectangle 2"/>
          <p:cNvSpPr>
            <a:spLocks noGrp="1" noChangeArrowheads="1"/>
          </p:cNvSpPr>
          <p:nvPr>
            <p:ph type="hdr" sz="quarter"/>
          </p:nvPr>
        </p:nvSpPr>
        <p:spPr/>
        <p:txBody>
          <a:bodyPr/>
          <a:lstStyle/>
          <a:p>
            <a:pPr>
              <a:defRPr/>
            </a:pPr>
            <a:r>
              <a:rPr lang="en-US"/>
              <a:t>Fetal Health Surveillance -</a:t>
            </a:r>
            <a:r>
              <a:rPr lang="fr-CA"/>
              <a:t> Instructor Notes</a:t>
            </a:r>
            <a:endParaRPr lang="en-US"/>
          </a:p>
        </p:txBody>
      </p:sp>
      <p:sp>
        <p:nvSpPr>
          <p:cNvPr id="87044" name="Rectangle 3"/>
          <p:cNvSpPr>
            <a:spLocks noGrp="1" noChangeArrowheads="1"/>
          </p:cNvSpPr>
          <p:nvPr>
            <p:ph type="dt" sz="quarter" idx="1"/>
          </p:nvPr>
        </p:nvSpPr>
        <p:spPr>
          <a:xfrm>
            <a:off x="5334000" y="73629"/>
            <a:ext cx="1295400" cy="457435"/>
          </a:xfrm>
        </p:spPr>
        <p:txBody>
          <a:bodyPr/>
          <a:lstStyle/>
          <a:p>
            <a:pPr>
              <a:defRPr/>
            </a:pPr>
            <a:r>
              <a:rPr lang="en-US"/>
              <a:t>© </a:t>
            </a:r>
            <a:r>
              <a:rPr lang="fr-CA"/>
              <a:t>Perinatal Services BC 2011</a:t>
            </a:r>
            <a:endParaRPr lang="en-US"/>
          </a:p>
        </p:txBody>
      </p:sp>
      <p:sp>
        <p:nvSpPr>
          <p:cNvPr id="205828" name="Rectangle 7"/>
          <p:cNvSpPr txBox="1">
            <a:spLocks noGrp="1" noChangeArrowheads="1"/>
          </p:cNvSpPr>
          <p:nvPr/>
        </p:nvSpPr>
        <p:spPr bwMode="auto">
          <a:xfrm>
            <a:off x="3810000" y="8633303"/>
            <a:ext cx="2971800" cy="459001"/>
          </a:xfrm>
          <a:prstGeom prst="rect">
            <a:avLst/>
          </a:prstGeom>
          <a:noFill/>
          <a:ln w="9525">
            <a:noFill/>
            <a:miter lim="800000"/>
            <a:headEnd/>
            <a:tailEnd/>
          </a:ln>
        </p:spPr>
        <p:txBody>
          <a:bodyPr lIns="91376" tIns="45687" rIns="91376" bIns="45687" anchor="b"/>
          <a:lstStyle/>
          <a:p>
            <a:pPr algn="r" eaLnBrk="0" hangingPunct="0"/>
            <a:fld id="{A963115C-189E-43C5-9514-2D1D6143D861}" type="slidenum">
              <a:rPr lang="en-US" sz="1400">
                <a:latin typeface="Tahoma" pitchFamily="34" charset="0"/>
              </a:rPr>
              <a:pPr algn="r" eaLnBrk="0" hangingPunct="0"/>
              <a:t>30</a:t>
            </a:fld>
            <a:endParaRPr lang="en-US" sz="1400">
              <a:latin typeface="Tahoma" pitchFamily="34" charset="0"/>
            </a:endParaRPr>
          </a:p>
        </p:txBody>
      </p:sp>
      <p:sp>
        <p:nvSpPr>
          <p:cNvPr id="205829" name="Rectangle 2"/>
          <p:cNvSpPr txBox="1">
            <a:spLocks noGrp="1" noChangeArrowheads="1"/>
          </p:cNvSpPr>
          <p:nvPr/>
        </p:nvSpPr>
        <p:spPr bwMode="auto">
          <a:xfrm>
            <a:off x="76200" y="76762"/>
            <a:ext cx="4343400" cy="457435"/>
          </a:xfrm>
          <a:prstGeom prst="rect">
            <a:avLst/>
          </a:prstGeom>
          <a:noFill/>
          <a:ln w="9525">
            <a:noFill/>
            <a:miter lim="800000"/>
            <a:headEnd/>
            <a:tailEnd/>
          </a:ln>
        </p:spPr>
        <p:txBody>
          <a:bodyPr lIns="91376" tIns="45687" rIns="91376" bIns="45687"/>
          <a:lstStyle/>
          <a:p>
            <a:pPr eaLnBrk="0" hangingPunct="0"/>
            <a:r>
              <a:rPr lang="en-US" sz="1400" b="1">
                <a:latin typeface="Tahoma" pitchFamily="34" charset="0"/>
              </a:rPr>
              <a:t>Fetal Health Surveillance -</a:t>
            </a:r>
            <a:r>
              <a:rPr lang="fr-CA" sz="1400" b="1">
                <a:latin typeface="Tahoma" pitchFamily="34" charset="0"/>
              </a:rPr>
              <a:t> Instructor Notes</a:t>
            </a:r>
            <a:endParaRPr lang="en-US" sz="1400" b="1">
              <a:latin typeface="Tahoma" pitchFamily="34" charset="0"/>
            </a:endParaRPr>
          </a:p>
        </p:txBody>
      </p:sp>
      <p:sp>
        <p:nvSpPr>
          <p:cNvPr id="2058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31" name="Rectangle 3"/>
          <p:cNvSpPr>
            <a:spLocks noGrp="1" noChangeArrowheads="1"/>
          </p:cNvSpPr>
          <p:nvPr>
            <p:ph type="body" idx="1"/>
          </p:nvPr>
        </p:nvSpPr>
        <p:spPr bwMode="auto">
          <a:noFill/>
        </p:spPr>
        <p:txBody>
          <a:bodyPr wrap="square" lIns="91395" tIns="45698" rIns="91395" bIns="45698" numCol="1" anchor="t" anchorCtr="0" compatLnSpc="1">
            <a:prstTxWarp prst="textNoShape">
              <a:avLst/>
            </a:prstTxWarp>
          </a:bodyPr>
          <a:lstStyle/>
          <a:p>
            <a:pPr eaLnBrk="1" hangingPunct="1"/>
            <a:endParaRPr lang="en-CA" smtClean="0">
              <a:ea typeface="ＭＳ Ｐゴシック"/>
              <a:cs typeface="ＭＳ Ｐゴシック"/>
            </a:endParaRPr>
          </a:p>
        </p:txBody>
      </p:sp>
    </p:spTree>
    <p:extLst>
      <p:ext uri="{BB962C8B-B14F-4D97-AF65-F5344CB8AC3E}">
        <p14:creationId xmlns:p14="http://schemas.microsoft.com/office/powerpoint/2010/main" val="78572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5E80D871-75A2-493E-9DE5-4A53160C4207}" type="slidenum">
              <a:rPr lang="en-US" smtClean="0">
                <a:ea typeface="ＭＳ Ｐゴシック" pitchFamily="34" charset="-128"/>
              </a:rPr>
              <a:pPr>
                <a:defRPr/>
              </a:pPr>
              <a:t>31</a:t>
            </a:fld>
            <a:endParaRPr lang="en-US" smtClean="0">
              <a:ea typeface="ＭＳ Ｐゴシック" pitchFamily="34" charset="-128"/>
            </a:endParaRPr>
          </a:p>
        </p:txBody>
      </p:sp>
      <p:sp>
        <p:nvSpPr>
          <p:cNvPr id="88067" name="Rectangle 2"/>
          <p:cNvSpPr>
            <a:spLocks noGrp="1" noChangeArrowheads="1"/>
          </p:cNvSpPr>
          <p:nvPr>
            <p:ph type="hdr" sz="quarter"/>
          </p:nvPr>
        </p:nvSpPr>
        <p:spPr/>
        <p:txBody>
          <a:bodyPr/>
          <a:lstStyle/>
          <a:p>
            <a:pPr>
              <a:defRPr/>
            </a:pPr>
            <a:r>
              <a:rPr lang="en-US"/>
              <a:t>Fetal Health Surveillance -</a:t>
            </a:r>
            <a:r>
              <a:rPr lang="fr-CA"/>
              <a:t> Instructor Notes</a:t>
            </a:r>
            <a:endParaRPr lang="en-US"/>
          </a:p>
        </p:txBody>
      </p:sp>
      <p:sp>
        <p:nvSpPr>
          <p:cNvPr id="88068" name="Rectangle 3"/>
          <p:cNvSpPr>
            <a:spLocks noGrp="1" noChangeArrowheads="1"/>
          </p:cNvSpPr>
          <p:nvPr>
            <p:ph type="dt" sz="quarter" idx="1"/>
          </p:nvPr>
        </p:nvSpPr>
        <p:spPr>
          <a:xfrm>
            <a:off x="5334000" y="73629"/>
            <a:ext cx="1295400" cy="457435"/>
          </a:xfrm>
        </p:spPr>
        <p:txBody>
          <a:bodyPr/>
          <a:lstStyle/>
          <a:p>
            <a:pPr>
              <a:defRPr/>
            </a:pPr>
            <a:r>
              <a:rPr lang="en-US"/>
              <a:t>© </a:t>
            </a:r>
            <a:r>
              <a:rPr lang="fr-CA"/>
              <a:t>Perinatal Services BC 2011</a:t>
            </a:r>
            <a:endParaRPr lang="en-US"/>
          </a:p>
        </p:txBody>
      </p:sp>
      <p:sp>
        <p:nvSpPr>
          <p:cNvPr id="207876" name="Rectangle 7"/>
          <p:cNvSpPr txBox="1">
            <a:spLocks noGrp="1" noChangeArrowheads="1"/>
          </p:cNvSpPr>
          <p:nvPr/>
        </p:nvSpPr>
        <p:spPr bwMode="auto">
          <a:xfrm>
            <a:off x="3810000" y="8633303"/>
            <a:ext cx="2971800" cy="459001"/>
          </a:xfrm>
          <a:prstGeom prst="rect">
            <a:avLst/>
          </a:prstGeom>
          <a:noFill/>
          <a:ln w="9525">
            <a:noFill/>
            <a:miter lim="800000"/>
            <a:headEnd/>
            <a:tailEnd/>
          </a:ln>
        </p:spPr>
        <p:txBody>
          <a:bodyPr lIns="91376" tIns="45687" rIns="91376" bIns="45687" anchor="b"/>
          <a:lstStyle/>
          <a:p>
            <a:pPr algn="r" eaLnBrk="0" hangingPunct="0"/>
            <a:fld id="{E914DD7E-3B33-4ACC-B454-567D4205507B}" type="slidenum">
              <a:rPr lang="en-US" sz="1400">
                <a:latin typeface="Tahoma" pitchFamily="34" charset="0"/>
              </a:rPr>
              <a:pPr algn="r" eaLnBrk="0" hangingPunct="0"/>
              <a:t>31</a:t>
            </a:fld>
            <a:endParaRPr lang="en-US" sz="1400">
              <a:latin typeface="Tahoma" pitchFamily="34" charset="0"/>
            </a:endParaRPr>
          </a:p>
        </p:txBody>
      </p:sp>
      <p:sp>
        <p:nvSpPr>
          <p:cNvPr id="207877" name="Rectangle 2"/>
          <p:cNvSpPr txBox="1">
            <a:spLocks noGrp="1" noChangeArrowheads="1"/>
          </p:cNvSpPr>
          <p:nvPr/>
        </p:nvSpPr>
        <p:spPr bwMode="auto">
          <a:xfrm>
            <a:off x="76200" y="76762"/>
            <a:ext cx="4343400" cy="457435"/>
          </a:xfrm>
          <a:prstGeom prst="rect">
            <a:avLst/>
          </a:prstGeom>
          <a:noFill/>
          <a:ln w="9525">
            <a:noFill/>
            <a:miter lim="800000"/>
            <a:headEnd/>
            <a:tailEnd/>
          </a:ln>
        </p:spPr>
        <p:txBody>
          <a:bodyPr lIns="91376" tIns="45687" rIns="91376" bIns="45687"/>
          <a:lstStyle/>
          <a:p>
            <a:pPr eaLnBrk="0" hangingPunct="0"/>
            <a:r>
              <a:rPr lang="en-US" sz="1400" b="1">
                <a:latin typeface="Tahoma" pitchFamily="34" charset="0"/>
              </a:rPr>
              <a:t>Fetal Health Surveillance -</a:t>
            </a:r>
            <a:r>
              <a:rPr lang="fr-CA" sz="1400" b="1">
                <a:latin typeface="Tahoma" pitchFamily="34" charset="0"/>
              </a:rPr>
              <a:t> Instructor Notes</a:t>
            </a:r>
            <a:endParaRPr lang="en-US" sz="1400" b="1">
              <a:latin typeface="Tahoma" pitchFamily="34" charset="0"/>
            </a:endParaRPr>
          </a:p>
        </p:txBody>
      </p:sp>
      <p:sp>
        <p:nvSpPr>
          <p:cNvPr id="2078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9" name="Rectangle 3"/>
          <p:cNvSpPr>
            <a:spLocks noGrp="1" noChangeArrowheads="1"/>
          </p:cNvSpPr>
          <p:nvPr>
            <p:ph type="body" idx="1"/>
          </p:nvPr>
        </p:nvSpPr>
        <p:spPr bwMode="auto">
          <a:noFill/>
        </p:spPr>
        <p:txBody>
          <a:bodyPr wrap="square" lIns="91395" tIns="45698" rIns="91395" bIns="45698" numCol="1" anchor="t" anchorCtr="0" compatLnSpc="1">
            <a:prstTxWarp prst="textNoShape">
              <a:avLst/>
            </a:prstTxWarp>
          </a:bodyPr>
          <a:lstStyle/>
          <a:p>
            <a:pPr eaLnBrk="1" hangingPunct="1"/>
            <a:endParaRPr lang="en-CA" smtClean="0">
              <a:ea typeface="ＭＳ Ｐゴシック"/>
              <a:cs typeface="ＭＳ Ｐゴシック"/>
            </a:endParaRPr>
          </a:p>
        </p:txBody>
      </p:sp>
    </p:spTree>
    <p:extLst>
      <p:ext uri="{BB962C8B-B14F-4D97-AF65-F5344CB8AC3E}">
        <p14:creationId xmlns:p14="http://schemas.microsoft.com/office/powerpoint/2010/main" val="160656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FC8E8-C140-4A61-A529-2C7AAAC68106}" type="slidenum">
              <a:rPr lang="en-US" altLang="en-US" smtClean="0">
                <a:latin typeface="Times New Roman" pitchFamily="18" charset="0"/>
                <a:ea typeface="ＭＳ Ｐゴシック"/>
                <a:cs typeface="ＭＳ Ｐゴシック"/>
              </a:rPr>
              <a:pPr fontAlgn="base">
                <a:spcBef>
                  <a:spcPct val="0"/>
                </a:spcBef>
                <a:spcAft>
                  <a:spcPct val="0"/>
                </a:spcAft>
              </a:pPr>
              <a:t>4</a:t>
            </a:fld>
            <a:endParaRPr lang="en-US" altLang="en-US" smtClean="0">
              <a:latin typeface="Times New Roman" pitchFamily="18" charset="0"/>
              <a:ea typeface="ＭＳ Ｐゴシック"/>
              <a:cs typeface="ＭＳ Ｐゴシック"/>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147314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C86E6B-E7F0-452C-93FF-BC64050B1AF1}" type="slidenum">
              <a:rPr lang="en-US" altLang="en-US" smtClean="0">
                <a:latin typeface="Times New Roman" pitchFamily="18" charset="0"/>
                <a:ea typeface="ＭＳ Ｐゴシック"/>
                <a:cs typeface="ＭＳ Ｐゴシック"/>
              </a:rPr>
              <a:pPr fontAlgn="base">
                <a:spcBef>
                  <a:spcPct val="0"/>
                </a:spcBef>
                <a:spcAft>
                  <a:spcPct val="0"/>
                </a:spcAft>
              </a:pPr>
              <a:t>5</a:t>
            </a:fld>
            <a:endParaRPr lang="en-US" altLang="en-US" smtClean="0">
              <a:latin typeface="Times New Roman" pitchFamily="18" charset="0"/>
              <a:ea typeface="ＭＳ Ｐゴシック"/>
              <a:cs typeface="ＭＳ Ｐゴシック"/>
            </a:endParaRPr>
          </a:p>
        </p:txBody>
      </p:sp>
      <p:sp>
        <p:nvSpPr>
          <p:cNvPr id="216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altLang="en-US" smtClean="0">
              <a:latin typeface="Times New Roman" pitchFamily="18" charset="0"/>
            </a:endParaRPr>
          </a:p>
        </p:txBody>
      </p:sp>
    </p:spTree>
    <p:extLst>
      <p:ext uri="{BB962C8B-B14F-4D97-AF65-F5344CB8AC3E}">
        <p14:creationId xmlns:p14="http://schemas.microsoft.com/office/powerpoint/2010/main" val="60677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F8068E-D4F4-4A5E-BDDE-CA53C56E49B9}" type="slidenum">
              <a:rPr lang="en-US" altLang="en-US" smtClean="0">
                <a:latin typeface="Times New Roman" pitchFamily="18" charset="0"/>
                <a:ea typeface="ＭＳ Ｐゴシック"/>
                <a:cs typeface="ＭＳ Ｐゴシック"/>
              </a:rPr>
              <a:pPr fontAlgn="base">
                <a:spcBef>
                  <a:spcPct val="0"/>
                </a:spcBef>
                <a:spcAft>
                  <a:spcPct val="0"/>
                </a:spcAft>
              </a:pPr>
              <a:t>9</a:t>
            </a:fld>
            <a:endParaRPr lang="en-US" altLang="en-US" smtClean="0">
              <a:latin typeface="Times New Roman" pitchFamily="18" charset="0"/>
              <a:ea typeface="ＭＳ Ｐゴシック"/>
              <a:cs typeface="ＭＳ Ｐゴシック"/>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CA" altLang="en-US" smtClean="0">
                <a:latin typeface="Times New Roman" pitchFamily="18" charset="0"/>
              </a:rPr>
              <a:t>SOGC???????</a:t>
            </a:r>
            <a:endParaRPr lang="en-US" altLang="en-US" smtClean="0">
              <a:latin typeface="Times New Roman" pitchFamily="18" charset="0"/>
            </a:endParaRPr>
          </a:p>
        </p:txBody>
      </p:sp>
    </p:spTree>
    <p:extLst>
      <p:ext uri="{BB962C8B-B14F-4D97-AF65-F5344CB8AC3E}">
        <p14:creationId xmlns:p14="http://schemas.microsoft.com/office/powerpoint/2010/main" val="172209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Socks: FM is</a:t>
            </a:r>
            <a:r>
              <a:rPr lang="en-CA" baseline="0" dirty="0" smtClean="0"/>
              <a:t> like wearing socks. If you think about your feet, you will feel your socks. However, if you are busy running errands, completing tasks after tasks, you will stop paying attention to your feet and socks. Same goes for FM, they can become so “normal” that you really need to sit and think about it to perceive them properly.</a:t>
            </a:r>
            <a:endParaRPr lang="en-US" dirty="0"/>
          </a:p>
        </p:txBody>
      </p:sp>
      <p:sp>
        <p:nvSpPr>
          <p:cNvPr id="4" name="Slide Number Placeholder 3"/>
          <p:cNvSpPr>
            <a:spLocks noGrp="1"/>
          </p:cNvSpPr>
          <p:nvPr>
            <p:ph type="sldNum" sz="quarter" idx="10"/>
          </p:nvPr>
        </p:nvSpPr>
        <p:spPr/>
        <p:txBody>
          <a:bodyPr/>
          <a:lstStyle/>
          <a:p>
            <a:fld id="{FFE4C955-F68E-432F-A956-1B00E97F95CE}" type="slidenum">
              <a:rPr lang="en-US" smtClean="0"/>
              <a:t>11</a:t>
            </a:fld>
            <a:endParaRPr lang="en-US"/>
          </a:p>
        </p:txBody>
      </p:sp>
    </p:spTree>
    <p:extLst>
      <p:ext uri="{BB962C8B-B14F-4D97-AF65-F5344CB8AC3E}">
        <p14:creationId xmlns:p14="http://schemas.microsoft.com/office/powerpoint/2010/main" val="202761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D5380B-05E3-4978-B595-B5DF406A4579}" type="slidenum">
              <a:rPr lang="en-US" altLang="en-US" smtClean="0">
                <a:latin typeface="Times New Roman" pitchFamily="18" charset="0"/>
              </a:rPr>
              <a:pPr/>
              <a:t>13</a:t>
            </a:fld>
            <a:endParaRPr lang="en-US" altLang="en-US" smtClean="0">
              <a:latin typeface="Times New Roman" pitchFamily="18" charset="0"/>
            </a:endParaRPr>
          </a:p>
        </p:txBody>
      </p:sp>
      <p:sp>
        <p:nvSpPr>
          <p:cNvPr id="92163" name="Rectangle 2"/>
          <p:cNvSpPr>
            <a:spLocks noGrp="1" noRot="1" noChangeAspect="1" noChangeArrowheads="1" noTextEdit="1"/>
          </p:cNvSpPr>
          <p:nvPr>
            <p:ph type="sldImg"/>
          </p:nvPr>
        </p:nvSpPr>
        <p:spPr>
          <a:xfrm>
            <a:off x="381000" y="685800"/>
            <a:ext cx="6096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2491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198438"/>
            <a:ext cx="4733925" cy="2663825"/>
          </a:xfrm>
        </p:spPr>
      </p:sp>
      <p:sp>
        <p:nvSpPr>
          <p:cNvPr id="3" name="Notes Placeholder 2"/>
          <p:cNvSpPr>
            <a:spLocks noGrp="1"/>
          </p:cNvSpPr>
          <p:nvPr>
            <p:ph type="body" idx="1"/>
          </p:nvPr>
        </p:nvSpPr>
        <p:spPr/>
        <p:txBody>
          <a:bodyPr/>
          <a:lstStyle/>
          <a:p>
            <a:r>
              <a:rPr lang="en-CA" sz="1100" b="1" i="1" dirty="0"/>
              <a:t>Listen to each sample sounds</a:t>
            </a:r>
          </a:p>
          <a:p>
            <a:endParaRPr lang="en-CA" sz="1100" dirty="0"/>
          </a:p>
          <a:p>
            <a:r>
              <a:rPr lang="en-CA" sz="1100" b="1" u="sng" dirty="0"/>
              <a:t>TEACHING POINT</a:t>
            </a:r>
            <a:r>
              <a:rPr lang="en-CA" sz="1100" b="1" dirty="0"/>
              <a:t>:</a:t>
            </a:r>
          </a:p>
          <a:p>
            <a:endParaRPr lang="en-CA" sz="1100" b="1" dirty="0">
              <a:cs typeface="Calibri"/>
            </a:endParaRPr>
          </a:p>
          <a:p>
            <a:pPr marL="171450" indent="-171450">
              <a:buFont typeface="Wingdings" panose="05000000000000000000" pitchFamily="2" charset="2"/>
              <a:buChar char="ü"/>
            </a:pPr>
            <a:r>
              <a:rPr lang="en-CA" sz="1100" dirty="0"/>
              <a:t>Emphasize that one should always count the fetal heartbeat (from the source), not the pulse (from the cord or placenta)</a:t>
            </a:r>
            <a:endParaRPr lang="en-CA" sz="1100" dirty="0">
              <a:cs typeface="Calibri"/>
            </a:endParaRPr>
          </a:p>
          <a:p>
            <a:endParaRPr lang="en-CA" sz="1100" dirty="0"/>
          </a:p>
          <a:p>
            <a:r>
              <a:rPr lang="en-CA" sz="1100" i="1" dirty="0"/>
              <a:t>NOTE: Maternal</a:t>
            </a:r>
            <a:r>
              <a:rPr lang="en-CA" sz="1100" i="1" baseline="0" dirty="0"/>
              <a:t> HR </a:t>
            </a:r>
            <a:r>
              <a:rPr lang="en-CA" sz="1100" i="1" dirty="0"/>
              <a:t>example </a:t>
            </a:r>
            <a:r>
              <a:rPr lang="en-CA" sz="1100" i="1" baseline="0" dirty="0"/>
              <a:t>is very quiet, will need </a:t>
            </a:r>
            <a:r>
              <a:rPr lang="en-CA" sz="1100" i="1" dirty="0"/>
              <a:t>to increase volume</a:t>
            </a:r>
            <a:r>
              <a:rPr lang="en-CA" sz="1100" i="1" baseline="0" dirty="0"/>
              <a:t> </a:t>
            </a:r>
            <a:r>
              <a:rPr lang="en-CA" sz="1100" i="1" dirty="0"/>
              <a:t>to loud</a:t>
            </a:r>
            <a:endParaRPr lang="en-CA" sz="1100" i="1" dirty="0">
              <a:cs typeface="Calibri"/>
            </a:endParaRPr>
          </a:p>
          <a:p>
            <a:endParaRPr lang="en-CA" sz="1100" dirty="0"/>
          </a:p>
        </p:txBody>
      </p:sp>
      <p:sp>
        <p:nvSpPr>
          <p:cNvPr id="4" name="Slide Number Placeholder 3"/>
          <p:cNvSpPr>
            <a:spLocks noGrp="1"/>
          </p:cNvSpPr>
          <p:nvPr>
            <p:ph type="sldNum" sz="quarter" idx="10"/>
          </p:nvPr>
        </p:nvSpPr>
        <p:spPr/>
        <p:txBody>
          <a:bodyPr/>
          <a:lstStyle/>
          <a:p>
            <a:fld id="{F3D0291D-CBDA-4732-8038-41DAC9F0F702}" type="slidenum">
              <a:rPr lang="en-CA" smtClean="0"/>
              <a:t>16</a:t>
            </a:fld>
            <a:endParaRPr lang="en-CA" dirty="0"/>
          </a:p>
        </p:txBody>
      </p:sp>
    </p:spTree>
    <p:extLst>
      <p:ext uri="{BB962C8B-B14F-4D97-AF65-F5344CB8AC3E}">
        <p14:creationId xmlns:p14="http://schemas.microsoft.com/office/powerpoint/2010/main" val="121980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BA02DF-2599-42C6-82BE-EAD7D438345F}" type="slidenum">
              <a:rPr lang="en-US" altLang="en-US" smtClean="0">
                <a:latin typeface="Times New Roman" pitchFamily="18" charset="0"/>
                <a:ea typeface="ＭＳ Ｐゴシック"/>
                <a:cs typeface="ＭＳ Ｐゴシック"/>
              </a:rPr>
              <a:pPr fontAlgn="base">
                <a:spcBef>
                  <a:spcPct val="0"/>
                </a:spcBef>
                <a:spcAft>
                  <a:spcPct val="0"/>
                </a:spcAft>
              </a:pPr>
              <a:t>25</a:t>
            </a:fld>
            <a:endParaRPr lang="en-US" altLang="en-US" smtClean="0">
              <a:latin typeface="Times New Roman" pitchFamily="18" charset="0"/>
              <a:ea typeface="ＭＳ Ｐゴシック"/>
              <a:cs typeface="ＭＳ Ｐゴシック"/>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402719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In the presence of intact membranes, functioning fetal kidneys, and unobstructed urinary tract, dec AF reflects decreased renal filtration due to redistribution of cardiac output away from the fetal kidneys in response to chronic hypoxia.</a:t>
            </a:r>
          </a:p>
          <a:p>
            <a:pPr>
              <a:spcBef>
                <a:spcPct val="0"/>
              </a:spcBef>
            </a:pPr>
            <a:endParaRPr lang="en-CA"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19E59F-96E6-4FED-9988-30A3FD049A7B}" type="slidenum">
              <a:rPr lang="en-CA"/>
              <a:pPr fontAlgn="base">
                <a:spcBef>
                  <a:spcPct val="0"/>
                </a:spcBef>
                <a:spcAft>
                  <a:spcPct val="0"/>
                </a:spcAft>
                <a:defRPr/>
              </a:pPr>
              <a:t>26</a:t>
            </a:fld>
            <a:endParaRPr lang="en-CA"/>
          </a:p>
        </p:txBody>
      </p:sp>
    </p:spTree>
    <p:extLst>
      <p:ext uri="{BB962C8B-B14F-4D97-AF65-F5344CB8AC3E}">
        <p14:creationId xmlns:p14="http://schemas.microsoft.com/office/powerpoint/2010/main" val="365247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273747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44C4C7-CAA5-425D-89F9-951D17CE2773}" type="datetimeFigureOut">
              <a:rPr lang="en-US" smtClean="0"/>
              <a:t>25/06/17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06176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279671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399899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676780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44C4C7-CAA5-425D-89F9-951D17CE2773}" type="datetimeFigureOut">
              <a:rPr lang="en-US" smtClean="0"/>
              <a:t>25/06/17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82392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44C4C7-CAA5-425D-89F9-951D17CE2773}" type="datetimeFigureOut">
              <a:rPr lang="en-US" smtClean="0"/>
              <a:t>25/06/17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41761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2450152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21633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17970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44C4C7-CAA5-425D-89F9-951D17CE2773}" type="datetimeFigureOut">
              <a:rPr lang="en-US" smtClean="0"/>
              <a:t>25/06/17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45950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4C4C7-CAA5-425D-89F9-951D17CE2773}" type="datetimeFigureOut">
              <a:rPr lang="en-US" smtClean="0"/>
              <a:t>25/06/17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56371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4C4C7-CAA5-425D-89F9-951D17CE2773}" type="datetimeFigureOut">
              <a:rPr lang="en-US" smtClean="0"/>
              <a:t>25/06/17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325074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4C4C7-CAA5-425D-89F9-951D17CE2773}" type="datetimeFigureOut">
              <a:rPr lang="en-US" smtClean="0"/>
              <a:t>25/06/17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354611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C4C7-CAA5-425D-89F9-951D17CE2773}" type="datetimeFigureOut">
              <a:rPr lang="en-US" smtClean="0"/>
              <a:t>25/06/17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280003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44C4C7-CAA5-425D-89F9-951D17CE2773}" type="datetimeFigureOut">
              <a:rPr lang="en-US" smtClean="0"/>
              <a:t>25/06/17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17314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44C4C7-CAA5-425D-89F9-951D17CE2773}" type="datetimeFigureOut">
              <a:rPr lang="en-US" smtClean="0"/>
              <a:t>25/06/17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4BF7243-6F46-4ACA-9CD6-9FA75F15CD35}" type="slidenum">
              <a:rPr lang="en-US" smtClean="0"/>
              <a:t>‹#›</a:t>
            </a:fld>
            <a:endParaRPr lang="en-US"/>
          </a:p>
        </p:txBody>
      </p:sp>
    </p:spTree>
    <p:extLst>
      <p:ext uri="{BB962C8B-B14F-4D97-AF65-F5344CB8AC3E}">
        <p14:creationId xmlns:p14="http://schemas.microsoft.com/office/powerpoint/2010/main" val="9650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44C4C7-CAA5-425D-89F9-951D17CE2773}" type="datetimeFigureOut">
              <a:rPr lang="en-US" smtClean="0"/>
              <a:t>25/06/17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4BF7243-6F46-4ACA-9CD6-9FA75F15CD35}" type="slidenum">
              <a:rPr lang="en-US" smtClean="0"/>
              <a:t>‹#›</a:t>
            </a:fld>
            <a:endParaRPr lang="en-US"/>
          </a:p>
        </p:txBody>
      </p:sp>
    </p:spTree>
    <p:extLst>
      <p:ext uri="{BB962C8B-B14F-4D97-AF65-F5344CB8AC3E}">
        <p14:creationId xmlns:p14="http://schemas.microsoft.com/office/powerpoint/2010/main" val="37813323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6.png"/><Relationship Id="rId5" Type="http://schemas.microsoft.com/office/2007/relationships/media" Target="../media/media3.WAV"/><Relationship Id="rId10" Type="http://schemas.openxmlformats.org/officeDocument/2006/relationships/notesSlide" Target="../notesSlides/notesSlide7.xml"/><Relationship Id="rId4" Type="http://schemas.openxmlformats.org/officeDocument/2006/relationships/audio" Target="../media/media2.WAV"/><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6131" y="1696278"/>
            <a:ext cx="9144000" cy="861392"/>
          </a:xfrm>
        </p:spPr>
        <p:txBody>
          <a:bodyPr/>
          <a:lstStyle/>
          <a:p>
            <a:r>
              <a:rPr lang="en-US" b="1" dirty="0" smtClean="0"/>
              <a:t>ANTEPARTUM ORIENTATION</a:t>
            </a:r>
            <a:endParaRPr lang="en-US" b="1" dirty="0"/>
          </a:p>
        </p:txBody>
      </p:sp>
      <p:sp>
        <p:nvSpPr>
          <p:cNvPr id="5" name="Subtitle 2"/>
          <p:cNvSpPr txBox="1">
            <a:spLocks/>
          </p:cNvSpPr>
          <p:nvPr/>
        </p:nvSpPr>
        <p:spPr>
          <a:xfrm>
            <a:off x="4340181" y="5563675"/>
            <a:ext cx="7422969" cy="72121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CA" sz="1600" b="0" i="0" u="none" strike="noStrike" kern="1200" cap="none" spc="0" normalizeH="0" baseline="0" noProof="0" dirty="0" smtClean="0">
                <a:ln>
                  <a:noFill/>
                </a:ln>
                <a:solidFill>
                  <a:schemeClr val="bg1"/>
                </a:solidFill>
                <a:effectLst/>
                <a:uLnTx/>
                <a:uFillTx/>
                <a:latin typeface="Gill Sans MT" panose="020B0502020104020203"/>
                <a:ea typeface="+mn-ea"/>
                <a:cs typeface="+mn-cs"/>
              </a:rPr>
              <a:t>Slides from presentation by Malisa Khongkham, RN, MSc, NPDE</a:t>
            </a:r>
          </a:p>
          <a:p>
            <a:pPr marL="0" marR="0" lvl="0" indent="0" algn="r"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n-CA" sz="1600" b="0" i="0" u="none" strike="noStrike" kern="1200" cap="none" spc="0" normalizeH="0" baseline="0" noProof="0" dirty="0" smtClean="0">
                <a:ln>
                  <a:noFill/>
                </a:ln>
                <a:solidFill>
                  <a:schemeClr val="bg1"/>
                </a:solidFill>
                <a:effectLst/>
                <a:uLnTx/>
                <a:uFillTx/>
                <a:latin typeface="Gill Sans MT" panose="020B0502020104020203"/>
                <a:ea typeface="+mn-ea"/>
                <a:cs typeface="+mn-cs"/>
              </a:rPr>
              <a:t>Adapted by Elisabeth Chailloux, NPDE, </a:t>
            </a:r>
            <a:r>
              <a:rPr kumimoji="0" lang="en-CA" sz="1600" b="0" i="0" u="none" strike="noStrike" kern="1200" cap="none" spc="0" normalizeH="0" baseline="0" noProof="0" dirty="0" err="1" smtClean="0">
                <a:ln>
                  <a:noFill/>
                </a:ln>
                <a:solidFill>
                  <a:schemeClr val="bg1"/>
                </a:solidFill>
                <a:effectLst/>
                <a:uLnTx/>
                <a:uFillTx/>
                <a:latin typeface="Gill Sans MT" panose="020B0502020104020203"/>
                <a:ea typeface="+mn-ea"/>
                <a:cs typeface="+mn-cs"/>
              </a:rPr>
              <a:t>MScN</a:t>
            </a:r>
            <a:r>
              <a:rPr kumimoji="0" lang="en-CA" sz="1600" b="0" i="0" u="none" strike="noStrike" kern="1200" cap="none" spc="0" normalizeH="0" baseline="0" noProof="0" dirty="0" smtClean="0">
                <a:ln>
                  <a:noFill/>
                </a:ln>
                <a:solidFill>
                  <a:schemeClr val="bg1"/>
                </a:solidFill>
                <a:effectLst/>
                <a:uLnTx/>
                <a:uFillTx/>
                <a:latin typeface="Gill Sans MT" panose="020B0502020104020203"/>
                <a:ea typeface="+mn-ea"/>
                <a:cs typeface="+mn-cs"/>
              </a:rPr>
              <a:t>, candidate</a:t>
            </a:r>
            <a:endParaRPr kumimoji="0" lang="en-CA" sz="16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 name="TextBox 2"/>
          <p:cNvSpPr txBox="1"/>
          <p:nvPr/>
        </p:nvSpPr>
        <p:spPr>
          <a:xfrm>
            <a:off x="2504661" y="2822713"/>
            <a:ext cx="7262191" cy="1200329"/>
          </a:xfrm>
          <a:prstGeom prst="rect">
            <a:avLst/>
          </a:prstGeom>
          <a:noFill/>
        </p:spPr>
        <p:txBody>
          <a:bodyPr wrap="square" rtlCol="0">
            <a:spAutoFit/>
          </a:bodyPr>
          <a:lstStyle/>
          <a:p>
            <a:r>
              <a:rPr lang="en-US" sz="2400" b="1" dirty="0" smtClean="0">
                <a:solidFill>
                  <a:schemeClr val="bg1"/>
                </a:solidFill>
              </a:rPr>
              <a:t>Day 2</a:t>
            </a:r>
          </a:p>
          <a:p>
            <a:endParaRPr lang="en-US" sz="2400" b="1" dirty="0">
              <a:solidFill>
                <a:schemeClr val="bg1"/>
              </a:solidFill>
            </a:endParaRPr>
          </a:p>
          <a:p>
            <a:r>
              <a:rPr lang="en-US" sz="2400" b="1" dirty="0" smtClean="0">
                <a:solidFill>
                  <a:schemeClr val="bg1"/>
                </a:solidFill>
              </a:rPr>
              <a:t>ANTENATAL </a:t>
            </a:r>
            <a:r>
              <a:rPr lang="en-US" sz="2400" b="1" dirty="0">
                <a:solidFill>
                  <a:schemeClr val="bg1"/>
                </a:solidFill>
              </a:rPr>
              <a:t>CARE</a:t>
            </a:r>
            <a:endParaRPr lang="en-US" sz="2400" dirty="0">
              <a:solidFill>
                <a:schemeClr val="bg1"/>
              </a:solidFill>
            </a:endParaRPr>
          </a:p>
        </p:txBody>
      </p:sp>
    </p:spTree>
    <p:extLst>
      <p:ext uri="{BB962C8B-B14F-4D97-AF65-F5344CB8AC3E}">
        <p14:creationId xmlns:p14="http://schemas.microsoft.com/office/powerpoint/2010/main" val="375607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8537"/>
            <a:ext cx="10515600" cy="1325563"/>
          </a:xfrm>
        </p:spPr>
        <p:txBody>
          <a:bodyPr/>
          <a:lstStyle/>
          <a:p>
            <a:pPr>
              <a:defRPr/>
            </a:pPr>
            <a:r>
              <a:rPr lang="en-CA" b="1" dirty="0" smtClean="0"/>
              <a:t>Fetal </a:t>
            </a:r>
            <a:r>
              <a:rPr lang="en-CA" b="1" dirty="0"/>
              <a:t>M</a:t>
            </a:r>
            <a:r>
              <a:rPr lang="en-CA" b="1" dirty="0" smtClean="0"/>
              <a:t>ovement Counting</a:t>
            </a:r>
            <a:endParaRPr lang="en-CA" b="1" dirty="0"/>
          </a:p>
        </p:txBody>
      </p:sp>
      <p:sp>
        <p:nvSpPr>
          <p:cNvPr id="160770" name="Content Placeholder 2"/>
          <p:cNvSpPr>
            <a:spLocks noGrp="1"/>
          </p:cNvSpPr>
          <p:nvPr>
            <p:ph idx="1"/>
          </p:nvPr>
        </p:nvSpPr>
        <p:spPr>
          <a:xfrm>
            <a:off x="914400" y="2761032"/>
            <a:ext cx="10453688" cy="4389437"/>
          </a:xfrm>
        </p:spPr>
        <p:txBody>
          <a:bodyPr>
            <a:normAutofit/>
          </a:bodyPr>
          <a:lstStyle/>
          <a:p>
            <a:pPr>
              <a:buFont typeface="Wingdings 2" pitchFamily="18" charset="2"/>
              <a:buNone/>
            </a:pPr>
            <a:r>
              <a:rPr lang="en-US" sz="2500" b="1" dirty="0"/>
              <a:t>SOGC (2007) recommendations:</a:t>
            </a:r>
            <a:endParaRPr lang="en-CA" sz="2500" dirty="0"/>
          </a:p>
          <a:p>
            <a:r>
              <a:rPr lang="en-US" sz="2500" dirty="0"/>
              <a:t>Daily monitoring of fetal movements starting at 26 to 32 weeks should be done in all pregnancies </a:t>
            </a:r>
            <a:r>
              <a:rPr lang="en-US" sz="2500" b="1" i="1" dirty="0"/>
              <a:t>with </a:t>
            </a:r>
            <a:r>
              <a:rPr lang="en-US" sz="2500" dirty="0"/>
              <a:t>risk factors for adverse perinatal outcome. (I-A)</a:t>
            </a:r>
            <a:endParaRPr lang="en-CA" sz="2500" dirty="0"/>
          </a:p>
          <a:p>
            <a:r>
              <a:rPr lang="en-US" sz="2500" dirty="0"/>
              <a:t>Healthy pregnant women </a:t>
            </a:r>
            <a:r>
              <a:rPr lang="en-US" sz="2500" b="1" i="1" dirty="0"/>
              <a:t>without </a:t>
            </a:r>
            <a:r>
              <a:rPr lang="en-US" sz="2500" dirty="0"/>
              <a:t>risk factors for adverse perinatal outcomes should be made aware of the significance of fetal movements in the third trimester and asked to perform a fetal movement count if they perceive decreased movements. (I-B)</a:t>
            </a:r>
            <a:endParaRPr lang="en-CA" sz="2500" dirty="0"/>
          </a:p>
        </p:txBody>
      </p:sp>
      <p:pic>
        <p:nvPicPr>
          <p:cNvPr id="4" name="Image 3"/>
          <p:cNvPicPr>
            <a:picLocks noChangeAspect="1"/>
          </p:cNvPicPr>
          <p:nvPr/>
        </p:nvPicPr>
        <p:blipFill>
          <a:blip r:embed="rId2" cstate="print"/>
          <a:stretch>
            <a:fillRect/>
          </a:stretch>
        </p:blipFill>
        <p:spPr>
          <a:xfrm>
            <a:off x="7175500" y="1"/>
            <a:ext cx="3492500" cy="2324099"/>
          </a:xfrm>
          <a:prstGeom prst="rect">
            <a:avLst/>
          </a:prstGeom>
          <a:effectLst>
            <a:softEdge rad="228600"/>
          </a:effectLst>
        </p:spPr>
      </p:pic>
    </p:spTree>
    <p:extLst>
      <p:ext uri="{BB962C8B-B14F-4D97-AF65-F5344CB8AC3E}">
        <p14:creationId xmlns:p14="http://schemas.microsoft.com/office/powerpoint/2010/main" val="108156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242" y="648460"/>
            <a:ext cx="7864631" cy="1325563"/>
          </a:xfrm>
        </p:spPr>
        <p:txBody>
          <a:bodyPr/>
          <a:lstStyle/>
          <a:p>
            <a:pPr>
              <a:defRPr/>
            </a:pPr>
            <a:r>
              <a:rPr lang="en-CA" sz="4800" b="1" dirty="0" smtClean="0"/>
              <a:t>Fetal </a:t>
            </a:r>
            <a:r>
              <a:rPr lang="en-CA" sz="4800" b="1" dirty="0"/>
              <a:t>M</a:t>
            </a:r>
            <a:r>
              <a:rPr lang="en-CA" sz="4800" b="1" dirty="0" smtClean="0"/>
              <a:t>ovement </a:t>
            </a:r>
            <a:r>
              <a:rPr lang="en-CA" sz="4800" b="1" dirty="0"/>
              <a:t>C</a:t>
            </a:r>
            <a:r>
              <a:rPr lang="en-CA" sz="4800" b="1" dirty="0" smtClean="0"/>
              <a:t>ounting</a:t>
            </a:r>
            <a:endParaRPr lang="en-CA" sz="4800" b="1" dirty="0"/>
          </a:p>
        </p:txBody>
      </p:sp>
      <p:sp>
        <p:nvSpPr>
          <p:cNvPr id="167938" name="Content Placeholder 2"/>
          <p:cNvSpPr>
            <a:spLocks noGrp="1"/>
          </p:cNvSpPr>
          <p:nvPr>
            <p:ph idx="1"/>
          </p:nvPr>
        </p:nvSpPr>
        <p:spPr>
          <a:xfrm>
            <a:off x="759731" y="2514935"/>
            <a:ext cx="10809654" cy="3666923"/>
          </a:xfrm>
        </p:spPr>
        <p:txBody>
          <a:bodyPr>
            <a:normAutofit/>
          </a:bodyPr>
          <a:lstStyle/>
          <a:p>
            <a:r>
              <a:rPr lang="en-US" sz="2200" dirty="0"/>
              <a:t>Count fetal movements every day</a:t>
            </a:r>
          </a:p>
          <a:p>
            <a:r>
              <a:rPr lang="en-US" sz="2200" dirty="0"/>
              <a:t>Perform FM counting during a time that the fetus is normally active</a:t>
            </a:r>
          </a:p>
          <a:p>
            <a:r>
              <a:rPr lang="en-US" sz="2200" dirty="0"/>
              <a:t>Avoid smoking</a:t>
            </a:r>
          </a:p>
          <a:p>
            <a:r>
              <a:rPr lang="en-US" sz="2200" dirty="0"/>
              <a:t>Be comfortable in a side-lying or semi-recumbent position with hands on their </a:t>
            </a:r>
            <a:r>
              <a:rPr lang="en-US" sz="2200" dirty="0" smtClean="0"/>
              <a:t>abdomen </a:t>
            </a:r>
            <a:r>
              <a:rPr lang="en-US" sz="2200" b="1" dirty="0" smtClean="0"/>
              <a:t>(Shouldn’t be doing anything else      )</a:t>
            </a:r>
            <a:endParaRPr lang="en-US" sz="2200" b="1" dirty="0"/>
          </a:p>
          <a:p>
            <a:r>
              <a:rPr lang="en-US" sz="2200" dirty="0"/>
              <a:t>Note the time when the counting started</a:t>
            </a:r>
          </a:p>
          <a:p>
            <a:r>
              <a:rPr lang="en-US" sz="2200" dirty="0"/>
              <a:t>Count distinctive fetal movements until a count of six is reached</a:t>
            </a:r>
          </a:p>
          <a:p>
            <a:r>
              <a:rPr lang="en-US" sz="2200" dirty="0"/>
              <a:t>Note the time taken to reach the count of six</a:t>
            </a:r>
            <a:endParaRPr lang="en-CA" sz="2200" dirty="0" smtClean="0"/>
          </a:p>
        </p:txBody>
      </p:sp>
      <p:pic>
        <p:nvPicPr>
          <p:cNvPr id="5128" name="Picture 8" descr="socks&quot; Emoji - Download for free – Icond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4724" y="4223083"/>
            <a:ext cx="463088" cy="44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45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05" y="773686"/>
            <a:ext cx="10515600" cy="1325563"/>
          </a:xfrm>
        </p:spPr>
        <p:txBody>
          <a:bodyPr/>
          <a:lstStyle/>
          <a:p>
            <a:pPr>
              <a:defRPr/>
            </a:pPr>
            <a:r>
              <a:rPr lang="en-CA" b="1" dirty="0" smtClean="0"/>
              <a:t>Fetal Movement Counting</a:t>
            </a:r>
            <a:endParaRPr lang="en-CA" b="1" dirty="0"/>
          </a:p>
        </p:txBody>
      </p:sp>
      <p:sp>
        <p:nvSpPr>
          <p:cNvPr id="161794" name="Content Placeholder 2"/>
          <p:cNvSpPr>
            <a:spLocks noGrp="1"/>
          </p:cNvSpPr>
          <p:nvPr>
            <p:ph idx="1"/>
          </p:nvPr>
        </p:nvSpPr>
        <p:spPr>
          <a:xfrm>
            <a:off x="564205" y="2099250"/>
            <a:ext cx="9963319" cy="3052300"/>
          </a:xfrm>
        </p:spPr>
        <p:txBody>
          <a:bodyPr/>
          <a:lstStyle/>
          <a:p>
            <a:pPr>
              <a:buFont typeface="Wingdings 2" pitchFamily="18" charset="2"/>
              <a:buNone/>
            </a:pPr>
            <a:r>
              <a:rPr lang="en-US" sz="2500" b="1" dirty="0"/>
              <a:t>SOGC (</a:t>
            </a:r>
            <a:r>
              <a:rPr lang="en-US" sz="2500" b="1" dirty="0" smtClean="0"/>
              <a:t>2007, 2023) </a:t>
            </a:r>
            <a:r>
              <a:rPr lang="en-US" sz="2500" b="1" dirty="0"/>
              <a:t>recommendations:</a:t>
            </a:r>
            <a:endParaRPr lang="en-CA" sz="2500" dirty="0"/>
          </a:p>
          <a:p>
            <a:r>
              <a:rPr lang="en-US" sz="2200" dirty="0"/>
              <a:t>Women who do not perceive six movements in an interval of two hours require further antenatal testing and should contact their caregivers or hospital as soon as possible</a:t>
            </a:r>
            <a:endParaRPr lang="en-CA" sz="2200" dirty="0"/>
          </a:p>
          <a:p>
            <a:r>
              <a:rPr lang="en-US" sz="2200" dirty="0"/>
              <a:t>Women who report decreased fetal movements (&lt; 6 distinct movements within 2 hours) should have a complete evaluation of maternal and fetal status.</a:t>
            </a:r>
            <a:endParaRPr lang="en-CA" sz="2200" dirty="0"/>
          </a:p>
        </p:txBody>
      </p:sp>
      <p:pic>
        <p:nvPicPr>
          <p:cNvPr id="4" name="Image 3"/>
          <p:cNvPicPr>
            <a:picLocks noChangeAspect="1"/>
          </p:cNvPicPr>
          <p:nvPr/>
        </p:nvPicPr>
        <p:blipFill>
          <a:blip r:embed="rId2" cstate="print"/>
          <a:stretch>
            <a:fillRect/>
          </a:stretch>
        </p:blipFill>
        <p:spPr>
          <a:xfrm>
            <a:off x="7035024" y="274417"/>
            <a:ext cx="3492500" cy="2324099"/>
          </a:xfrm>
          <a:prstGeom prst="rect">
            <a:avLst/>
          </a:prstGeom>
          <a:effectLst>
            <a:softEdge rad="228600"/>
          </a:effectLst>
        </p:spPr>
      </p:pic>
      <p:sp>
        <p:nvSpPr>
          <p:cNvPr id="3" name="Rectangle 2"/>
          <p:cNvSpPr/>
          <p:nvPr/>
        </p:nvSpPr>
        <p:spPr>
          <a:xfrm>
            <a:off x="797669" y="5019473"/>
            <a:ext cx="10603148" cy="1292662"/>
          </a:xfrm>
          <a:prstGeom prst="rect">
            <a:avLst/>
          </a:prstGeom>
        </p:spPr>
        <p:txBody>
          <a:bodyPr wrap="square">
            <a:spAutoFit/>
          </a:bodyPr>
          <a:lstStyle/>
          <a:p>
            <a:r>
              <a:rPr lang="en-US" sz="2600" b="1" dirty="0"/>
              <a:t>Maternal awareness of the usual, normal movements of their fetus should always be taken into account, even if the criteria of 6 movements in 2 hours has been </a:t>
            </a:r>
            <a:r>
              <a:rPr lang="en-US" sz="2600" b="1" dirty="0" smtClean="0"/>
              <a:t>met.</a:t>
            </a:r>
            <a:endParaRPr lang="en-US" sz="2600" b="1" dirty="0"/>
          </a:p>
        </p:txBody>
      </p:sp>
    </p:spTree>
    <p:extLst>
      <p:ext uri="{BB962C8B-B14F-4D97-AF65-F5344CB8AC3E}">
        <p14:creationId xmlns:p14="http://schemas.microsoft.com/office/powerpoint/2010/main" val="348661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1154954" y="973668"/>
            <a:ext cx="10307243" cy="706964"/>
          </a:xfrm>
        </p:spPr>
        <p:txBody>
          <a:bodyPr/>
          <a:lstStyle/>
          <a:p>
            <a:pPr algn="ctr" eaLnBrk="1" hangingPunct="1"/>
            <a:r>
              <a:rPr lang="en-US" altLang="en-US" sz="4800" b="1" dirty="0" smtClean="0"/>
              <a:t>Non-Stress Test/Strip/Doptone</a:t>
            </a:r>
          </a:p>
        </p:txBody>
      </p:sp>
      <p:sp>
        <p:nvSpPr>
          <p:cNvPr id="55300" name="Rectangle 3"/>
          <p:cNvSpPr>
            <a:spLocks noGrp="1" noChangeArrowheads="1"/>
          </p:cNvSpPr>
          <p:nvPr>
            <p:ph idx="1"/>
          </p:nvPr>
        </p:nvSpPr>
        <p:spPr>
          <a:xfrm>
            <a:off x="425003" y="2180085"/>
            <a:ext cx="11294771" cy="4486275"/>
          </a:xfrm>
        </p:spPr>
        <p:txBody>
          <a:bodyPr>
            <a:normAutofit fontScale="77500" lnSpcReduction="20000"/>
          </a:bodyPr>
          <a:lstStyle/>
          <a:p>
            <a:pPr>
              <a:lnSpc>
                <a:spcPct val="90000"/>
              </a:lnSpc>
            </a:pPr>
            <a:r>
              <a:rPr lang="en-CA" altLang="en-US" sz="2400" b="1" dirty="0" smtClean="0"/>
              <a:t>NON-STRESS TEST (NST) </a:t>
            </a:r>
          </a:p>
          <a:p>
            <a:pPr marL="0" indent="0">
              <a:buNone/>
            </a:pPr>
            <a:r>
              <a:rPr lang="en-CA" altLang="en-US" sz="2400" dirty="0" smtClean="0"/>
              <a:t>Over 28 weeks</a:t>
            </a:r>
          </a:p>
          <a:p>
            <a:pPr marL="0" indent="0">
              <a:lnSpc>
                <a:spcPct val="90000"/>
              </a:lnSpc>
              <a:buNone/>
            </a:pPr>
            <a:r>
              <a:rPr lang="en-CA" altLang="en-US" sz="2400" dirty="0" smtClean="0"/>
              <a:t>Over 20 mins period</a:t>
            </a:r>
          </a:p>
          <a:p>
            <a:pPr marL="0" indent="0">
              <a:lnSpc>
                <a:spcPct val="90000"/>
              </a:lnSpc>
              <a:buNone/>
            </a:pPr>
            <a:endParaRPr lang="en-CA" altLang="en-US" dirty="0" smtClean="0"/>
          </a:p>
          <a:p>
            <a:r>
              <a:rPr lang="en-CA" altLang="en-US" sz="2400" b="1" dirty="0" smtClean="0"/>
              <a:t>FHR STRIP (No longer </a:t>
            </a:r>
            <a:r>
              <a:rPr lang="en-CA" altLang="en-US" sz="2400" b="1" dirty="0" smtClean="0"/>
              <a:t>exist)</a:t>
            </a:r>
            <a:endParaRPr lang="en-CA" altLang="en-US" sz="2400" b="1" dirty="0" smtClean="0"/>
          </a:p>
          <a:p>
            <a:pPr marL="0" indent="0">
              <a:buNone/>
            </a:pPr>
            <a:r>
              <a:rPr lang="en-CA" altLang="en-US" sz="2400" dirty="0" smtClean="0"/>
              <a:t>Between 24-28 weeks</a:t>
            </a:r>
          </a:p>
          <a:p>
            <a:pPr marL="0" indent="0">
              <a:buNone/>
            </a:pPr>
            <a:r>
              <a:rPr lang="en-CA" altLang="en-US" sz="2400" dirty="0"/>
              <a:t>	</a:t>
            </a:r>
            <a:r>
              <a:rPr lang="en-CA" altLang="en-US" sz="2400" dirty="0" smtClean="0"/>
              <a:t>Now NST is done, with the understanding that it will not be reactive until 28-32 weeks</a:t>
            </a:r>
          </a:p>
          <a:p>
            <a:pPr marL="0" indent="0">
              <a:buNone/>
            </a:pPr>
            <a:endParaRPr lang="en-CA" altLang="en-US" dirty="0"/>
          </a:p>
          <a:p>
            <a:pPr eaLnBrk="1" hangingPunct="1">
              <a:lnSpc>
                <a:spcPct val="90000"/>
              </a:lnSpc>
            </a:pPr>
            <a:r>
              <a:rPr lang="en-CA" altLang="en-US" sz="2400" b="1" dirty="0" smtClean="0"/>
              <a:t>DOPTONE</a:t>
            </a:r>
            <a:r>
              <a:rPr lang="en-CA" altLang="en-US" dirty="0" smtClean="0"/>
              <a:t> </a:t>
            </a:r>
          </a:p>
          <a:p>
            <a:pPr marL="0" indent="0" eaLnBrk="1" hangingPunct="1">
              <a:lnSpc>
                <a:spcPct val="90000"/>
              </a:lnSpc>
              <a:buNone/>
            </a:pPr>
            <a:r>
              <a:rPr lang="en-CA" altLang="en-US" sz="2600" dirty="0" smtClean="0"/>
              <a:t>Between 18-23.6 weeks AND on the shifts other than the one where NST was done</a:t>
            </a:r>
          </a:p>
          <a:p>
            <a:pPr marL="0" indent="0" eaLnBrk="1" hangingPunct="1">
              <a:lnSpc>
                <a:spcPct val="90000"/>
              </a:lnSpc>
              <a:buNone/>
            </a:pPr>
            <a:r>
              <a:rPr lang="en-CA" altLang="en-US" sz="2600" dirty="0" smtClean="0"/>
              <a:t>Over </a:t>
            </a:r>
            <a:r>
              <a:rPr lang="en-CA" altLang="en-US" sz="2600" dirty="0"/>
              <a:t>1 min. </a:t>
            </a:r>
            <a:endParaRPr lang="en-CA" altLang="en-US" sz="2600" dirty="0" smtClean="0"/>
          </a:p>
          <a:p>
            <a:pPr marL="0" indent="0" eaLnBrk="1" hangingPunct="1">
              <a:lnSpc>
                <a:spcPct val="90000"/>
              </a:lnSpc>
              <a:buNone/>
            </a:pPr>
            <a:r>
              <a:rPr lang="en-CA" altLang="en-US" sz="2600" dirty="0" smtClean="0"/>
              <a:t>Normal </a:t>
            </a:r>
            <a:r>
              <a:rPr lang="en-CA" altLang="en-US" sz="2600" dirty="0"/>
              <a:t>FHR &lt; 37 weeks: 120-</a:t>
            </a:r>
            <a:r>
              <a:rPr lang="en-CA" altLang="en-US" sz="2600" b="1" dirty="0"/>
              <a:t>160 </a:t>
            </a:r>
            <a:r>
              <a:rPr lang="en-CA" altLang="en-US" sz="2600" dirty="0"/>
              <a:t>bpm  </a:t>
            </a:r>
            <a:endParaRPr lang="en-CA" altLang="en-US" sz="2600" dirty="0" smtClean="0"/>
          </a:p>
          <a:p>
            <a:pPr marL="0" indent="0" eaLnBrk="1" hangingPunct="1">
              <a:lnSpc>
                <a:spcPct val="90000"/>
              </a:lnSpc>
              <a:buNone/>
            </a:pPr>
            <a:r>
              <a:rPr lang="en-CA" altLang="en-US" sz="2600" dirty="0" smtClean="0"/>
              <a:t>Normal </a:t>
            </a:r>
            <a:r>
              <a:rPr lang="en-CA" altLang="en-US" sz="2600" dirty="0"/>
              <a:t>FHR &gt; 37 weeks: 110-160 bpm</a:t>
            </a:r>
          </a:p>
          <a:p>
            <a:pPr eaLnBrk="1" hangingPunct="1">
              <a:lnSpc>
                <a:spcPct val="90000"/>
              </a:lnSpc>
            </a:pPr>
            <a:endParaRPr lang="en-CA" altLang="en-US" dirty="0"/>
          </a:p>
          <a:p>
            <a:pPr eaLnBrk="1" hangingPunct="1">
              <a:lnSpc>
                <a:spcPct val="90000"/>
              </a:lnSpc>
            </a:pPr>
            <a:endParaRPr lang="en-US" altLang="en-US" dirty="0"/>
          </a:p>
        </p:txBody>
      </p:sp>
    </p:spTree>
    <p:extLst>
      <p:ext uri="{BB962C8B-B14F-4D97-AF65-F5344CB8AC3E}">
        <p14:creationId xmlns:p14="http://schemas.microsoft.com/office/powerpoint/2010/main" val="285131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626383"/>
            <a:ext cx="10515600" cy="1325563"/>
          </a:xfrm>
        </p:spPr>
        <p:txBody>
          <a:bodyPr>
            <a:normAutofit/>
          </a:bodyPr>
          <a:lstStyle/>
          <a:p>
            <a:pPr algn="ctr"/>
            <a:r>
              <a:rPr lang="fr-CA" sz="4800" b="1" dirty="0" err="1" smtClean="0"/>
              <a:t>Doptone</a:t>
            </a:r>
            <a:r>
              <a:rPr lang="fr-CA" sz="4800" b="1" dirty="0" smtClean="0"/>
              <a:t>: How to ?</a:t>
            </a:r>
            <a:endParaRPr lang="en-CA" sz="4800" b="1" dirty="0"/>
          </a:p>
        </p:txBody>
      </p:sp>
      <p:sp>
        <p:nvSpPr>
          <p:cNvPr id="3" name="Content Placeholder 2"/>
          <p:cNvSpPr>
            <a:spLocks noGrp="1"/>
          </p:cNvSpPr>
          <p:nvPr>
            <p:ph idx="1"/>
          </p:nvPr>
        </p:nvSpPr>
        <p:spPr>
          <a:xfrm>
            <a:off x="644648" y="2724677"/>
            <a:ext cx="10515600" cy="3689001"/>
          </a:xfrm>
        </p:spPr>
        <p:txBody>
          <a:bodyPr>
            <a:noAutofit/>
          </a:bodyPr>
          <a:lstStyle/>
          <a:p>
            <a:pPr lvl="0"/>
            <a:r>
              <a:rPr lang="en-CA" sz="2200" dirty="0" smtClean="0"/>
              <a:t>Ask </a:t>
            </a:r>
            <a:r>
              <a:rPr lang="en-CA" sz="2200" dirty="0"/>
              <a:t>the patient to empty her bladder prior to beginning</a:t>
            </a:r>
          </a:p>
          <a:p>
            <a:r>
              <a:rPr lang="en-CA" sz="2200" dirty="0"/>
              <a:t>Install the patient in a supine </a:t>
            </a:r>
            <a:r>
              <a:rPr lang="en-CA" sz="2200" dirty="0" smtClean="0"/>
              <a:t>position with a tilt to </a:t>
            </a:r>
            <a:r>
              <a:rPr lang="en-CA" sz="2200" dirty="0"/>
              <a:t>prevent </a:t>
            </a:r>
            <a:r>
              <a:rPr lang="en-CA" sz="2200" dirty="0" smtClean="0"/>
              <a:t>hypotension</a:t>
            </a:r>
            <a:endParaRPr lang="en-CA" sz="2200" dirty="0"/>
          </a:p>
          <a:p>
            <a:pPr lvl="0"/>
            <a:r>
              <a:rPr lang="en-CA" sz="2200" dirty="0" smtClean="0"/>
              <a:t>Assess </a:t>
            </a:r>
            <a:r>
              <a:rPr lang="en-CA" sz="2200" dirty="0"/>
              <a:t>foetal position by performing the Leopold’s manoeuvres </a:t>
            </a:r>
            <a:r>
              <a:rPr lang="en-CA" sz="2200" dirty="0" smtClean="0"/>
              <a:t>(if appropriate in regards of gestational age)</a:t>
            </a:r>
          </a:p>
          <a:p>
            <a:r>
              <a:rPr lang="en-CA" sz="2200" dirty="0"/>
              <a:t>Assess maternal pulse at the same time as you obtain the FH</a:t>
            </a:r>
          </a:p>
          <a:p>
            <a:r>
              <a:rPr lang="fr-CA" sz="2200" dirty="0"/>
              <a:t>Ensure to have FH (and not placenta or cord)</a:t>
            </a:r>
            <a:endParaRPr lang="en-CA" sz="2200" dirty="0"/>
          </a:p>
          <a:p>
            <a:r>
              <a:rPr lang="en-US" sz="2200" dirty="0"/>
              <a:t>Auscultate</a:t>
            </a:r>
            <a:r>
              <a:rPr lang="en-CA" sz="2200" dirty="0"/>
              <a:t> the FHR over a minimal time period of 60 </a:t>
            </a:r>
            <a:r>
              <a:rPr lang="en-US" sz="2200" dirty="0" smtClean="0"/>
              <a:t>seconds </a:t>
            </a:r>
            <a:endParaRPr lang="en-CA" sz="2200" dirty="0"/>
          </a:p>
          <a:p>
            <a:r>
              <a:rPr lang="en-US" sz="2200" dirty="0"/>
              <a:t>Observe the rhythm, the rate, and if presence of uterine </a:t>
            </a:r>
            <a:r>
              <a:rPr lang="en-US" sz="2200" dirty="0" smtClean="0"/>
              <a:t>activity</a:t>
            </a:r>
            <a:endParaRPr lang="en-US" sz="2200" dirty="0"/>
          </a:p>
          <a:p>
            <a:endParaRPr lang="en-CA" sz="2200" dirty="0"/>
          </a:p>
          <a:p>
            <a:pPr lvl="0"/>
            <a:endParaRPr lang="en-CA" sz="2200" dirty="0"/>
          </a:p>
          <a:p>
            <a:endParaRPr lang="en-CA" sz="2200" dirty="0"/>
          </a:p>
        </p:txBody>
      </p:sp>
    </p:spTree>
    <p:extLst>
      <p:ext uri="{BB962C8B-B14F-4D97-AF65-F5344CB8AC3E}">
        <p14:creationId xmlns:p14="http://schemas.microsoft.com/office/powerpoint/2010/main" val="63906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2189407"/>
            <a:ext cx="4772810" cy="3314247"/>
          </a:xfrm>
        </p:spPr>
        <p:txBody>
          <a:bodyPr>
            <a:normAutofit/>
          </a:bodyPr>
          <a:lstStyle/>
          <a:p>
            <a:pPr algn="ctr"/>
            <a:r>
              <a:rPr lang="en-CA" sz="4800" b="1" dirty="0" smtClean="0">
                <a:solidFill>
                  <a:srgbClr val="5A2C5D"/>
                </a:solidFill>
              </a:rPr>
              <a:t>Doptone : </a:t>
            </a:r>
            <a:br>
              <a:rPr lang="en-CA" sz="4800" b="1" dirty="0" smtClean="0">
                <a:solidFill>
                  <a:srgbClr val="5A2C5D"/>
                </a:solidFill>
              </a:rPr>
            </a:br>
            <a:r>
              <a:rPr lang="en-CA" sz="4800" b="1" dirty="0" smtClean="0">
                <a:solidFill>
                  <a:srgbClr val="5A2C5D"/>
                </a:solidFill>
              </a:rPr>
              <a:t>Finding the FHR </a:t>
            </a:r>
            <a:endParaRPr lang="en-CA" sz="4800" b="1" dirty="0">
              <a:solidFill>
                <a:srgbClr val="5A2C5D"/>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25155542"/>
              </p:ext>
            </p:extLst>
          </p:nvPr>
        </p:nvGraphicFramePr>
        <p:xfrm>
          <a:off x="5803188" y="141471"/>
          <a:ext cx="5155964" cy="6716529"/>
        </p:xfrm>
        <a:graphic>
          <a:graphicData uri="http://schemas.openxmlformats.org/presentationml/2006/ole">
            <mc:AlternateContent xmlns:mc="http://schemas.openxmlformats.org/markup-compatibility/2006">
              <mc:Choice xmlns:v="urn:schemas-microsoft-com:vml" Requires="v">
                <p:oleObj spid="_x0000_s4136" name="Acrobat Document" r:id="rId3" imgW="5667363" imgH="7381690" progId="AcroExch.Document.DC">
                  <p:embed/>
                </p:oleObj>
              </mc:Choice>
              <mc:Fallback>
                <p:oleObj name="Acrobat Document" r:id="rId3" imgW="5667363" imgH="7381690" progId="AcroExch.Document.DC">
                  <p:embed/>
                  <p:pic>
                    <p:nvPicPr>
                      <p:cNvPr id="0" name=""/>
                      <p:cNvPicPr/>
                      <p:nvPr/>
                    </p:nvPicPr>
                    <p:blipFill>
                      <a:blip r:embed="rId4"/>
                      <a:stretch>
                        <a:fillRect/>
                      </a:stretch>
                    </p:blipFill>
                    <p:spPr>
                      <a:xfrm>
                        <a:off x="5803188" y="141471"/>
                        <a:ext cx="5155964" cy="6716529"/>
                      </a:xfrm>
                      <a:prstGeom prst="rect">
                        <a:avLst/>
                      </a:prstGeom>
                    </p:spPr>
                  </p:pic>
                </p:oleObj>
              </mc:Fallback>
            </mc:AlternateContent>
          </a:graphicData>
        </a:graphic>
      </p:graphicFrame>
    </p:spTree>
    <p:extLst>
      <p:ext uri="{BB962C8B-B14F-4D97-AF65-F5344CB8AC3E}">
        <p14:creationId xmlns:p14="http://schemas.microsoft.com/office/powerpoint/2010/main" val="74914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BCF56EC8-5323-4EFA-AFD3-ACE5868AB5C5}"/>
              </a:ext>
            </a:extLst>
          </p:cNvPr>
          <p:cNvSpPr txBox="1">
            <a:spLocks/>
          </p:cNvSpPr>
          <p:nvPr/>
        </p:nvSpPr>
        <p:spPr>
          <a:xfrm>
            <a:off x="2937480" y="1692275"/>
            <a:ext cx="6378575" cy="4800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600" dirty="0"/>
              <a:t>Fetal heartbeat</a:t>
            </a:r>
          </a:p>
          <a:p>
            <a:pPr marL="0" indent="0">
              <a:buFont typeface="Arial" panose="020B0604020202020204" pitchFamily="34" charset="0"/>
              <a:buNone/>
              <a:defRPr/>
            </a:pPr>
            <a:endParaRPr lang="en-US" sz="3600" dirty="0"/>
          </a:p>
          <a:p>
            <a:pPr>
              <a:defRPr/>
            </a:pPr>
            <a:r>
              <a:rPr lang="en-US" sz="3600" dirty="0"/>
              <a:t>Umbilical cord or placenta</a:t>
            </a:r>
          </a:p>
          <a:p>
            <a:pPr marL="0" indent="0">
              <a:buFont typeface="Arial" panose="020B0604020202020204" pitchFamily="34" charset="0"/>
              <a:buNone/>
              <a:defRPr/>
            </a:pPr>
            <a:endParaRPr lang="en-US" sz="3600" dirty="0"/>
          </a:p>
          <a:p>
            <a:pPr>
              <a:defRPr/>
            </a:pPr>
            <a:r>
              <a:rPr lang="en-US" sz="3600" dirty="0"/>
              <a:t>Maternal heart beat</a:t>
            </a:r>
          </a:p>
          <a:p>
            <a:pPr marL="0" indent="0">
              <a:buFont typeface="Arial" panose="020B0604020202020204" pitchFamily="34" charset="0"/>
              <a:buNone/>
              <a:defRPr/>
            </a:pPr>
            <a:endParaRPr lang="en-US" sz="3600" dirty="0"/>
          </a:p>
          <a:p>
            <a:pPr>
              <a:defRPr/>
            </a:pPr>
            <a:r>
              <a:rPr lang="en-US" sz="3600" dirty="0"/>
              <a:t>Fetal heart and umbilical cord</a:t>
            </a:r>
          </a:p>
          <a:p>
            <a:pPr marL="0" indent="0">
              <a:buFont typeface="Arial" panose="020B0604020202020204" pitchFamily="34" charset="0"/>
              <a:buNone/>
              <a:defRPr/>
            </a:pPr>
            <a:endParaRPr lang="en-US" sz="3600" dirty="0"/>
          </a:p>
        </p:txBody>
      </p:sp>
      <p:pic>
        <p:nvPicPr>
          <p:cNvPr id="6" name="Sample_Sounds_FetalHeart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920960" y="1692275"/>
            <a:ext cx="487363" cy="487363"/>
          </a:xfrm>
          <a:prstGeom prst="rect">
            <a:avLst/>
          </a:prstGeom>
        </p:spPr>
      </p:pic>
      <p:pic>
        <p:nvPicPr>
          <p:cNvPr id="7" name="Sample_Sounds_UmbilicalCordorPlacent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316055" y="2815812"/>
            <a:ext cx="487363" cy="487363"/>
          </a:xfrm>
          <a:prstGeom prst="rect">
            <a:avLst/>
          </a:prstGeom>
        </p:spPr>
      </p:pic>
      <p:pic>
        <p:nvPicPr>
          <p:cNvPr id="8" name="Sample_Sounds_MaternalHeartBea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026509" y="3975488"/>
            <a:ext cx="487363" cy="487363"/>
          </a:xfrm>
          <a:prstGeom prst="rect">
            <a:avLst/>
          </a:prstGeom>
        </p:spPr>
      </p:pic>
      <p:pic>
        <p:nvPicPr>
          <p:cNvPr id="9" name="Sample_Sounds_FetalHeartBeatANDUmbilicalcor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9208789" y="5066587"/>
            <a:ext cx="487363" cy="487363"/>
          </a:xfrm>
          <a:prstGeom prst="rect">
            <a:avLst/>
          </a:prstGeom>
        </p:spPr>
      </p:pic>
      <p:sp>
        <p:nvSpPr>
          <p:cNvPr id="12" name="Footer Placeholder 1"/>
          <p:cNvSpPr>
            <a:spLocks noGrp="1"/>
          </p:cNvSpPr>
          <p:nvPr>
            <p:ph type="ftr" sz="quarter" idx="11"/>
          </p:nvPr>
        </p:nvSpPr>
        <p:spPr>
          <a:xfrm>
            <a:off x="4038600" y="6492875"/>
            <a:ext cx="4114800" cy="365125"/>
          </a:xfrm>
        </p:spPr>
        <p:txBody>
          <a:bodyPr/>
          <a:lstStyle/>
          <a:p>
            <a:r>
              <a:rPr lang="en-CA" dirty="0"/>
              <a:t>© Canadian FHS SC, September 2020</a:t>
            </a:r>
          </a:p>
        </p:txBody>
      </p:sp>
      <p:sp>
        <p:nvSpPr>
          <p:cNvPr id="10" name="Title 1"/>
          <p:cNvSpPr txBox="1">
            <a:spLocks/>
          </p:cNvSpPr>
          <p:nvPr/>
        </p:nvSpPr>
        <p:spPr>
          <a:xfrm>
            <a:off x="350520" y="626383"/>
            <a:ext cx="10515600" cy="8023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4800" b="1" dirty="0" smtClean="0">
                <a:solidFill>
                  <a:srgbClr val="5A2C5D"/>
                </a:solidFill>
              </a:rPr>
              <a:t>Doptone : different sounds </a:t>
            </a:r>
            <a:endParaRPr lang="en-CA" sz="4800" b="1" dirty="0">
              <a:solidFill>
                <a:srgbClr val="5A2C5D"/>
              </a:solidFill>
            </a:endParaRPr>
          </a:p>
        </p:txBody>
      </p:sp>
    </p:spTree>
    <p:extLst>
      <p:ext uri="{BB962C8B-B14F-4D97-AF65-F5344CB8AC3E}">
        <p14:creationId xmlns:p14="http://schemas.microsoft.com/office/powerpoint/2010/main" val="583315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473"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538" fill="hold"/>
                                        <p:tgtEl>
                                          <p:spTgt spid="8"/>
                                        </p:tgtEl>
                                      </p:cBhvr>
                                    </p:cmd>
                                  </p:childTnLst>
                                </p:cTn>
                              </p:par>
                            </p:childTnLst>
                          </p:cTn>
                        </p:par>
                      </p:childTnLst>
                    </p:cTn>
                  </p:par>
                </p:childTnLst>
              </p:cTn>
              <p:nextCondLst>
                <p:cond evt="onClick" delay="0">
                  <p:tgtEl>
                    <p:spTgt spid="8"/>
                  </p:tgtEl>
                </p:cond>
              </p:nextCondLst>
            </p:seq>
            <p:audio>
              <p:cMediaNode vol="92424">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748"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sz="4800" b="1" dirty="0" smtClean="0"/>
              <a:t>Doptone: Documentation</a:t>
            </a:r>
            <a:endParaRPr lang="en-CA" sz="4800" b="1" dirty="0"/>
          </a:p>
        </p:txBody>
      </p:sp>
      <p:sp>
        <p:nvSpPr>
          <p:cNvPr id="3" name="Content Placeholder 2"/>
          <p:cNvSpPr>
            <a:spLocks noGrp="1"/>
          </p:cNvSpPr>
          <p:nvPr>
            <p:ph idx="1"/>
          </p:nvPr>
        </p:nvSpPr>
        <p:spPr/>
        <p:txBody>
          <a:bodyPr/>
          <a:lstStyle/>
          <a:p>
            <a:r>
              <a:rPr lang="fr-CA" sz="2200" dirty="0" smtClean="0"/>
              <a:t>Chart in Centricity : </a:t>
            </a:r>
          </a:p>
          <a:p>
            <a:pPr marL="0" indent="0">
              <a:buNone/>
            </a:pPr>
            <a:endParaRPr lang="en-CA" sz="2200" dirty="0"/>
          </a:p>
          <a:p>
            <a:pPr lvl="1"/>
            <a:r>
              <a:rPr lang="en-US" sz="2200" dirty="0" smtClean="0"/>
              <a:t>Fetal </a:t>
            </a:r>
            <a:r>
              <a:rPr lang="en-US" sz="2200" dirty="0"/>
              <a:t>heart </a:t>
            </a:r>
            <a:r>
              <a:rPr lang="en-US" sz="2200" dirty="0" smtClean="0"/>
              <a:t>rhythm (Regular/Irregular)</a:t>
            </a:r>
            <a:endParaRPr lang="en-CA" sz="2200" dirty="0"/>
          </a:p>
          <a:p>
            <a:pPr lvl="1"/>
            <a:r>
              <a:rPr lang="en-US" sz="2200" dirty="0"/>
              <a:t>The </a:t>
            </a:r>
            <a:r>
              <a:rPr lang="en-US" sz="2200" dirty="0" smtClean="0"/>
              <a:t>rate (140bpm)</a:t>
            </a:r>
          </a:p>
          <a:p>
            <a:pPr lvl="1"/>
            <a:r>
              <a:rPr lang="en-US" sz="2200" dirty="0" smtClean="0"/>
              <a:t>Presence of audible accelerations or decelerations </a:t>
            </a:r>
            <a:endParaRPr lang="en-CA" sz="2200" dirty="0"/>
          </a:p>
          <a:p>
            <a:pPr lvl="1"/>
            <a:r>
              <a:rPr lang="en-US" sz="2200" dirty="0"/>
              <a:t>The uterine </a:t>
            </a:r>
            <a:r>
              <a:rPr lang="en-US" sz="2200" dirty="0" smtClean="0"/>
              <a:t>activity (on palpation)</a:t>
            </a:r>
            <a:endParaRPr lang="en-CA" sz="2200" dirty="0"/>
          </a:p>
          <a:p>
            <a:endParaRPr lang="en-CA" dirty="0"/>
          </a:p>
        </p:txBody>
      </p:sp>
    </p:spTree>
    <p:extLst>
      <p:ext uri="{BB962C8B-B14F-4D97-AF65-F5344CB8AC3E}">
        <p14:creationId xmlns:p14="http://schemas.microsoft.com/office/powerpoint/2010/main" val="9936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t>Non-Stress Test</a:t>
            </a:r>
            <a:endParaRPr lang="fr-FR" sz="4800" b="1" dirty="0"/>
          </a:p>
        </p:txBody>
      </p:sp>
      <p:sp>
        <p:nvSpPr>
          <p:cNvPr id="3" name="Espace réservé du contenu 2"/>
          <p:cNvSpPr>
            <a:spLocks noGrp="1"/>
          </p:cNvSpPr>
          <p:nvPr>
            <p:ph idx="1"/>
          </p:nvPr>
        </p:nvSpPr>
        <p:spPr>
          <a:xfrm>
            <a:off x="511108" y="2704562"/>
            <a:ext cx="10726783" cy="2498503"/>
          </a:xfrm>
        </p:spPr>
        <p:txBody>
          <a:bodyPr>
            <a:noAutofit/>
          </a:bodyPr>
          <a:lstStyle/>
          <a:p>
            <a:pPr lvl="0"/>
            <a:r>
              <a:rPr lang="en-CA" sz="2200" dirty="0" smtClean="0"/>
              <a:t>Last at least </a:t>
            </a:r>
            <a:r>
              <a:rPr lang="en-CA" sz="2200" b="1" dirty="0" smtClean="0"/>
              <a:t>20 minutes</a:t>
            </a:r>
            <a:r>
              <a:rPr lang="en-CA" sz="2200" dirty="0" smtClean="0"/>
              <a:t> </a:t>
            </a:r>
          </a:p>
          <a:p>
            <a:pPr lvl="1"/>
            <a:r>
              <a:rPr lang="en-CA" sz="2200" dirty="0" smtClean="0"/>
              <a:t>If a NST does not meet criteria for a normal NST after 20 minutes of testing, the recording should continue for another 20 minutes .</a:t>
            </a:r>
          </a:p>
          <a:p>
            <a:pPr lvl="0"/>
            <a:r>
              <a:rPr lang="en-CA" sz="2200" dirty="0" smtClean="0"/>
              <a:t>After </a:t>
            </a:r>
            <a:r>
              <a:rPr lang="en-CA" sz="2200" dirty="0"/>
              <a:t>40 </a:t>
            </a:r>
            <a:r>
              <a:rPr lang="en-CA" sz="2200" dirty="0" smtClean="0"/>
              <a:t>minutes of </a:t>
            </a:r>
            <a:r>
              <a:rPr lang="en-CA" sz="2200" dirty="0"/>
              <a:t>testing:</a:t>
            </a:r>
            <a:endParaRPr lang="en-CA" sz="2200" dirty="0" smtClean="0"/>
          </a:p>
          <a:p>
            <a:pPr lvl="1"/>
            <a:r>
              <a:rPr lang="en-CA" sz="2200" dirty="0" smtClean="0"/>
              <a:t>If the fetus lacks accelerations, the primary care provider should be notified. </a:t>
            </a:r>
            <a:endParaRPr lang="fr-CA" sz="2200" dirty="0" smtClean="0"/>
          </a:p>
        </p:txBody>
      </p:sp>
    </p:spTree>
    <p:extLst>
      <p:ext uri="{BB962C8B-B14F-4D97-AF65-F5344CB8AC3E}">
        <p14:creationId xmlns:p14="http://schemas.microsoft.com/office/powerpoint/2010/main" val="3733929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t>Non-Stress Test</a:t>
            </a:r>
            <a:endParaRPr lang="fr-FR" sz="4800" b="1" dirty="0"/>
          </a:p>
        </p:txBody>
      </p:sp>
      <p:sp>
        <p:nvSpPr>
          <p:cNvPr id="3" name="Espace réservé du contenu 2"/>
          <p:cNvSpPr>
            <a:spLocks noGrp="1"/>
          </p:cNvSpPr>
          <p:nvPr>
            <p:ph idx="1"/>
          </p:nvPr>
        </p:nvSpPr>
        <p:spPr>
          <a:xfrm>
            <a:off x="627017" y="2273122"/>
            <a:ext cx="10726783" cy="3998890"/>
          </a:xfrm>
        </p:spPr>
        <p:txBody>
          <a:bodyPr>
            <a:noAutofit/>
          </a:bodyPr>
          <a:lstStyle/>
          <a:p>
            <a:pPr lvl="0"/>
            <a:r>
              <a:rPr lang="en-CA" sz="2200" b="1" dirty="0" smtClean="0"/>
              <a:t>Atypical NST:</a:t>
            </a:r>
          </a:p>
          <a:p>
            <a:pPr lvl="1"/>
            <a:r>
              <a:rPr lang="en-CA" sz="2200" dirty="0" smtClean="0"/>
              <a:t>requires further assessment by the resident </a:t>
            </a:r>
          </a:p>
          <a:p>
            <a:pPr lvl="1"/>
            <a:r>
              <a:rPr lang="en-CA" sz="2200" b="1" dirty="0" smtClean="0"/>
              <a:t>must not be discontinued until authorized</a:t>
            </a:r>
            <a:r>
              <a:rPr lang="en-CA" sz="2200" dirty="0" smtClean="0"/>
              <a:t>. </a:t>
            </a:r>
            <a:endParaRPr lang="fr-CA" sz="2200" dirty="0" smtClean="0"/>
          </a:p>
          <a:p>
            <a:pPr lvl="0"/>
            <a:r>
              <a:rPr lang="en-CA" sz="2200" b="1" dirty="0" smtClean="0"/>
              <a:t>Abnormal NST:</a:t>
            </a:r>
          </a:p>
          <a:p>
            <a:pPr lvl="1"/>
            <a:r>
              <a:rPr lang="en-CA" sz="2200" dirty="0" smtClean="0"/>
              <a:t>must be interpreted immediately by resident (or MFM staff)</a:t>
            </a:r>
          </a:p>
          <a:p>
            <a:pPr lvl="1"/>
            <a:r>
              <a:rPr lang="en-CA" sz="2200" dirty="0" smtClean="0"/>
              <a:t>overall assessment of the situation and further investigation with BPP is required. Some situations will necessitate urgent delivery. </a:t>
            </a:r>
          </a:p>
          <a:p>
            <a:pPr lvl="1"/>
            <a:r>
              <a:rPr lang="en-CA" sz="2200" b="1" dirty="0" smtClean="0"/>
              <a:t>must not be discontinued until authorized.</a:t>
            </a:r>
            <a:endParaRPr lang="fr-CA" sz="2200" dirty="0" smtClean="0"/>
          </a:p>
        </p:txBody>
      </p:sp>
    </p:spTree>
    <p:extLst>
      <p:ext uri="{BB962C8B-B14F-4D97-AF65-F5344CB8AC3E}">
        <p14:creationId xmlns:p14="http://schemas.microsoft.com/office/powerpoint/2010/main" val="169807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57981" y="695304"/>
            <a:ext cx="7223901" cy="1143000"/>
          </a:xfrm>
        </p:spPr>
        <p:txBody>
          <a:bodyPr>
            <a:normAutofit/>
          </a:bodyPr>
          <a:lstStyle/>
          <a:p>
            <a:pPr eaLnBrk="1" hangingPunct="1">
              <a:defRPr/>
            </a:pPr>
            <a:r>
              <a:rPr lang="en-CA" altLang="en-US" sz="4800" b="1" dirty="0"/>
              <a:t>Antenatal</a:t>
            </a:r>
            <a:r>
              <a:rPr lang="en-CA" altLang="en-US" sz="4000" b="1" dirty="0"/>
              <a:t> </a:t>
            </a:r>
            <a:r>
              <a:rPr lang="en-CA" altLang="en-US" sz="4800" b="1" dirty="0"/>
              <a:t>Assessment</a:t>
            </a:r>
            <a:endParaRPr lang="en-US" altLang="en-US" sz="4800" b="1" dirty="0"/>
          </a:p>
        </p:txBody>
      </p:sp>
      <p:sp>
        <p:nvSpPr>
          <p:cNvPr id="153602" name="Rectangle 3"/>
          <p:cNvSpPr>
            <a:spLocks noGrp="1" noChangeArrowheads="1"/>
          </p:cNvSpPr>
          <p:nvPr>
            <p:ph idx="1"/>
          </p:nvPr>
        </p:nvSpPr>
        <p:spPr>
          <a:xfrm>
            <a:off x="1920099" y="1933575"/>
            <a:ext cx="8462962" cy="4924425"/>
          </a:xfrm>
        </p:spPr>
        <p:txBody>
          <a:bodyPr/>
          <a:lstStyle/>
          <a:p>
            <a:pPr eaLnBrk="1" hangingPunct="1">
              <a:lnSpc>
                <a:spcPct val="80000"/>
              </a:lnSpc>
            </a:pPr>
            <a:endParaRPr lang="en-US" altLang="en-US" dirty="0"/>
          </a:p>
          <a:p>
            <a:pPr lvl="1" eaLnBrk="1" hangingPunct="1">
              <a:lnSpc>
                <a:spcPct val="80000"/>
              </a:lnSpc>
            </a:pPr>
            <a:r>
              <a:rPr lang="en-US" altLang="en-US" sz="2800" dirty="0" smtClean="0"/>
              <a:t>Maternal </a:t>
            </a:r>
            <a:r>
              <a:rPr lang="en-US" altLang="en-US" sz="2800" dirty="0"/>
              <a:t>age</a:t>
            </a:r>
          </a:p>
          <a:p>
            <a:pPr lvl="1" eaLnBrk="1" hangingPunct="1">
              <a:lnSpc>
                <a:spcPct val="80000"/>
              </a:lnSpc>
            </a:pPr>
            <a:r>
              <a:rPr lang="en-US" altLang="en-US" sz="2800" dirty="0"/>
              <a:t>Gestational age </a:t>
            </a:r>
          </a:p>
          <a:p>
            <a:pPr lvl="1" eaLnBrk="1" hangingPunct="1">
              <a:lnSpc>
                <a:spcPct val="80000"/>
              </a:lnSpc>
            </a:pPr>
            <a:r>
              <a:rPr lang="en-US" altLang="en-US" sz="2800" dirty="0"/>
              <a:t>Previous obstetrical history </a:t>
            </a:r>
          </a:p>
          <a:p>
            <a:pPr lvl="1" eaLnBrk="1" hangingPunct="1">
              <a:lnSpc>
                <a:spcPct val="80000"/>
              </a:lnSpc>
            </a:pPr>
            <a:r>
              <a:rPr lang="en-US" altLang="en-US" sz="2800" dirty="0"/>
              <a:t>Presence/ absence of underlying current medical conditions and/ or obstetrical complications.</a:t>
            </a:r>
          </a:p>
          <a:p>
            <a:pPr lvl="1" eaLnBrk="1" hangingPunct="1">
              <a:lnSpc>
                <a:spcPct val="80000"/>
              </a:lnSpc>
            </a:pPr>
            <a:r>
              <a:rPr lang="en-CA" altLang="en-US" sz="2800" dirty="0"/>
              <a:t>Other risk factors such as smoking, drugs and/or alcohol, physical or sexual abuse</a:t>
            </a:r>
          </a:p>
          <a:p>
            <a:pPr lvl="1" eaLnBrk="1" hangingPunct="1">
              <a:lnSpc>
                <a:spcPct val="80000"/>
              </a:lnSpc>
            </a:pPr>
            <a:r>
              <a:rPr lang="en-CA" altLang="en-US" sz="2800" dirty="0"/>
              <a:t>Social and Psychosocial situation</a:t>
            </a:r>
            <a:endParaRPr lang="en-US" altLang="en-US" sz="2800" dirty="0"/>
          </a:p>
        </p:txBody>
      </p:sp>
    </p:spTree>
    <p:extLst>
      <p:ext uri="{BB962C8B-B14F-4D97-AF65-F5344CB8AC3E}">
        <p14:creationId xmlns:p14="http://schemas.microsoft.com/office/powerpoint/2010/main" val="170934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9643" y="587777"/>
            <a:ext cx="8229600" cy="1143000"/>
          </a:xfrm>
        </p:spPr>
        <p:txBody>
          <a:bodyPr/>
          <a:lstStyle/>
          <a:p>
            <a:pPr algn="ctr"/>
            <a:r>
              <a:rPr lang="fr-FR" sz="4800" b="1" dirty="0" smtClean="0"/>
              <a:t>Non-Stress Test : How to ? </a:t>
            </a:r>
            <a:endParaRPr lang="fr-FR" sz="4800" b="1" dirty="0"/>
          </a:p>
        </p:txBody>
      </p:sp>
      <p:sp>
        <p:nvSpPr>
          <p:cNvPr id="3" name="Espace réservé du contenu 2"/>
          <p:cNvSpPr>
            <a:spLocks noGrp="1"/>
          </p:cNvSpPr>
          <p:nvPr>
            <p:ph idx="1"/>
          </p:nvPr>
        </p:nvSpPr>
        <p:spPr>
          <a:xfrm>
            <a:off x="491851" y="2384103"/>
            <a:ext cx="10375341" cy="5015607"/>
          </a:xfrm>
        </p:spPr>
        <p:txBody>
          <a:bodyPr>
            <a:noAutofit/>
          </a:bodyPr>
          <a:lstStyle/>
          <a:p>
            <a:pPr lvl="0"/>
            <a:r>
              <a:rPr lang="en-CA" dirty="0"/>
              <a:t>Ensure graph is labeled with correct patient identifying information and date and time. Ensure the time on the fetal monitor is the same as the hospital clock. </a:t>
            </a:r>
            <a:endParaRPr lang="fr-CA" dirty="0"/>
          </a:p>
          <a:p>
            <a:pPr lvl="0"/>
            <a:r>
              <a:rPr lang="en-CA" dirty="0"/>
              <a:t>Assist the woman in assuming a comfortable position that avoids supine hypotension. </a:t>
            </a:r>
          </a:p>
          <a:p>
            <a:pPr lvl="0"/>
            <a:r>
              <a:rPr lang="en-CA" dirty="0"/>
              <a:t>Turn on recorder. Apply leads.</a:t>
            </a:r>
            <a:endParaRPr lang="fr-CA" dirty="0"/>
          </a:p>
          <a:p>
            <a:r>
              <a:rPr lang="en-CA" dirty="0"/>
              <a:t>Ensure the woman has a thorough understanding of procedure including purpose, method, equipment, length of time, and role of the woman in identifying fetal movements. </a:t>
            </a:r>
            <a:endParaRPr lang="fr-CA" dirty="0"/>
          </a:p>
          <a:p>
            <a:pPr lvl="0"/>
            <a:r>
              <a:rPr lang="en-CA" b="1" dirty="0"/>
              <a:t>Interpret the tracing systematically</a:t>
            </a:r>
            <a:r>
              <a:rPr lang="en-CA" b="1" dirty="0" smtClean="0"/>
              <a:t>.</a:t>
            </a:r>
            <a:endParaRPr lang="fr-CA" b="1" dirty="0"/>
          </a:p>
          <a:p>
            <a:pPr lvl="0"/>
            <a:r>
              <a:rPr lang="en-CA" dirty="0"/>
              <a:t>Place graph in designated area for Resident to review. </a:t>
            </a:r>
            <a:endParaRPr lang="fr-CA" dirty="0"/>
          </a:p>
          <a:p>
            <a:pPr lvl="0"/>
            <a:r>
              <a:rPr lang="en-CA" dirty="0"/>
              <a:t>Document that the test was completed on appropriate record. </a:t>
            </a:r>
            <a:endParaRPr lang="fr-CA" dirty="0"/>
          </a:p>
          <a:p>
            <a:r>
              <a:rPr lang="en-CA" dirty="0"/>
              <a:t>If the </a:t>
            </a:r>
            <a:r>
              <a:rPr lang="en-CA" i="1" dirty="0"/>
              <a:t>NST is </a:t>
            </a:r>
            <a:r>
              <a:rPr lang="en-CA" b="1" i="1" dirty="0"/>
              <a:t>not </a:t>
            </a:r>
            <a:r>
              <a:rPr lang="en-CA" i="1" dirty="0"/>
              <a:t>normal </a:t>
            </a:r>
            <a:r>
              <a:rPr lang="en-CA" dirty="0"/>
              <a:t>do </a:t>
            </a:r>
            <a:r>
              <a:rPr lang="en-CA" b="1" dirty="0"/>
              <a:t>not </a:t>
            </a:r>
            <a:r>
              <a:rPr lang="en-CA" dirty="0"/>
              <a:t>discontinue the tracing until authorized by the physician/midwife to discontinue. </a:t>
            </a:r>
            <a:endParaRPr lang="fr-CA" dirty="0"/>
          </a:p>
        </p:txBody>
      </p:sp>
    </p:spTree>
    <p:extLst>
      <p:ext uri="{BB962C8B-B14F-4D97-AF65-F5344CB8AC3E}">
        <p14:creationId xmlns:p14="http://schemas.microsoft.com/office/powerpoint/2010/main" val="295318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292" y="988306"/>
            <a:ext cx="8910624" cy="586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a:xfrm>
            <a:off x="3640265" y="425002"/>
            <a:ext cx="4550698" cy="717997"/>
          </a:xfrm>
        </p:spPr>
        <p:txBody>
          <a:bodyPr/>
          <a:lstStyle/>
          <a:p>
            <a:r>
              <a:rPr lang="fr-FR" b="1" dirty="0" smtClean="0"/>
              <a:t>NST: Classification</a:t>
            </a:r>
            <a:endParaRPr lang="fr-FR" b="1" dirty="0"/>
          </a:p>
        </p:txBody>
      </p:sp>
    </p:spTree>
    <p:extLst>
      <p:ext uri="{BB962C8B-B14F-4D97-AF65-F5344CB8AC3E}">
        <p14:creationId xmlns:p14="http://schemas.microsoft.com/office/powerpoint/2010/main" val="404664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2646608" y="601814"/>
            <a:ext cx="7334518" cy="1325563"/>
          </a:xfrm>
        </p:spPr>
        <p:txBody>
          <a:bodyPr/>
          <a:lstStyle/>
          <a:p>
            <a:pPr eaLnBrk="1" hangingPunct="1">
              <a:defRPr/>
            </a:pPr>
            <a:r>
              <a:rPr lang="en-CA" altLang="en-US" sz="4800" b="1" dirty="0" smtClean="0"/>
              <a:t>Biophysical Profile (</a:t>
            </a:r>
            <a:r>
              <a:rPr lang="en-US" altLang="en-US" sz="4800" b="1" dirty="0" smtClean="0"/>
              <a:t>BPP)</a:t>
            </a:r>
          </a:p>
        </p:txBody>
      </p:sp>
      <p:sp>
        <p:nvSpPr>
          <p:cNvPr id="171011" name="Rectangle 3"/>
          <p:cNvSpPr>
            <a:spLocks noGrp="1" noChangeArrowheads="1"/>
          </p:cNvSpPr>
          <p:nvPr>
            <p:ph idx="1"/>
          </p:nvPr>
        </p:nvSpPr>
        <p:spPr>
          <a:xfrm>
            <a:off x="600075" y="1686757"/>
            <a:ext cx="10991850" cy="4669593"/>
          </a:xfrm>
        </p:spPr>
        <p:txBody>
          <a:bodyPr/>
          <a:lstStyle/>
          <a:p>
            <a:pPr algn="ctr" eaLnBrk="1" hangingPunct="1">
              <a:lnSpc>
                <a:spcPct val="80000"/>
              </a:lnSpc>
              <a:buFont typeface="Wingdings" pitchFamily="2" charset="2"/>
              <a:buNone/>
            </a:pPr>
            <a:r>
              <a:rPr lang="en-US" altLang="en-US" b="1" dirty="0">
                <a:solidFill>
                  <a:schemeClr val="bg1"/>
                </a:solidFill>
              </a:rPr>
              <a:t>Evaluation of </a:t>
            </a:r>
            <a:r>
              <a:rPr lang="en-US" altLang="en-US" b="1" dirty="0" smtClean="0">
                <a:solidFill>
                  <a:schemeClr val="bg1"/>
                </a:solidFill>
              </a:rPr>
              <a:t>fetal </a:t>
            </a:r>
            <a:r>
              <a:rPr lang="en-US" altLang="en-US" b="1" dirty="0">
                <a:solidFill>
                  <a:schemeClr val="bg1"/>
                </a:solidFill>
              </a:rPr>
              <a:t>well being through the use of various reflex </a:t>
            </a:r>
            <a:r>
              <a:rPr lang="en-US" altLang="en-US" b="1" dirty="0" smtClean="0">
                <a:solidFill>
                  <a:schemeClr val="bg1"/>
                </a:solidFill>
              </a:rPr>
              <a:t>activities over </a:t>
            </a:r>
            <a:r>
              <a:rPr lang="en-US" altLang="en-US" b="1" dirty="0">
                <a:solidFill>
                  <a:schemeClr val="bg1"/>
                </a:solidFill>
              </a:rPr>
              <a:t>30 minutes :</a:t>
            </a:r>
          </a:p>
          <a:p>
            <a:pPr marL="457200" lvl="1" indent="0" eaLnBrk="1" hangingPunct="1">
              <a:lnSpc>
                <a:spcPct val="80000"/>
              </a:lnSpc>
              <a:buNone/>
            </a:pPr>
            <a:endParaRPr lang="en-US" altLang="en-US" dirty="0"/>
          </a:p>
        </p:txBody>
      </p:sp>
      <p:sp>
        <p:nvSpPr>
          <p:cNvPr id="171009" name="Slide Number Placeholder 5"/>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DC2B4EEA-9198-4760-87DD-CC0F5C901B19}" type="slidenum">
              <a:rPr lang="en-US" altLang="en-US" smtClean="0">
                <a:latin typeface="Arial Black" pitchFamily="34" charset="0"/>
              </a:rPr>
              <a:pPr fontAlgn="base">
                <a:spcBef>
                  <a:spcPct val="0"/>
                </a:spcBef>
                <a:spcAft>
                  <a:spcPct val="0"/>
                </a:spcAft>
              </a:pPr>
              <a:t>22</a:t>
            </a:fld>
            <a:endParaRPr lang="en-US" altLang="en-US" smtClean="0">
              <a:latin typeface="Arial Black"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94340717"/>
              </p:ext>
            </p:extLst>
          </p:nvPr>
        </p:nvGraphicFramePr>
        <p:xfrm>
          <a:off x="746975" y="2421227"/>
          <a:ext cx="10692550" cy="4019972"/>
        </p:xfrm>
        <a:graphic>
          <a:graphicData uri="http://schemas.openxmlformats.org/drawingml/2006/table">
            <a:tbl>
              <a:tblPr/>
              <a:tblGrid>
                <a:gridCol w="5346275">
                  <a:extLst>
                    <a:ext uri="{9D8B030D-6E8A-4147-A177-3AD203B41FA5}">
                      <a16:colId xmlns:a16="http://schemas.microsoft.com/office/drawing/2014/main" val="1383697765"/>
                    </a:ext>
                  </a:extLst>
                </a:gridCol>
                <a:gridCol w="5346275">
                  <a:extLst>
                    <a:ext uri="{9D8B030D-6E8A-4147-A177-3AD203B41FA5}">
                      <a16:colId xmlns:a16="http://schemas.microsoft.com/office/drawing/2014/main" val="2080434504"/>
                    </a:ext>
                  </a:extLst>
                </a:gridCol>
              </a:tblGrid>
              <a:tr h="470669">
                <a:tc>
                  <a:txBody>
                    <a:bodyPr/>
                    <a:lstStyle/>
                    <a:p>
                      <a:r>
                        <a:rPr lang="en-US" sz="1500" b="1" dirty="0">
                          <a:solidFill>
                            <a:srgbClr val="0D2344"/>
                          </a:solidFill>
                          <a:effectLst/>
                        </a:rPr>
                        <a:t>Component</a:t>
                      </a:r>
                      <a:endParaRPr lang="en-US" sz="1500" dirty="0">
                        <a:solidFill>
                          <a:srgbClr val="0D2344"/>
                        </a:solidFill>
                        <a:effectLst/>
                      </a:endParaRPr>
                    </a:p>
                  </a:txBody>
                  <a:tcPr marL="81961" marR="81961" marT="81961" marB="81961">
                    <a:lnL>
                      <a:noFill/>
                    </a:lnL>
                    <a:lnR w="9525" cap="flat" cmpd="sng" algn="ctr">
                      <a:solidFill>
                        <a:srgbClr val="C5C5C5"/>
                      </a:solidFill>
                      <a:prstDash val="solid"/>
                      <a:round/>
                      <a:headEnd type="none" w="med" len="med"/>
                      <a:tailEnd type="none" w="med" len="med"/>
                    </a:lnR>
                    <a:lnT>
                      <a:noFill/>
                    </a:lnT>
                    <a:lnB w="19050" cap="flat" cmpd="sng" algn="ctr">
                      <a:solidFill>
                        <a:srgbClr val="0D2344"/>
                      </a:solidFill>
                      <a:prstDash val="solid"/>
                      <a:round/>
                      <a:headEnd type="none" w="med" len="med"/>
                      <a:tailEnd type="none" w="med" len="med"/>
                    </a:lnB>
                    <a:solidFill>
                      <a:srgbClr val="F3F3F7"/>
                    </a:solidFill>
                  </a:tcPr>
                </a:tc>
                <a:tc>
                  <a:txBody>
                    <a:bodyPr/>
                    <a:lstStyle/>
                    <a:p>
                      <a:r>
                        <a:rPr lang="en-US" sz="1500" b="1">
                          <a:solidFill>
                            <a:srgbClr val="0D2344"/>
                          </a:solidFill>
                          <a:effectLst/>
                        </a:rPr>
                        <a:t>Criteria</a:t>
                      </a:r>
                      <a:endParaRPr lang="en-US" sz="1500">
                        <a:solidFill>
                          <a:srgbClr val="0D2344"/>
                        </a:solidFill>
                        <a:effectLst/>
                      </a:endParaRPr>
                    </a:p>
                  </a:txBody>
                  <a:tcPr marL="81961" marR="81961" marT="81961" marB="81961">
                    <a:lnL w="9525" cap="flat" cmpd="sng" algn="ctr">
                      <a:solidFill>
                        <a:srgbClr val="C5C5C5"/>
                      </a:solidFill>
                      <a:prstDash val="solid"/>
                      <a:round/>
                      <a:headEnd type="none" w="med" len="med"/>
                      <a:tailEnd type="none" w="med" len="med"/>
                    </a:lnL>
                    <a:lnR>
                      <a:noFill/>
                    </a:lnR>
                    <a:lnT>
                      <a:noFill/>
                    </a:lnT>
                    <a:lnB w="19050" cap="flat" cmpd="sng" algn="ctr">
                      <a:solidFill>
                        <a:srgbClr val="0D2344"/>
                      </a:solidFill>
                      <a:prstDash val="solid"/>
                      <a:round/>
                      <a:headEnd type="none" w="med" len="med"/>
                      <a:tailEnd type="none" w="med" len="med"/>
                    </a:lnB>
                    <a:solidFill>
                      <a:srgbClr val="F3F3F7"/>
                    </a:solidFill>
                  </a:tcPr>
                </a:tc>
                <a:extLst>
                  <a:ext uri="{0D108BD9-81ED-4DB2-BD59-A6C34878D82A}">
                    <a16:rowId xmlns:a16="http://schemas.microsoft.com/office/drawing/2014/main" val="3320053958"/>
                  </a:ext>
                </a:extLst>
              </a:tr>
              <a:tr h="470669">
                <a:tc>
                  <a:txBody>
                    <a:bodyPr/>
                    <a:lstStyle/>
                    <a:p>
                      <a:r>
                        <a:rPr lang="en-US" sz="1500" dirty="0">
                          <a:solidFill>
                            <a:srgbClr val="0D2344"/>
                          </a:solidFill>
                          <a:effectLst/>
                        </a:rPr>
                        <a:t>1. Breathing movements</a:t>
                      </a:r>
                    </a:p>
                  </a:txBody>
                  <a:tcPr marL="81961" marR="81961" marT="81961" marB="81961">
                    <a:lnL>
                      <a:noFill/>
                    </a:lnL>
                    <a:lnR w="9525" cap="flat" cmpd="sng" algn="ctr">
                      <a:solidFill>
                        <a:srgbClr val="C5C5C5"/>
                      </a:solidFill>
                      <a:prstDash val="solid"/>
                      <a:round/>
                      <a:headEnd type="none" w="med" len="med"/>
                      <a:tailEnd type="none" w="med" len="med"/>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500">
                          <a:solidFill>
                            <a:srgbClr val="0D2344"/>
                          </a:solidFill>
                          <a:effectLst/>
                        </a:rPr>
                        <a:t>At least one episode continuing more than 30 seconds.</a:t>
                      </a:r>
                    </a:p>
                  </a:txBody>
                  <a:tcPr marL="81961" marR="81961" marT="81961" marB="81961">
                    <a:lnL w="9525" cap="flat" cmpd="sng" algn="ctr">
                      <a:solidFill>
                        <a:srgbClr val="C5C5C5"/>
                      </a:solidFill>
                      <a:prstDash val="solid"/>
                      <a:round/>
                      <a:headEnd type="none" w="med" len="med"/>
                      <a:tailEnd type="none" w="med" len="med"/>
                    </a:lnL>
                    <a:lnR>
                      <a:noFill/>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2128160574"/>
                  </a:ext>
                </a:extLst>
              </a:tr>
              <a:tr h="470669">
                <a:tc>
                  <a:txBody>
                    <a:bodyPr/>
                    <a:lstStyle/>
                    <a:p>
                      <a:r>
                        <a:rPr lang="en-US" sz="1500">
                          <a:solidFill>
                            <a:srgbClr val="0D2344"/>
                          </a:solidFill>
                          <a:effectLst/>
                        </a:rPr>
                        <a:t>2. Movements</a:t>
                      </a:r>
                    </a:p>
                  </a:txBody>
                  <a:tcPr marL="81961" marR="81961" marT="81961" marB="81961">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500">
                          <a:solidFill>
                            <a:srgbClr val="0D2344"/>
                          </a:solidFill>
                          <a:effectLst/>
                        </a:rPr>
                        <a:t>At least three body or limb movements.</a:t>
                      </a:r>
                    </a:p>
                  </a:txBody>
                  <a:tcPr marL="81961" marR="81961" marT="81961" marB="81961">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1733417147"/>
                  </a:ext>
                </a:extLst>
              </a:tr>
              <a:tr h="748440">
                <a:tc>
                  <a:txBody>
                    <a:bodyPr/>
                    <a:lstStyle/>
                    <a:p>
                      <a:r>
                        <a:rPr lang="en-US" sz="1500" dirty="0">
                          <a:solidFill>
                            <a:srgbClr val="0D2344"/>
                          </a:solidFill>
                          <a:effectLst/>
                        </a:rPr>
                        <a:t>3. Tone</a:t>
                      </a:r>
                    </a:p>
                  </a:txBody>
                  <a:tcPr marL="81961" marR="81961" marT="81961" marB="81961">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500">
                          <a:solidFill>
                            <a:srgbClr val="0D2344"/>
                          </a:solidFill>
                          <a:effectLst/>
                        </a:rPr>
                        <a:t>An episode of active extension with return to flexion of a limb or trunk, or opening and closing of the hand.</a:t>
                      </a:r>
                    </a:p>
                  </a:txBody>
                  <a:tcPr marL="81961" marR="81961" marT="81961" marB="81961">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1406115518"/>
                  </a:ext>
                </a:extLst>
              </a:tr>
              <a:tr h="1859525">
                <a:tc>
                  <a:txBody>
                    <a:bodyPr/>
                    <a:lstStyle/>
                    <a:p>
                      <a:r>
                        <a:rPr lang="en-US" sz="1500">
                          <a:solidFill>
                            <a:srgbClr val="0D2344"/>
                          </a:solidFill>
                          <a:effectLst/>
                        </a:rPr>
                        <a:t>4. Amniotic fluid volume*</a:t>
                      </a:r>
                    </a:p>
                    <a:p>
                      <a:r>
                        <a:rPr lang="en-US" sz="1500">
                          <a:solidFill>
                            <a:srgbClr val="0D2344"/>
                          </a:solidFill>
                          <a:effectLst/>
                        </a:rPr>
                        <a:t>*AFV – In the presence of intact membranes and with a normal fetal renal tract, decreased amniotic fluid reflects decreased renal filtration due to redistribution of cardiac output away from the fetal kidneys in response to chronic hypoxia. (Chamberlain et al., 1984)</a:t>
                      </a:r>
                    </a:p>
                  </a:txBody>
                  <a:tcPr marL="81961" marR="81961" marT="81961" marB="81961">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a:noFill/>
                    </a:lnB>
                    <a:solidFill>
                      <a:srgbClr val="F3F3F7"/>
                    </a:solidFill>
                  </a:tcPr>
                </a:tc>
                <a:tc>
                  <a:txBody>
                    <a:bodyPr/>
                    <a:lstStyle/>
                    <a:p>
                      <a:r>
                        <a:rPr lang="en-US" sz="1500" dirty="0">
                          <a:solidFill>
                            <a:srgbClr val="0D2344"/>
                          </a:solidFill>
                          <a:effectLst/>
                        </a:rPr>
                        <a:t>At least one cord- and limb-free fluid pocket which is 2 cm by 2 cm in two measurements at right angles.</a:t>
                      </a:r>
                    </a:p>
                  </a:txBody>
                  <a:tcPr marL="81961" marR="81961" marT="81961" marB="81961">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a:noFill/>
                    </a:lnB>
                    <a:solidFill>
                      <a:srgbClr val="F3F3F7"/>
                    </a:solidFill>
                  </a:tcPr>
                </a:tc>
                <a:extLst>
                  <a:ext uri="{0D108BD9-81ED-4DB2-BD59-A6C34878D82A}">
                    <a16:rowId xmlns:a16="http://schemas.microsoft.com/office/drawing/2014/main" val="339213258"/>
                  </a:ext>
                </a:extLst>
              </a:tr>
            </a:tbl>
          </a:graphicData>
        </a:graphic>
      </p:graphicFrame>
    </p:spTree>
    <p:extLst>
      <p:ext uri="{BB962C8B-B14F-4D97-AF65-F5344CB8AC3E}">
        <p14:creationId xmlns:p14="http://schemas.microsoft.com/office/powerpoint/2010/main" val="326123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defRPr/>
            </a:pPr>
            <a:r>
              <a:rPr lang="en-US" altLang="en-US" sz="4800" b="1" dirty="0" smtClean="0"/>
              <a:t>BPP: Scoring</a:t>
            </a:r>
          </a:p>
        </p:txBody>
      </p:sp>
      <p:sp>
        <p:nvSpPr>
          <p:cNvPr id="25603" name="Rectangle 3"/>
          <p:cNvSpPr>
            <a:spLocks noGrp="1" noChangeArrowheads="1"/>
          </p:cNvSpPr>
          <p:nvPr>
            <p:ph idx="1"/>
          </p:nvPr>
        </p:nvSpPr>
        <p:spPr>
          <a:xfrm>
            <a:off x="177421" y="2614411"/>
            <a:ext cx="10033379" cy="3840364"/>
          </a:xfrm>
        </p:spPr>
        <p:txBody>
          <a:bodyPr>
            <a:normAutofit/>
          </a:bodyPr>
          <a:lstStyle/>
          <a:p>
            <a:pPr>
              <a:lnSpc>
                <a:spcPct val="80000"/>
              </a:lnSpc>
              <a:defRPr/>
            </a:pPr>
            <a:r>
              <a:rPr lang="en-US" altLang="en-US" sz="2200" dirty="0"/>
              <a:t>0 or 2 points for </a:t>
            </a:r>
            <a:r>
              <a:rPr lang="en-US" altLang="en-US" sz="2200" dirty="0" smtClean="0"/>
              <a:t>each (total of 8 points) </a:t>
            </a:r>
          </a:p>
          <a:p>
            <a:pPr marL="0" indent="0">
              <a:lnSpc>
                <a:spcPct val="80000"/>
              </a:lnSpc>
              <a:buNone/>
              <a:defRPr/>
            </a:pPr>
            <a:r>
              <a:rPr lang="en-US" altLang="en-US" sz="2800" dirty="0"/>
              <a:t> </a:t>
            </a:r>
            <a:r>
              <a:rPr lang="en-US" altLang="en-US" sz="2800" dirty="0" smtClean="0"/>
              <a:t>     - 8 </a:t>
            </a:r>
            <a:r>
              <a:rPr lang="en-US" altLang="en-US" sz="2800" dirty="0"/>
              <a:t>Reassuring</a:t>
            </a:r>
          </a:p>
          <a:p>
            <a:pPr marL="457200" lvl="1" indent="0">
              <a:lnSpc>
                <a:spcPct val="80000"/>
              </a:lnSpc>
              <a:buNone/>
              <a:defRPr/>
            </a:pPr>
            <a:r>
              <a:rPr lang="en-US" altLang="en-US" sz="2800" dirty="0" smtClean="0"/>
              <a:t>- 6 </a:t>
            </a:r>
            <a:r>
              <a:rPr lang="en-US" altLang="en-US" sz="2800" dirty="0"/>
              <a:t>Non Reassuring </a:t>
            </a:r>
          </a:p>
          <a:p>
            <a:pPr marL="457200" lvl="1" indent="0">
              <a:lnSpc>
                <a:spcPct val="80000"/>
              </a:lnSpc>
              <a:buNone/>
              <a:defRPr/>
            </a:pPr>
            <a:r>
              <a:rPr lang="en-US" altLang="en-US" sz="2800" dirty="0" smtClean="0"/>
              <a:t>- 0 </a:t>
            </a:r>
            <a:r>
              <a:rPr lang="en-US" altLang="en-US" sz="2800" dirty="0"/>
              <a:t>to 4 Imminent Delivery for fetal </a:t>
            </a:r>
            <a:r>
              <a:rPr lang="en-US" altLang="en-US" sz="2800" dirty="0" smtClean="0"/>
              <a:t>indications</a:t>
            </a:r>
          </a:p>
          <a:p>
            <a:pPr lvl="1">
              <a:lnSpc>
                <a:spcPct val="80000"/>
              </a:lnSpc>
              <a:defRPr/>
            </a:pPr>
            <a:endParaRPr lang="en-US" altLang="en-US" dirty="0"/>
          </a:p>
          <a:p>
            <a:pPr eaLnBrk="1" hangingPunct="1">
              <a:lnSpc>
                <a:spcPct val="90000"/>
              </a:lnSpc>
              <a:defRPr/>
            </a:pPr>
            <a:r>
              <a:rPr lang="en-US" altLang="en-US" sz="2200" dirty="0"/>
              <a:t>Grade III placenta constitutes an abnormal biophysical assessment regardless of the overall score since it represents an aging placenta.</a:t>
            </a:r>
          </a:p>
          <a:p>
            <a:pPr eaLnBrk="1" hangingPunct="1">
              <a:lnSpc>
                <a:spcPct val="90000"/>
              </a:lnSpc>
              <a:defRPr/>
            </a:pPr>
            <a:r>
              <a:rPr lang="en-US" altLang="en-US" sz="2200" dirty="0"/>
              <a:t>Oligohydramnios constitutes an abnormal biophysical assessment regardless of the overall score.</a:t>
            </a:r>
          </a:p>
          <a:p>
            <a:pPr eaLnBrk="1" hangingPunct="1">
              <a:lnSpc>
                <a:spcPct val="90000"/>
              </a:lnSpc>
              <a:buFont typeface="Symbol" pitchFamily="18" charset="2"/>
              <a:buNone/>
              <a:defRPr/>
            </a:pPr>
            <a:endParaRPr lang="en-US" altLang="en-US" dirty="0"/>
          </a:p>
        </p:txBody>
      </p:sp>
    </p:spTree>
    <p:extLst>
      <p:ext uri="{BB962C8B-B14F-4D97-AF65-F5344CB8AC3E}">
        <p14:creationId xmlns:p14="http://schemas.microsoft.com/office/powerpoint/2010/main" val="937231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59220" y="933912"/>
            <a:ext cx="6139007" cy="706964"/>
          </a:xfrm>
        </p:spPr>
        <p:txBody>
          <a:bodyPr/>
          <a:lstStyle/>
          <a:p>
            <a:pPr algn="ctr" eaLnBrk="1" hangingPunct="1">
              <a:defRPr/>
            </a:pPr>
            <a:r>
              <a:rPr lang="en-US" altLang="en-US" sz="4800" b="1" dirty="0" smtClean="0"/>
              <a:t>BPP: Components</a:t>
            </a:r>
          </a:p>
        </p:txBody>
      </p:sp>
      <p:sp>
        <p:nvSpPr>
          <p:cNvPr id="23555" name="Rectangle 3"/>
          <p:cNvSpPr>
            <a:spLocks noGrp="1" noChangeArrowheads="1"/>
          </p:cNvSpPr>
          <p:nvPr>
            <p:ph idx="1"/>
          </p:nvPr>
        </p:nvSpPr>
        <p:spPr>
          <a:xfrm>
            <a:off x="696391" y="2459865"/>
            <a:ext cx="9678537" cy="4185634"/>
          </a:xfrm>
        </p:spPr>
        <p:txBody>
          <a:bodyPr>
            <a:noAutofit/>
          </a:bodyPr>
          <a:lstStyle/>
          <a:p>
            <a:pPr eaLnBrk="1" hangingPunct="1">
              <a:lnSpc>
                <a:spcPct val="90000"/>
              </a:lnSpc>
              <a:buFont typeface="Symbol" pitchFamily="18" charset="2"/>
              <a:buNone/>
              <a:defRPr/>
            </a:pPr>
            <a:r>
              <a:rPr lang="en-US" altLang="en-US" sz="2200" b="1" dirty="0" smtClean="0"/>
              <a:t>1) Fetal </a:t>
            </a:r>
            <a:r>
              <a:rPr lang="en-US" altLang="en-US" sz="2200" b="1" dirty="0"/>
              <a:t>Tone</a:t>
            </a:r>
          </a:p>
          <a:p>
            <a:pPr eaLnBrk="1" hangingPunct="1">
              <a:lnSpc>
                <a:spcPct val="90000"/>
              </a:lnSpc>
              <a:defRPr/>
            </a:pPr>
            <a:r>
              <a:rPr lang="en-US" altLang="en-US" sz="2200" dirty="0"/>
              <a:t>Starts to function at 7.5 to 8.5 weeks of gestation. </a:t>
            </a:r>
            <a:endParaRPr lang="en-US" altLang="en-US" sz="2200" dirty="0" smtClean="0"/>
          </a:p>
          <a:p>
            <a:pPr lvl="1">
              <a:lnSpc>
                <a:spcPct val="90000"/>
              </a:lnSpc>
              <a:defRPr/>
            </a:pPr>
            <a:r>
              <a:rPr lang="en-US" altLang="en-US" sz="2000" dirty="0" smtClean="0"/>
              <a:t>an episode of active extension with return to flexion of a limb or trunk or opening and closing of the hand</a:t>
            </a:r>
          </a:p>
          <a:p>
            <a:pPr eaLnBrk="1" hangingPunct="1">
              <a:lnSpc>
                <a:spcPct val="90000"/>
              </a:lnSpc>
              <a:buFont typeface="Symbol" pitchFamily="18" charset="2"/>
              <a:buNone/>
              <a:defRPr/>
            </a:pPr>
            <a:endParaRPr lang="en-US" altLang="en-US" sz="2200" dirty="0"/>
          </a:p>
          <a:p>
            <a:pPr eaLnBrk="1" hangingPunct="1">
              <a:lnSpc>
                <a:spcPct val="90000"/>
              </a:lnSpc>
              <a:buFont typeface="Symbol" pitchFamily="18" charset="2"/>
              <a:buNone/>
              <a:defRPr/>
            </a:pPr>
            <a:r>
              <a:rPr lang="en-US" altLang="en-US" sz="2200" b="1" dirty="0" smtClean="0"/>
              <a:t>2) Fetal </a:t>
            </a:r>
            <a:r>
              <a:rPr lang="en-US" altLang="en-US" sz="2200" b="1" dirty="0"/>
              <a:t>Movement</a:t>
            </a:r>
          </a:p>
          <a:p>
            <a:pPr eaLnBrk="1" hangingPunct="1">
              <a:lnSpc>
                <a:spcPct val="90000"/>
              </a:lnSpc>
              <a:defRPr/>
            </a:pPr>
            <a:r>
              <a:rPr lang="en-US" altLang="en-US" sz="2200" dirty="0"/>
              <a:t>Starts to function at 9 weeks </a:t>
            </a:r>
            <a:r>
              <a:rPr lang="en-US" altLang="en-US" sz="2200" dirty="0" smtClean="0"/>
              <a:t>gestation</a:t>
            </a:r>
          </a:p>
          <a:p>
            <a:pPr lvl="1">
              <a:lnSpc>
                <a:spcPct val="90000"/>
              </a:lnSpc>
              <a:defRPr/>
            </a:pPr>
            <a:r>
              <a:rPr lang="en-US" altLang="en-US" sz="2000" dirty="0" smtClean="0"/>
              <a:t>at </a:t>
            </a:r>
            <a:r>
              <a:rPr lang="en-US" altLang="en-US" sz="2000" dirty="0"/>
              <a:t>least 3 body or limb </a:t>
            </a:r>
            <a:r>
              <a:rPr lang="en-US" altLang="en-US" sz="2000" dirty="0" smtClean="0"/>
              <a:t>movements</a:t>
            </a:r>
            <a:endParaRPr lang="en-US" altLang="en-US" sz="2000" dirty="0"/>
          </a:p>
          <a:p>
            <a:pPr eaLnBrk="1" hangingPunct="1">
              <a:lnSpc>
                <a:spcPct val="90000"/>
              </a:lnSpc>
              <a:buFont typeface="Symbol" pitchFamily="18" charset="2"/>
              <a:buNone/>
              <a:defRPr/>
            </a:pPr>
            <a:endParaRPr lang="en-US" altLang="en-US" sz="2200" dirty="0"/>
          </a:p>
        </p:txBody>
      </p:sp>
    </p:spTree>
    <p:extLst>
      <p:ext uri="{BB962C8B-B14F-4D97-AF65-F5344CB8AC3E}">
        <p14:creationId xmlns:p14="http://schemas.microsoft.com/office/powerpoint/2010/main" val="1914487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936210" y="728870"/>
            <a:ext cx="6300556" cy="1074651"/>
          </a:xfrm>
        </p:spPr>
        <p:txBody>
          <a:bodyPr/>
          <a:lstStyle/>
          <a:p>
            <a:pPr algn="ctr" eaLnBrk="1" hangingPunct="1">
              <a:defRPr/>
            </a:pPr>
            <a:r>
              <a:rPr lang="en-US" altLang="en-US" sz="4800" b="1" dirty="0" smtClean="0"/>
              <a:t>BPP: Components</a:t>
            </a:r>
          </a:p>
        </p:txBody>
      </p:sp>
      <p:sp>
        <p:nvSpPr>
          <p:cNvPr id="24579" name="Rectangle 3"/>
          <p:cNvSpPr>
            <a:spLocks noGrp="1" noChangeArrowheads="1"/>
          </p:cNvSpPr>
          <p:nvPr>
            <p:ph idx="1"/>
          </p:nvPr>
        </p:nvSpPr>
        <p:spPr>
          <a:xfrm>
            <a:off x="550818" y="2041302"/>
            <a:ext cx="9956484" cy="4816698"/>
          </a:xfrm>
        </p:spPr>
        <p:txBody>
          <a:bodyPr>
            <a:noAutofit/>
          </a:bodyPr>
          <a:lstStyle/>
          <a:p>
            <a:pPr marL="533400" indent="-533400">
              <a:buNone/>
              <a:defRPr/>
            </a:pPr>
            <a:r>
              <a:rPr lang="en-US" altLang="en-US" sz="2200" b="1" dirty="0"/>
              <a:t>Fetal Breathing</a:t>
            </a:r>
          </a:p>
          <a:p>
            <a:pPr marL="533400" indent="-533400">
              <a:defRPr/>
            </a:pPr>
            <a:r>
              <a:rPr lang="en-US" altLang="en-US" sz="2200" dirty="0"/>
              <a:t>Starts to function at approximately 20 – 21 weeks of gestation. Is abolished at a ph of 7.2.</a:t>
            </a:r>
          </a:p>
          <a:p>
            <a:pPr marL="914400" lvl="1" indent="-457200">
              <a:defRPr/>
            </a:pPr>
            <a:r>
              <a:rPr lang="en-US" altLang="en-US" sz="2200" dirty="0"/>
              <a:t>at least one episode continuing at least 30 seconds</a:t>
            </a:r>
          </a:p>
          <a:p>
            <a:pPr marL="533400" indent="-533400">
              <a:buNone/>
              <a:defRPr/>
            </a:pPr>
            <a:endParaRPr lang="en-US" altLang="en-US" sz="1200" dirty="0"/>
          </a:p>
          <a:p>
            <a:pPr marL="533400" indent="-533400">
              <a:buNone/>
              <a:defRPr/>
            </a:pPr>
            <a:r>
              <a:rPr lang="en-US" altLang="en-US" sz="2200" b="1" dirty="0"/>
              <a:t>Amniotic Fluid Volume</a:t>
            </a:r>
          </a:p>
          <a:p>
            <a:pPr marL="533400" indent="-533400">
              <a:defRPr/>
            </a:pPr>
            <a:r>
              <a:rPr lang="en-US" altLang="en-US" sz="2200" dirty="0"/>
              <a:t>Decreased amniotic fluid can be the result of chronic hypoxia or can cause hypoxia.</a:t>
            </a:r>
          </a:p>
          <a:p>
            <a:pPr marL="533400" indent="-533400">
              <a:defRPr/>
            </a:pPr>
            <a:r>
              <a:rPr lang="en-US" altLang="en-US" sz="2200" dirty="0"/>
              <a:t>A grade III placenta represents an aged placenta that may function inadequately.	</a:t>
            </a:r>
          </a:p>
          <a:p>
            <a:pPr marL="914400" lvl="1" indent="-457200">
              <a:defRPr/>
            </a:pPr>
            <a:r>
              <a:rPr lang="en-US" altLang="en-US" sz="2200" dirty="0"/>
              <a:t>at least one cord and limb free fluid pocket which is 2 cm by 2 cm</a:t>
            </a:r>
            <a:r>
              <a:rPr lang="en-US" altLang="en-US" sz="2200" dirty="0">
                <a:latin typeface="Arial" charset="0"/>
              </a:rPr>
              <a:t> </a:t>
            </a:r>
          </a:p>
        </p:txBody>
      </p:sp>
    </p:spTree>
    <p:extLst>
      <p:ext uri="{BB962C8B-B14F-4D97-AF65-F5344CB8AC3E}">
        <p14:creationId xmlns:p14="http://schemas.microsoft.com/office/powerpoint/2010/main" val="770651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3667158"/>
              </p:ext>
            </p:extLst>
          </p:nvPr>
        </p:nvGraphicFramePr>
        <p:xfrm>
          <a:off x="495300" y="514350"/>
          <a:ext cx="11220449" cy="5962649"/>
        </p:xfrm>
        <a:graphic>
          <a:graphicData uri="http://schemas.openxmlformats.org/drawingml/2006/table">
            <a:tbl>
              <a:tblPr/>
              <a:tblGrid>
                <a:gridCol w="2550101">
                  <a:extLst>
                    <a:ext uri="{9D8B030D-6E8A-4147-A177-3AD203B41FA5}">
                      <a16:colId xmlns:a16="http://schemas.microsoft.com/office/drawing/2014/main" val="1434316542"/>
                    </a:ext>
                  </a:extLst>
                </a:gridCol>
                <a:gridCol w="2426995">
                  <a:extLst>
                    <a:ext uri="{9D8B030D-6E8A-4147-A177-3AD203B41FA5}">
                      <a16:colId xmlns:a16="http://schemas.microsoft.com/office/drawing/2014/main" val="3104424898"/>
                    </a:ext>
                  </a:extLst>
                </a:gridCol>
                <a:gridCol w="1899386">
                  <a:extLst>
                    <a:ext uri="{9D8B030D-6E8A-4147-A177-3AD203B41FA5}">
                      <a16:colId xmlns:a16="http://schemas.microsoft.com/office/drawing/2014/main" val="823424386"/>
                    </a:ext>
                  </a:extLst>
                </a:gridCol>
                <a:gridCol w="4343967">
                  <a:extLst>
                    <a:ext uri="{9D8B030D-6E8A-4147-A177-3AD203B41FA5}">
                      <a16:colId xmlns:a16="http://schemas.microsoft.com/office/drawing/2014/main" val="2421340639"/>
                    </a:ext>
                  </a:extLst>
                </a:gridCol>
              </a:tblGrid>
              <a:tr h="829930">
                <a:tc>
                  <a:txBody>
                    <a:bodyPr/>
                    <a:lstStyle/>
                    <a:p>
                      <a:r>
                        <a:rPr lang="en-US" sz="1100" b="1">
                          <a:solidFill>
                            <a:srgbClr val="0D2344"/>
                          </a:solidFill>
                          <a:effectLst/>
                        </a:rPr>
                        <a:t>Test Score Result</a:t>
                      </a:r>
                      <a:endParaRPr lang="en-US" sz="1100">
                        <a:solidFill>
                          <a:srgbClr val="0D2344"/>
                        </a:solidFill>
                        <a:effectLst/>
                      </a:endParaRPr>
                    </a:p>
                  </a:txBody>
                  <a:tcPr marL="56895" marR="56895" marT="56895" marB="56895">
                    <a:lnL>
                      <a:noFill/>
                    </a:lnL>
                    <a:lnR w="9525" cap="flat" cmpd="sng" algn="ctr">
                      <a:solidFill>
                        <a:srgbClr val="C5C5C5"/>
                      </a:solidFill>
                      <a:prstDash val="solid"/>
                      <a:round/>
                      <a:headEnd type="none" w="med" len="med"/>
                      <a:tailEnd type="none" w="med" len="med"/>
                    </a:lnR>
                    <a:lnT>
                      <a:noFill/>
                    </a:lnT>
                    <a:lnB w="19050" cap="flat" cmpd="sng" algn="ctr">
                      <a:solidFill>
                        <a:srgbClr val="0D2344"/>
                      </a:solidFill>
                      <a:prstDash val="solid"/>
                      <a:round/>
                      <a:headEnd type="none" w="med" len="med"/>
                      <a:tailEnd type="none" w="med" len="med"/>
                    </a:lnB>
                    <a:solidFill>
                      <a:srgbClr val="F3F3F7"/>
                    </a:solidFill>
                  </a:tcPr>
                </a:tc>
                <a:tc>
                  <a:txBody>
                    <a:bodyPr/>
                    <a:lstStyle/>
                    <a:p>
                      <a:r>
                        <a:rPr lang="en-US" sz="1100" b="1">
                          <a:solidFill>
                            <a:srgbClr val="0D2344"/>
                          </a:solidFill>
                          <a:effectLst/>
                        </a:rPr>
                        <a:t>Interpretation</a:t>
                      </a:r>
                      <a:endParaRPr lang="en-US" sz="1100">
                        <a:solidFill>
                          <a:srgbClr val="0D2344"/>
                        </a:solidFill>
                        <a:effectLst/>
                      </a:endParaRP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a:noFill/>
                    </a:lnT>
                    <a:lnB w="19050" cap="flat" cmpd="sng" algn="ctr">
                      <a:solidFill>
                        <a:srgbClr val="0D2344"/>
                      </a:solidFill>
                      <a:prstDash val="solid"/>
                      <a:round/>
                      <a:headEnd type="none" w="med" len="med"/>
                      <a:tailEnd type="none" w="med" len="med"/>
                    </a:lnB>
                    <a:solidFill>
                      <a:srgbClr val="F3F3F7"/>
                    </a:solidFill>
                  </a:tcPr>
                </a:tc>
                <a:tc>
                  <a:txBody>
                    <a:bodyPr/>
                    <a:lstStyle/>
                    <a:p>
                      <a:r>
                        <a:rPr lang="en-US" sz="1100" b="1">
                          <a:solidFill>
                            <a:srgbClr val="0D2344"/>
                          </a:solidFill>
                          <a:effectLst/>
                        </a:rPr>
                        <a:t>PNM within 1 week without intervention</a:t>
                      </a:r>
                      <a:endParaRPr lang="en-US" sz="1100">
                        <a:solidFill>
                          <a:srgbClr val="0D2344"/>
                        </a:solidFill>
                        <a:effectLst/>
                      </a:endParaRP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a:noFill/>
                    </a:lnT>
                    <a:lnB w="19050" cap="flat" cmpd="sng" algn="ctr">
                      <a:solidFill>
                        <a:srgbClr val="0D2344"/>
                      </a:solidFill>
                      <a:prstDash val="solid"/>
                      <a:round/>
                      <a:headEnd type="none" w="med" len="med"/>
                      <a:tailEnd type="none" w="med" len="med"/>
                    </a:lnB>
                    <a:solidFill>
                      <a:srgbClr val="F3F3F7"/>
                    </a:solidFill>
                  </a:tcPr>
                </a:tc>
                <a:tc>
                  <a:txBody>
                    <a:bodyPr/>
                    <a:lstStyle/>
                    <a:p>
                      <a:r>
                        <a:rPr lang="en-US" sz="1100" b="1">
                          <a:solidFill>
                            <a:srgbClr val="0D2344"/>
                          </a:solidFill>
                          <a:effectLst/>
                        </a:rPr>
                        <a:t>Management</a:t>
                      </a:r>
                      <a:endParaRPr lang="en-US" sz="1100">
                        <a:solidFill>
                          <a:srgbClr val="0D2344"/>
                        </a:solidFill>
                        <a:effectLst/>
                      </a:endParaRPr>
                    </a:p>
                  </a:txBody>
                  <a:tcPr marL="56895" marR="56895" marT="56895" marB="56895">
                    <a:lnL w="9525" cap="flat" cmpd="sng" algn="ctr">
                      <a:solidFill>
                        <a:srgbClr val="C5C5C5"/>
                      </a:solidFill>
                      <a:prstDash val="solid"/>
                      <a:round/>
                      <a:headEnd type="none" w="med" len="med"/>
                      <a:tailEnd type="none" w="med" len="med"/>
                    </a:lnL>
                    <a:lnR>
                      <a:noFill/>
                    </a:lnR>
                    <a:lnT>
                      <a:noFill/>
                    </a:lnT>
                    <a:lnB w="19050" cap="flat" cmpd="sng" algn="ctr">
                      <a:solidFill>
                        <a:srgbClr val="0D2344"/>
                      </a:solidFill>
                      <a:prstDash val="solid"/>
                      <a:round/>
                      <a:headEnd type="none" w="med" len="med"/>
                      <a:tailEnd type="none" w="med" len="med"/>
                    </a:lnB>
                    <a:solidFill>
                      <a:srgbClr val="F3F3F7"/>
                    </a:solidFill>
                  </a:tcPr>
                </a:tc>
                <a:extLst>
                  <a:ext uri="{0D108BD9-81ED-4DB2-BD59-A6C34878D82A}">
                    <a16:rowId xmlns:a16="http://schemas.microsoft.com/office/drawing/2014/main" val="490774410"/>
                  </a:ext>
                </a:extLst>
              </a:tr>
              <a:tr h="829930">
                <a:tc>
                  <a:txBody>
                    <a:bodyPr/>
                    <a:lstStyle/>
                    <a:p>
                      <a:r>
                        <a:rPr lang="en-US" sz="1100">
                          <a:solidFill>
                            <a:srgbClr val="0D2344"/>
                          </a:solidFill>
                          <a:effectLst/>
                        </a:rPr>
                        <a:t>10/10</a:t>
                      </a:r>
                    </a:p>
                    <a:p>
                      <a:r>
                        <a:rPr lang="en-US" sz="1100">
                          <a:solidFill>
                            <a:srgbClr val="0D2344"/>
                          </a:solidFill>
                          <a:effectLst/>
                        </a:rPr>
                        <a:t>8/10 (normal fluid)</a:t>
                      </a:r>
                    </a:p>
                    <a:p>
                      <a:r>
                        <a:rPr lang="en-US" sz="1100">
                          <a:solidFill>
                            <a:srgbClr val="0D2344"/>
                          </a:solidFill>
                          <a:effectLst/>
                        </a:rPr>
                        <a:t>8/8 (NST not done)</a:t>
                      </a:r>
                    </a:p>
                  </a:txBody>
                  <a:tcPr marL="56895" marR="56895" marT="56895" marB="56895">
                    <a:lnL>
                      <a:noFill/>
                    </a:lnL>
                    <a:lnR w="9525" cap="flat" cmpd="sng" algn="ctr">
                      <a:solidFill>
                        <a:srgbClr val="C5C5C5"/>
                      </a:solidFill>
                      <a:prstDash val="solid"/>
                      <a:round/>
                      <a:headEnd type="none" w="med" len="med"/>
                      <a:tailEnd type="none" w="med" len="med"/>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Risk of fetal asphyxia extremely rare</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dirty="0">
                          <a:solidFill>
                            <a:srgbClr val="0D2344"/>
                          </a:solidFill>
                          <a:effectLst/>
                        </a:rPr>
                        <a:t>1/1000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Intervention for obstetric and maternal factors</a:t>
                      </a:r>
                    </a:p>
                  </a:txBody>
                  <a:tcPr marL="56895" marR="56895" marT="56895" marB="56895">
                    <a:lnL w="9525" cap="flat" cmpd="sng" algn="ctr">
                      <a:solidFill>
                        <a:srgbClr val="C5C5C5"/>
                      </a:solidFill>
                      <a:prstDash val="solid"/>
                      <a:round/>
                      <a:headEnd type="none" w="med" len="med"/>
                      <a:tailEnd type="none" w="med" len="med"/>
                    </a:lnL>
                    <a:lnR>
                      <a:noFill/>
                    </a:lnR>
                    <a:lnT w="19050" cap="flat" cmpd="sng" algn="ctr">
                      <a:solidFill>
                        <a:srgbClr val="0D2344"/>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3553732397"/>
                  </a:ext>
                </a:extLst>
              </a:tr>
              <a:tr h="1281132">
                <a:tc>
                  <a:txBody>
                    <a:bodyPr/>
                    <a:lstStyle/>
                    <a:p>
                      <a:r>
                        <a:rPr lang="en-US" sz="1100">
                          <a:solidFill>
                            <a:srgbClr val="0D2344"/>
                          </a:solidFill>
                          <a:effectLst/>
                        </a:rPr>
                        <a:t>8/10 (abnormal fluid)</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dirty="0">
                          <a:solidFill>
                            <a:srgbClr val="0D2344"/>
                          </a:solidFill>
                          <a:effectLst/>
                        </a:rPr>
                        <a:t>Probably chronic fetal compromise</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89/1000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Determine that there is evidence of renal tract function and intact membranes. If so, delivery of the term fetus is indicated. In the preterm fetus &lt;34 weeks, intensive surveillance may be preferred to maximize fetal maturity</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3417060083"/>
                  </a:ext>
                </a:extLst>
              </a:tr>
              <a:tr h="604332">
                <a:tc>
                  <a:txBody>
                    <a:bodyPr/>
                    <a:lstStyle/>
                    <a:p>
                      <a:r>
                        <a:rPr lang="en-US" sz="1100">
                          <a:solidFill>
                            <a:srgbClr val="0D2344"/>
                          </a:solidFill>
                          <a:effectLst/>
                        </a:rPr>
                        <a:t>6/10 (normal fluid)</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Equivocal test, possible fetal asphyxia</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Variable</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Repeat test within 24 hour</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349698923"/>
                  </a:ext>
                </a:extLst>
              </a:tr>
              <a:tr h="829930">
                <a:tc>
                  <a:txBody>
                    <a:bodyPr/>
                    <a:lstStyle/>
                    <a:p>
                      <a:r>
                        <a:rPr lang="en-US" sz="1100">
                          <a:solidFill>
                            <a:srgbClr val="0D2344"/>
                          </a:solidFill>
                          <a:effectLst/>
                        </a:rPr>
                        <a:t>6/10 (abnormal fluid)</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Probably fetal asphyxia</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89/1000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Delivery of the term fetus. In the preterm fetus &lt;34 weeks, intensive surveillance may be preferred to maximize fetal maturity</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3103013494"/>
                  </a:ext>
                </a:extLst>
              </a:tr>
              <a:tr h="604332">
                <a:tc>
                  <a:txBody>
                    <a:bodyPr/>
                    <a:lstStyle/>
                    <a:p>
                      <a:r>
                        <a:rPr lang="en-US" sz="1100">
                          <a:solidFill>
                            <a:srgbClr val="0D2344"/>
                          </a:solidFill>
                          <a:effectLst/>
                        </a:rPr>
                        <a:t>4/10</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High probability of fetal asphyxia</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91/1000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dirty="0">
                          <a:solidFill>
                            <a:srgbClr val="0D2344"/>
                          </a:solidFill>
                          <a:effectLst/>
                        </a:rPr>
                        <a:t>Deliver for fetal indications</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1519281452"/>
                  </a:ext>
                </a:extLst>
              </a:tr>
              <a:tr h="604332">
                <a:tc>
                  <a:txBody>
                    <a:bodyPr/>
                    <a:lstStyle/>
                    <a:p>
                      <a:r>
                        <a:rPr lang="en-US" sz="1100">
                          <a:solidFill>
                            <a:srgbClr val="0D2344"/>
                          </a:solidFill>
                          <a:effectLst/>
                        </a:rPr>
                        <a:t>2/10</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Fetal asphyxia almost certain</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125/1000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tc>
                  <a:txBody>
                    <a:bodyPr/>
                    <a:lstStyle/>
                    <a:p>
                      <a:r>
                        <a:rPr lang="en-US" sz="1100">
                          <a:solidFill>
                            <a:srgbClr val="0D2344"/>
                          </a:solidFill>
                          <a:effectLst/>
                        </a:rPr>
                        <a:t>Deliver for fetal indications</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w="9525" cap="flat" cmpd="sng" algn="ctr">
                      <a:solidFill>
                        <a:srgbClr val="C5C5C5"/>
                      </a:solidFill>
                      <a:prstDash val="solid"/>
                      <a:round/>
                      <a:headEnd type="none" w="med" len="med"/>
                      <a:tailEnd type="none" w="med" len="med"/>
                    </a:lnB>
                    <a:solidFill>
                      <a:srgbClr val="F3F3F7"/>
                    </a:solidFill>
                  </a:tcPr>
                </a:tc>
                <a:extLst>
                  <a:ext uri="{0D108BD9-81ED-4DB2-BD59-A6C34878D82A}">
                    <a16:rowId xmlns:a16="http://schemas.microsoft.com/office/drawing/2014/main" val="4248304440"/>
                  </a:ext>
                </a:extLst>
              </a:tr>
              <a:tr h="378731">
                <a:tc>
                  <a:txBody>
                    <a:bodyPr/>
                    <a:lstStyle/>
                    <a:p>
                      <a:r>
                        <a:rPr lang="en-US" sz="1100">
                          <a:solidFill>
                            <a:srgbClr val="0D2344"/>
                          </a:solidFill>
                          <a:effectLst/>
                        </a:rPr>
                        <a:t>0/10</a:t>
                      </a:r>
                    </a:p>
                  </a:txBody>
                  <a:tcPr marL="56895" marR="56895" marT="56895" marB="56895">
                    <a:lnL>
                      <a:noFill/>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a:noFill/>
                    </a:lnB>
                    <a:solidFill>
                      <a:srgbClr val="F3F3F7"/>
                    </a:solidFill>
                  </a:tcPr>
                </a:tc>
                <a:tc>
                  <a:txBody>
                    <a:bodyPr/>
                    <a:lstStyle/>
                    <a:p>
                      <a:r>
                        <a:rPr lang="en-US" sz="1100">
                          <a:solidFill>
                            <a:srgbClr val="0D2344"/>
                          </a:solidFill>
                          <a:effectLst/>
                        </a:rPr>
                        <a:t>Fetal asphyxia certain</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a:noFill/>
                    </a:lnB>
                    <a:solidFill>
                      <a:srgbClr val="F3F3F7"/>
                    </a:solidFill>
                  </a:tcPr>
                </a:tc>
                <a:tc>
                  <a:txBody>
                    <a:bodyPr/>
                    <a:lstStyle/>
                    <a:p>
                      <a:r>
                        <a:rPr lang="en-US" sz="1100">
                          <a:solidFill>
                            <a:srgbClr val="0D2344"/>
                          </a:solidFill>
                          <a:effectLst/>
                        </a:rPr>
                        <a:t>600/1000</a:t>
                      </a:r>
                    </a:p>
                  </a:txBody>
                  <a:tcPr marL="56895" marR="56895" marT="56895" marB="56895">
                    <a:lnL w="9525" cap="flat" cmpd="sng" algn="ctr">
                      <a:solidFill>
                        <a:srgbClr val="C5C5C5"/>
                      </a:solidFill>
                      <a:prstDash val="solid"/>
                      <a:round/>
                      <a:headEnd type="none" w="med" len="med"/>
                      <a:tailEnd type="none" w="med" len="med"/>
                    </a:lnL>
                    <a:lnR w="9525" cap="flat" cmpd="sng" algn="ctr">
                      <a:solidFill>
                        <a:srgbClr val="C5C5C5"/>
                      </a:solidFill>
                      <a:prstDash val="solid"/>
                      <a:round/>
                      <a:headEnd type="none" w="med" len="med"/>
                      <a:tailEnd type="none" w="med" len="med"/>
                    </a:lnR>
                    <a:lnT w="9525" cap="flat" cmpd="sng" algn="ctr">
                      <a:solidFill>
                        <a:srgbClr val="C5C5C5"/>
                      </a:solidFill>
                      <a:prstDash val="solid"/>
                      <a:round/>
                      <a:headEnd type="none" w="med" len="med"/>
                      <a:tailEnd type="none" w="med" len="med"/>
                    </a:lnT>
                    <a:lnB>
                      <a:noFill/>
                    </a:lnB>
                    <a:solidFill>
                      <a:srgbClr val="F3F3F7"/>
                    </a:solidFill>
                  </a:tcPr>
                </a:tc>
                <a:tc>
                  <a:txBody>
                    <a:bodyPr/>
                    <a:lstStyle/>
                    <a:p>
                      <a:r>
                        <a:rPr lang="en-US" sz="1100" dirty="0">
                          <a:solidFill>
                            <a:srgbClr val="0D2344"/>
                          </a:solidFill>
                          <a:effectLst/>
                        </a:rPr>
                        <a:t>Deliver for fetal indications</a:t>
                      </a:r>
                    </a:p>
                  </a:txBody>
                  <a:tcPr marL="56895" marR="56895" marT="56895" marB="56895">
                    <a:lnL w="9525" cap="flat" cmpd="sng" algn="ctr">
                      <a:solidFill>
                        <a:srgbClr val="C5C5C5"/>
                      </a:solidFill>
                      <a:prstDash val="solid"/>
                      <a:round/>
                      <a:headEnd type="none" w="med" len="med"/>
                      <a:tailEnd type="none" w="med" len="med"/>
                    </a:lnL>
                    <a:lnR>
                      <a:noFill/>
                    </a:lnR>
                    <a:lnT w="9525" cap="flat" cmpd="sng" algn="ctr">
                      <a:solidFill>
                        <a:srgbClr val="C5C5C5"/>
                      </a:solidFill>
                      <a:prstDash val="solid"/>
                      <a:round/>
                      <a:headEnd type="none" w="med" len="med"/>
                      <a:tailEnd type="none" w="med" len="med"/>
                    </a:lnT>
                    <a:lnB>
                      <a:noFill/>
                    </a:lnB>
                    <a:solidFill>
                      <a:srgbClr val="F3F3F7"/>
                    </a:solidFill>
                  </a:tcPr>
                </a:tc>
                <a:extLst>
                  <a:ext uri="{0D108BD9-81ED-4DB2-BD59-A6C34878D82A}">
                    <a16:rowId xmlns:a16="http://schemas.microsoft.com/office/drawing/2014/main" val="1034188387"/>
                  </a:ext>
                </a:extLst>
              </a:tr>
            </a:tbl>
          </a:graphicData>
        </a:graphic>
      </p:graphicFrame>
    </p:spTree>
    <p:extLst>
      <p:ext uri="{BB962C8B-B14F-4D97-AF65-F5344CB8AC3E}">
        <p14:creationId xmlns:p14="http://schemas.microsoft.com/office/powerpoint/2010/main" val="3727415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altLang="en-US" sz="4800" b="1" dirty="0" smtClean="0"/>
              <a:t>Doppler Flow Studies</a:t>
            </a:r>
          </a:p>
        </p:txBody>
      </p:sp>
      <p:sp>
        <p:nvSpPr>
          <p:cNvPr id="188418" name="Rectangle 3"/>
          <p:cNvSpPr>
            <a:spLocks noGrp="1" noChangeArrowheads="1"/>
          </p:cNvSpPr>
          <p:nvPr>
            <p:ph idx="1"/>
          </p:nvPr>
        </p:nvSpPr>
        <p:spPr>
          <a:xfrm>
            <a:off x="229452" y="2922004"/>
            <a:ext cx="11547566" cy="3147491"/>
          </a:xfrm>
        </p:spPr>
        <p:txBody>
          <a:bodyPr>
            <a:noAutofit/>
          </a:bodyPr>
          <a:lstStyle/>
          <a:p>
            <a:pPr eaLnBrk="1" hangingPunct="1">
              <a:lnSpc>
                <a:spcPct val="90000"/>
              </a:lnSpc>
            </a:pPr>
            <a:r>
              <a:rPr lang="en-US" altLang="en-US" sz="2200" dirty="0" smtClean="0"/>
              <a:t>Non invasive method of measuring uteroplacental blood flow in the umbilical arteries (assesses the resistance of blood vessels supplying the placenta)</a:t>
            </a:r>
          </a:p>
          <a:p>
            <a:pPr eaLnBrk="1" hangingPunct="1">
              <a:lnSpc>
                <a:spcPct val="90000"/>
              </a:lnSpc>
            </a:pPr>
            <a:endParaRPr lang="en-US" altLang="en-US" sz="2200" dirty="0" smtClean="0"/>
          </a:p>
          <a:p>
            <a:pPr>
              <a:defRPr/>
            </a:pPr>
            <a:r>
              <a:rPr lang="en-US" sz="2200" dirty="0">
                <a:ea typeface="ＭＳ Ｐゴシック" pitchFamily="34" charset="-128"/>
              </a:rPr>
              <a:t>Should </a:t>
            </a:r>
            <a:r>
              <a:rPr lang="en-US" sz="2200" b="1" i="1" dirty="0" smtClean="0">
                <a:solidFill>
                  <a:srgbClr val="C00000"/>
                </a:solidFill>
                <a:ea typeface="ＭＳ Ｐゴシック" pitchFamily="34" charset="-128"/>
              </a:rPr>
              <a:t>not</a:t>
            </a:r>
            <a:r>
              <a:rPr lang="en-US" sz="2200" dirty="0" smtClean="0">
                <a:ea typeface="ＭＳ Ｐゴシック" pitchFamily="34" charset="-128"/>
              </a:rPr>
              <a:t> </a:t>
            </a:r>
            <a:r>
              <a:rPr lang="en-US" sz="2200" dirty="0">
                <a:ea typeface="ＭＳ Ｐゴシック" pitchFamily="34" charset="-128"/>
              </a:rPr>
              <a:t>be used as a </a:t>
            </a:r>
            <a:r>
              <a:rPr lang="en-US" sz="2200" u="sng" dirty="0">
                <a:ea typeface="ＭＳ Ｐゴシック" pitchFamily="34" charset="-128"/>
              </a:rPr>
              <a:t>screening tool</a:t>
            </a:r>
            <a:r>
              <a:rPr lang="en-US" sz="2200" dirty="0">
                <a:ea typeface="ＭＳ Ｐゴシック" pitchFamily="34" charset="-128"/>
              </a:rPr>
              <a:t> in healthy pregnancies</a:t>
            </a:r>
          </a:p>
          <a:p>
            <a:pPr>
              <a:defRPr/>
            </a:pPr>
            <a:endParaRPr lang="en-US" sz="2200" dirty="0">
              <a:ea typeface="ＭＳ Ｐゴシック" pitchFamily="34" charset="-128"/>
            </a:endParaRPr>
          </a:p>
          <a:p>
            <a:pPr>
              <a:defRPr/>
            </a:pPr>
            <a:r>
              <a:rPr lang="en-US" sz="2200" dirty="0">
                <a:ea typeface="ＭＳ Ｐゴシック" pitchFamily="34" charset="-128"/>
              </a:rPr>
              <a:t>Indicated for assessment of the fetal placental circulation with suspected placental </a:t>
            </a:r>
            <a:r>
              <a:rPr lang="en-US" sz="2200" dirty="0" smtClean="0">
                <a:ea typeface="ＭＳ Ｐゴシック" pitchFamily="34" charset="-128"/>
              </a:rPr>
              <a:t>pathology</a:t>
            </a:r>
            <a:endParaRPr lang="en-US" sz="2200" dirty="0">
              <a:ea typeface="ＭＳ Ｐゴシック" pitchFamily="34" charset="-128"/>
            </a:endParaRPr>
          </a:p>
        </p:txBody>
      </p:sp>
    </p:spTree>
    <p:extLst>
      <p:ext uri="{BB962C8B-B14F-4D97-AF65-F5344CB8AC3E}">
        <p14:creationId xmlns:p14="http://schemas.microsoft.com/office/powerpoint/2010/main" val="293532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0103" y="616861"/>
            <a:ext cx="6293711" cy="830997"/>
          </a:xfrm>
          <a:prstGeom prst="rect">
            <a:avLst/>
          </a:prstGeom>
        </p:spPr>
        <p:txBody>
          <a:bodyPr wrap="none">
            <a:spAutoFit/>
          </a:bodyPr>
          <a:lstStyle/>
          <a:p>
            <a:r>
              <a:rPr lang="en-US" altLang="en-US" sz="4800" b="1" dirty="0">
                <a:solidFill>
                  <a:schemeClr val="bg2"/>
                </a:solidFill>
                <a:latin typeface="+mj-lt"/>
                <a:ea typeface="+mj-ea"/>
                <a:cs typeface="+mj-cs"/>
              </a:rPr>
              <a:t>Doppler</a:t>
            </a:r>
            <a:r>
              <a:rPr lang="en-US" altLang="en-US" sz="4800" b="1" dirty="0">
                <a:solidFill>
                  <a:schemeClr val="bg1"/>
                </a:solidFill>
                <a:latin typeface="Calibri Light" panose="020F0302020204030204"/>
                <a:ea typeface="+mj-ea"/>
                <a:cs typeface="+mj-cs"/>
              </a:rPr>
              <a:t> </a:t>
            </a:r>
            <a:r>
              <a:rPr lang="en-US" altLang="en-US" sz="4800" b="1" dirty="0">
                <a:solidFill>
                  <a:schemeClr val="bg2"/>
                </a:solidFill>
                <a:latin typeface="+mj-lt"/>
                <a:ea typeface="+mj-ea"/>
                <a:cs typeface="+mj-cs"/>
              </a:rPr>
              <a:t>Flow Studies</a:t>
            </a:r>
            <a:endParaRPr lang="en-US" sz="4800" b="1" dirty="0">
              <a:solidFill>
                <a:schemeClr val="bg2"/>
              </a:solidFill>
              <a:latin typeface="+mj-lt"/>
              <a:ea typeface="+mj-ea"/>
              <a:cs typeface="+mj-cs"/>
            </a:endParaRPr>
          </a:p>
        </p:txBody>
      </p:sp>
      <p:pic>
        <p:nvPicPr>
          <p:cNvPr id="5122" name="Picture 2" descr="https://i1.wp.com/clinicalgate.com/wp-content/uploads/2015/05/B978141605682950192X_fx1.jpg?fit=650%2C69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485" y="1709464"/>
            <a:ext cx="4685801" cy="497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49118" y="2623930"/>
            <a:ext cx="3909391" cy="3816429"/>
          </a:xfrm>
          <a:prstGeom prst="rect">
            <a:avLst/>
          </a:prstGeom>
          <a:noFill/>
        </p:spPr>
        <p:txBody>
          <a:bodyPr wrap="square" rtlCol="0">
            <a:spAutoFit/>
          </a:bodyPr>
          <a:lstStyle/>
          <a:p>
            <a:r>
              <a:rPr lang="en-US" sz="2200" dirty="0"/>
              <a:t>Umbilical artery Doppler is </a:t>
            </a:r>
            <a:r>
              <a:rPr lang="en-US" sz="2200" dirty="0" smtClean="0"/>
              <a:t>used </a:t>
            </a:r>
            <a:r>
              <a:rPr lang="en-US" sz="2200" dirty="0"/>
              <a:t>to identify evidence of fetal compromise </a:t>
            </a:r>
            <a:r>
              <a:rPr lang="en-US" sz="2200" dirty="0" smtClean="0"/>
              <a:t>to </a:t>
            </a:r>
            <a:r>
              <a:rPr lang="en-US" sz="2200" dirty="0"/>
              <a:t>improve perinatal outcomes of high risk pregnancies at risk for placental insufficiency (Fetal growth restriction, preeclampsia) through timely intervention and delivery</a:t>
            </a:r>
          </a:p>
        </p:txBody>
      </p:sp>
    </p:spTree>
    <p:extLst>
      <p:ext uri="{BB962C8B-B14F-4D97-AF65-F5344CB8AC3E}">
        <p14:creationId xmlns:p14="http://schemas.microsoft.com/office/powerpoint/2010/main" val="285545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idx="4294967295"/>
          </p:nvPr>
        </p:nvSpPr>
        <p:spPr>
          <a:xfrm>
            <a:off x="2299252" y="355462"/>
            <a:ext cx="7772400" cy="990600"/>
          </a:xfrm>
        </p:spPr>
        <p:txBody>
          <a:bodyPr/>
          <a:lstStyle/>
          <a:p>
            <a:pPr eaLnBrk="1" hangingPunct="1">
              <a:defRPr/>
            </a:pPr>
            <a:r>
              <a:rPr lang="en-US" sz="4800" b="1" dirty="0" smtClean="0">
                <a:solidFill>
                  <a:schemeClr val="tx1"/>
                </a:solidFill>
                <a:ea typeface="ＭＳ Ｐゴシック" pitchFamily="34" charset="-128"/>
              </a:rPr>
              <a:t>Umbilical Artery Doppler</a:t>
            </a:r>
          </a:p>
        </p:txBody>
      </p:sp>
      <p:pic>
        <p:nvPicPr>
          <p:cNvPr id="198660" name="Picture 3" descr="Umbilical doppler"/>
          <p:cNvPicPr>
            <a:picLocks noGrp="1" noChangeAspect="1" noChangeArrowheads="1"/>
          </p:cNvPicPr>
          <p:nvPr>
            <p:ph idx="4294967295"/>
          </p:nvPr>
        </p:nvPicPr>
        <p:blipFill>
          <a:blip r:embed="rId3" cstate="print"/>
          <a:srcRect t="5556" b="5556"/>
          <a:stretch>
            <a:fillRect/>
          </a:stretch>
        </p:blipFill>
        <p:spPr>
          <a:xfrm>
            <a:off x="945874" y="1417898"/>
            <a:ext cx="7086600" cy="4724400"/>
          </a:xfrm>
        </p:spPr>
      </p:pic>
      <p:sp>
        <p:nvSpPr>
          <p:cNvPr id="3" name="TextBox 2"/>
          <p:cNvSpPr txBox="1"/>
          <p:nvPr/>
        </p:nvSpPr>
        <p:spPr>
          <a:xfrm>
            <a:off x="8396907" y="4738748"/>
            <a:ext cx="3233531" cy="369332"/>
          </a:xfrm>
          <a:prstGeom prst="rect">
            <a:avLst/>
          </a:prstGeom>
          <a:noFill/>
        </p:spPr>
        <p:txBody>
          <a:bodyPr wrap="square" rtlCol="0">
            <a:spAutoFit/>
          </a:bodyPr>
          <a:lstStyle/>
          <a:p>
            <a:r>
              <a:rPr lang="en-US" dirty="0"/>
              <a:t>End diastolic </a:t>
            </a:r>
            <a:r>
              <a:rPr lang="en-US" dirty="0" smtClean="0"/>
              <a:t>flow is </a:t>
            </a:r>
            <a:r>
              <a:rPr lang="en-US" dirty="0"/>
              <a:t>present</a:t>
            </a:r>
          </a:p>
        </p:txBody>
      </p:sp>
      <p:sp>
        <p:nvSpPr>
          <p:cNvPr id="4" name="TextBox 3"/>
          <p:cNvSpPr txBox="1"/>
          <p:nvPr/>
        </p:nvSpPr>
        <p:spPr>
          <a:xfrm>
            <a:off x="8362122" y="2319130"/>
            <a:ext cx="3303103" cy="1446550"/>
          </a:xfrm>
          <a:prstGeom prst="rect">
            <a:avLst/>
          </a:prstGeom>
          <a:noFill/>
        </p:spPr>
        <p:txBody>
          <a:bodyPr wrap="square" rtlCol="0">
            <a:spAutoFit/>
          </a:bodyPr>
          <a:lstStyle/>
          <a:p>
            <a:r>
              <a:rPr lang="en-US" sz="2200" dirty="0"/>
              <a:t>Flow in the umbilical artery should be in the forward direction in normal circumstances</a:t>
            </a:r>
            <a:r>
              <a:rPr lang="en-US" sz="2200" dirty="0" smtClean="0"/>
              <a:t>.</a:t>
            </a:r>
            <a:endParaRPr lang="en-US" sz="2200" dirty="0"/>
          </a:p>
        </p:txBody>
      </p:sp>
      <p:cxnSp>
        <p:nvCxnSpPr>
          <p:cNvPr id="6" name="Elbow Connector 5"/>
          <p:cNvCxnSpPr/>
          <p:nvPr/>
        </p:nvCxnSpPr>
        <p:spPr>
          <a:xfrm rot="10800000" flipV="1">
            <a:off x="8680175" y="5208104"/>
            <a:ext cx="1333499" cy="251792"/>
          </a:xfrm>
          <a:prstGeom prst="bentConnector3">
            <a:avLst>
              <a:gd name="adj1" fmla="val 311"/>
            </a:avLst>
          </a:prstGeom>
          <a:ln w="76200">
            <a:solidFill>
              <a:srgbClr val="E17C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5028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40170" y="634486"/>
            <a:ext cx="7057622" cy="1325563"/>
          </a:xfrm>
        </p:spPr>
        <p:txBody>
          <a:bodyPr/>
          <a:lstStyle/>
          <a:p>
            <a:pPr eaLnBrk="1" hangingPunct="1">
              <a:defRPr/>
            </a:pPr>
            <a:r>
              <a:rPr lang="en-CA" altLang="en-US" sz="4800" b="1" dirty="0" smtClean="0"/>
              <a:t>Routine Prenatal Tests</a:t>
            </a:r>
            <a:endParaRPr lang="en-US" altLang="en-US" sz="4800" b="1" dirty="0" smtClean="0"/>
          </a:p>
        </p:txBody>
      </p:sp>
      <p:sp>
        <p:nvSpPr>
          <p:cNvPr id="154626" name="Rectangle 3"/>
          <p:cNvSpPr>
            <a:spLocks noGrp="1" noChangeArrowheads="1"/>
          </p:cNvSpPr>
          <p:nvPr>
            <p:ph idx="1"/>
          </p:nvPr>
        </p:nvSpPr>
        <p:spPr>
          <a:xfrm>
            <a:off x="369563" y="2565355"/>
            <a:ext cx="9879874" cy="3693777"/>
          </a:xfrm>
        </p:spPr>
        <p:txBody>
          <a:bodyPr>
            <a:normAutofit fontScale="92500" lnSpcReduction="20000"/>
          </a:bodyPr>
          <a:lstStyle/>
          <a:p>
            <a:pPr eaLnBrk="1" hangingPunct="1">
              <a:lnSpc>
                <a:spcPct val="90000"/>
              </a:lnSpc>
            </a:pPr>
            <a:r>
              <a:rPr lang="en-CA" altLang="en-US" sz="2200" b="1" dirty="0" smtClean="0"/>
              <a:t>First trimester</a:t>
            </a:r>
          </a:p>
          <a:p>
            <a:pPr lvl="1" eaLnBrk="1" hangingPunct="1">
              <a:lnSpc>
                <a:spcPct val="90000"/>
              </a:lnSpc>
            </a:pPr>
            <a:r>
              <a:rPr lang="en-CA" altLang="en-US" sz="1800" dirty="0" smtClean="0"/>
              <a:t>Nuchal translucency</a:t>
            </a:r>
          </a:p>
          <a:p>
            <a:pPr lvl="1" eaLnBrk="1" hangingPunct="1">
              <a:lnSpc>
                <a:spcPct val="90000"/>
              </a:lnSpc>
            </a:pPr>
            <a:r>
              <a:rPr lang="en-CA" altLang="en-US" sz="1800" dirty="0" smtClean="0"/>
              <a:t>Prenatal bloods </a:t>
            </a:r>
          </a:p>
          <a:p>
            <a:pPr lvl="1" eaLnBrk="1" hangingPunct="1">
              <a:lnSpc>
                <a:spcPct val="90000"/>
              </a:lnSpc>
            </a:pPr>
            <a:r>
              <a:rPr lang="en-CA" altLang="en-US" sz="1800" dirty="0" smtClean="0"/>
              <a:t>First ultrasound around 12 weeks </a:t>
            </a:r>
          </a:p>
          <a:p>
            <a:pPr eaLnBrk="1" hangingPunct="1">
              <a:lnSpc>
                <a:spcPct val="90000"/>
              </a:lnSpc>
            </a:pPr>
            <a:r>
              <a:rPr lang="en-CA" altLang="en-US" sz="2200" b="1" dirty="0" smtClean="0"/>
              <a:t>Second trimester</a:t>
            </a:r>
          </a:p>
          <a:p>
            <a:pPr lvl="1" eaLnBrk="1" hangingPunct="1">
              <a:lnSpc>
                <a:spcPct val="90000"/>
              </a:lnSpc>
            </a:pPr>
            <a:r>
              <a:rPr lang="en-CA" altLang="en-US" sz="1800" dirty="0" smtClean="0"/>
              <a:t>Amniocentesis (PRN)</a:t>
            </a:r>
          </a:p>
          <a:p>
            <a:pPr lvl="1" eaLnBrk="1" hangingPunct="1">
              <a:lnSpc>
                <a:spcPct val="90000"/>
              </a:lnSpc>
            </a:pPr>
            <a:r>
              <a:rPr lang="en-CA" altLang="en-US" sz="1800" dirty="0" smtClean="0"/>
              <a:t>Ultrasound (20-22 weeks</a:t>
            </a:r>
            <a:r>
              <a:rPr lang="en-CA" altLang="en-US" sz="1800" dirty="0" smtClean="0"/>
              <a:t>)</a:t>
            </a:r>
          </a:p>
          <a:p>
            <a:pPr lvl="1">
              <a:lnSpc>
                <a:spcPct val="90000"/>
              </a:lnSpc>
            </a:pPr>
            <a:r>
              <a:rPr lang="en-CA" altLang="en-US" sz="1800" dirty="0"/>
              <a:t>Glucose screen (26-28 weeks</a:t>
            </a:r>
            <a:r>
              <a:rPr lang="en-CA" altLang="en-US" sz="1800" dirty="0" smtClean="0"/>
              <a:t>)</a:t>
            </a:r>
            <a:endParaRPr lang="en-CA" altLang="en-US" sz="1800" dirty="0" smtClean="0"/>
          </a:p>
          <a:p>
            <a:pPr eaLnBrk="1" hangingPunct="1">
              <a:lnSpc>
                <a:spcPct val="90000"/>
              </a:lnSpc>
            </a:pPr>
            <a:r>
              <a:rPr lang="en-CA" altLang="en-US" sz="2200" b="1" dirty="0" smtClean="0"/>
              <a:t>Third trimester</a:t>
            </a:r>
          </a:p>
          <a:p>
            <a:pPr lvl="1" eaLnBrk="1" hangingPunct="1">
              <a:lnSpc>
                <a:spcPct val="90000"/>
              </a:lnSpc>
            </a:pPr>
            <a:r>
              <a:rPr lang="en-CA" altLang="en-US" sz="1800" dirty="0" smtClean="0"/>
              <a:t>Win-rho </a:t>
            </a:r>
            <a:r>
              <a:rPr lang="en-CA" altLang="en-US" sz="1800" dirty="0" smtClean="0"/>
              <a:t>(PRN</a:t>
            </a:r>
            <a:r>
              <a:rPr lang="en-CA" altLang="en-US" sz="1800" dirty="0" smtClean="0"/>
              <a:t>)</a:t>
            </a:r>
          </a:p>
          <a:p>
            <a:pPr lvl="1" eaLnBrk="1" hangingPunct="1">
              <a:lnSpc>
                <a:spcPct val="90000"/>
              </a:lnSpc>
            </a:pPr>
            <a:r>
              <a:rPr lang="en-CA" altLang="en-US" sz="1800" dirty="0" smtClean="0"/>
              <a:t>Ultrasounds (PRN)</a:t>
            </a:r>
            <a:endParaRPr lang="en-CA" altLang="en-US" sz="1800" dirty="0" smtClean="0"/>
          </a:p>
        </p:txBody>
      </p:sp>
    </p:spTree>
    <p:extLst>
      <p:ext uri="{BB962C8B-B14F-4D97-AF65-F5344CB8AC3E}">
        <p14:creationId xmlns:p14="http://schemas.microsoft.com/office/powerpoint/2010/main" val="3689234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
          <p:cNvSpPr>
            <a:spLocks noGrp="1" noChangeArrowheads="1"/>
          </p:cNvSpPr>
          <p:nvPr>
            <p:ph type="ftr" sz="quarter" idx="11"/>
          </p:nvPr>
        </p:nvSpPr>
        <p:spPr/>
        <p:txBody>
          <a:bodyPr/>
          <a:lstStyle/>
          <a:p>
            <a:pPr>
              <a:defRPr/>
            </a:pPr>
            <a:r>
              <a:rPr lang="en-US" smtClean="0"/>
              <a:t>© Perinatal Services BC 2013</a:t>
            </a:r>
            <a:endParaRPr lang="en-US"/>
          </a:p>
        </p:txBody>
      </p:sp>
      <p:sp>
        <p:nvSpPr>
          <p:cNvPr id="46086" name="Slide Number Placeholder 5"/>
          <p:cNvSpPr>
            <a:spLocks noGrp="1"/>
          </p:cNvSpPr>
          <p:nvPr>
            <p:ph type="sldNum" sz="quarter" idx="12"/>
          </p:nvPr>
        </p:nvSpPr>
        <p:spPr/>
        <p:txBody>
          <a:bodyPr/>
          <a:lstStyle/>
          <a:p>
            <a:pPr>
              <a:defRPr/>
            </a:pPr>
            <a:fld id="{FAEF93B4-A8FC-45AD-8B31-437BACBC5F52}" type="slidenum">
              <a:rPr lang="en-US" smtClean="0">
                <a:ea typeface="ＭＳ Ｐゴシック" pitchFamily="34" charset="-128"/>
              </a:rPr>
              <a:pPr>
                <a:defRPr/>
              </a:pPr>
              <a:t>30</a:t>
            </a:fld>
            <a:endParaRPr lang="en-US" smtClean="0">
              <a:ea typeface="ＭＳ Ｐゴシック" pitchFamily="34" charset="-128"/>
            </a:endParaRPr>
          </a:p>
        </p:txBody>
      </p:sp>
      <p:sp>
        <p:nvSpPr>
          <p:cNvPr id="46084" name="Rectangle 2"/>
          <p:cNvSpPr>
            <a:spLocks noGrp="1" noChangeArrowheads="1"/>
          </p:cNvSpPr>
          <p:nvPr>
            <p:ph type="title" idx="4294967295"/>
          </p:nvPr>
        </p:nvSpPr>
        <p:spPr>
          <a:xfrm>
            <a:off x="2209800" y="260472"/>
            <a:ext cx="7772400" cy="838200"/>
          </a:xfrm>
        </p:spPr>
        <p:txBody>
          <a:bodyPr/>
          <a:lstStyle/>
          <a:p>
            <a:pPr eaLnBrk="1" hangingPunct="1">
              <a:defRPr/>
            </a:pPr>
            <a:r>
              <a:rPr lang="en-US" sz="4800" b="1" dirty="0" smtClean="0">
                <a:solidFill>
                  <a:schemeClr val="tx1"/>
                </a:solidFill>
                <a:ea typeface="ＭＳ Ｐゴシック" pitchFamily="34" charset="-128"/>
              </a:rPr>
              <a:t>Absent</a:t>
            </a:r>
            <a:r>
              <a:rPr lang="en-US" dirty="0" smtClean="0">
                <a:latin typeface="Calibri" pitchFamily="34" charset="0"/>
                <a:ea typeface="ＭＳ Ｐゴシック" pitchFamily="34" charset="-128"/>
              </a:rPr>
              <a:t> </a:t>
            </a:r>
            <a:r>
              <a:rPr lang="en-US" sz="4800" b="1" dirty="0" smtClean="0">
                <a:solidFill>
                  <a:schemeClr val="tx1"/>
                </a:solidFill>
                <a:ea typeface="ＭＳ Ｐゴシック" pitchFamily="34" charset="-128"/>
              </a:rPr>
              <a:t>End Diastolic Flow</a:t>
            </a:r>
            <a:endParaRPr lang="en-US" sz="4800" b="1" dirty="0">
              <a:solidFill>
                <a:schemeClr val="tx1"/>
              </a:solidFill>
              <a:ea typeface="ＭＳ Ｐゴシック" pitchFamily="34" charset="-128"/>
            </a:endParaRPr>
          </a:p>
        </p:txBody>
      </p:sp>
      <p:pic>
        <p:nvPicPr>
          <p:cNvPr id="204804" name="Picture 3" descr="spiden aedf2"/>
          <p:cNvPicPr>
            <a:picLocks noChangeAspect="1" noChangeArrowheads="1"/>
          </p:cNvPicPr>
          <p:nvPr/>
        </p:nvPicPr>
        <p:blipFill>
          <a:blip r:embed="rId3" cstate="print"/>
          <a:srcRect t="4202"/>
          <a:stretch>
            <a:fillRect/>
          </a:stretch>
        </p:blipFill>
        <p:spPr bwMode="auto">
          <a:xfrm>
            <a:off x="964096" y="1288025"/>
            <a:ext cx="7162800" cy="5103813"/>
          </a:xfrm>
          <a:prstGeom prst="rect">
            <a:avLst/>
          </a:prstGeom>
          <a:noFill/>
          <a:ln w="9525">
            <a:noFill/>
            <a:miter lim="800000"/>
            <a:headEnd/>
            <a:tailEnd/>
          </a:ln>
        </p:spPr>
      </p:pic>
      <p:sp>
        <p:nvSpPr>
          <p:cNvPr id="6" name="TextBox 5"/>
          <p:cNvSpPr txBox="1"/>
          <p:nvPr/>
        </p:nvSpPr>
        <p:spPr>
          <a:xfrm>
            <a:off x="8312426" y="6327307"/>
            <a:ext cx="3339548" cy="369332"/>
          </a:xfrm>
          <a:prstGeom prst="rect">
            <a:avLst/>
          </a:prstGeom>
          <a:noFill/>
        </p:spPr>
        <p:txBody>
          <a:bodyPr wrap="square" rtlCol="0">
            <a:spAutoFit/>
          </a:bodyPr>
          <a:lstStyle/>
          <a:p>
            <a:r>
              <a:rPr lang="en-US" dirty="0"/>
              <a:t>End diastolic </a:t>
            </a:r>
            <a:r>
              <a:rPr lang="en-US" dirty="0" smtClean="0"/>
              <a:t>flow is absent</a:t>
            </a:r>
            <a:endParaRPr lang="en-US" dirty="0"/>
          </a:p>
        </p:txBody>
      </p:sp>
      <p:sp>
        <p:nvSpPr>
          <p:cNvPr id="8" name="TextBox 7"/>
          <p:cNvSpPr txBox="1"/>
          <p:nvPr/>
        </p:nvSpPr>
        <p:spPr>
          <a:xfrm>
            <a:off x="8415130" y="1208495"/>
            <a:ext cx="3657600" cy="4154984"/>
          </a:xfrm>
          <a:prstGeom prst="rect">
            <a:avLst/>
          </a:prstGeom>
          <a:noFill/>
        </p:spPr>
        <p:txBody>
          <a:bodyPr wrap="square" rtlCol="0">
            <a:spAutoFit/>
          </a:bodyPr>
          <a:lstStyle/>
          <a:p>
            <a:r>
              <a:rPr lang="en-US" sz="2200" dirty="0" smtClean="0"/>
              <a:t>AEDF</a:t>
            </a:r>
            <a:r>
              <a:rPr lang="en-US" sz="2200" dirty="0"/>
              <a:t> can be normal in early pregnancy (up to 16 weeks). In mid to late pregnancy it usually occurs as a result of placental </a:t>
            </a:r>
            <a:r>
              <a:rPr lang="en-US" sz="2200" dirty="0" smtClean="0"/>
              <a:t>insufficiency.</a:t>
            </a:r>
          </a:p>
          <a:p>
            <a:endParaRPr lang="en-US" sz="2200" dirty="0" smtClean="0"/>
          </a:p>
          <a:p>
            <a:r>
              <a:rPr lang="en-US" sz="2200" dirty="0" smtClean="0"/>
              <a:t>If </a:t>
            </a:r>
            <a:r>
              <a:rPr lang="en-US" sz="2200" dirty="0"/>
              <a:t>placental resistance increases, the diastolic flow may reduce, later becoming absent and finally </a:t>
            </a:r>
            <a:r>
              <a:rPr lang="en-US" sz="2200" dirty="0" smtClean="0"/>
              <a:t>reversed.</a:t>
            </a:r>
            <a:endParaRPr lang="en-US" sz="2200" dirty="0"/>
          </a:p>
        </p:txBody>
      </p:sp>
      <p:cxnSp>
        <p:nvCxnSpPr>
          <p:cNvPr id="9" name="Elbow Connector 8"/>
          <p:cNvCxnSpPr/>
          <p:nvPr/>
        </p:nvCxnSpPr>
        <p:spPr>
          <a:xfrm rot="10800000">
            <a:off x="8648702" y="5811831"/>
            <a:ext cx="1333498" cy="337179"/>
          </a:xfrm>
          <a:prstGeom prst="bentConnector3">
            <a:avLst>
              <a:gd name="adj1" fmla="val -683"/>
            </a:avLst>
          </a:prstGeom>
          <a:ln w="76200">
            <a:solidFill>
              <a:srgbClr val="E17C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6709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
          <p:cNvSpPr>
            <a:spLocks noGrp="1" noChangeArrowheads="1"/>
          </p:cNvSpPr>
          <p:nvPr>
            <p:ph type="ftr" sz="quarter" idx="11"/>
          </p:nvPr>
        </p:nvSpPr>
        <p:spPr/>
        <p:txBody>
          <a:bodyPr/>
          <a:lstStyle/>
          <a:p>
            <a:pPr>
              <a:defRPr/>
            </a:pPr>
            <a:r>
              <a:rPr lang="en-US" smtClean="0"/>
              <a:t>© Perinatal Services BC 2013</a:t>
            </a:r>
            <a:endParaRPr lang="en-US"/>
          </a:p>
        </p:txBody>
      </p:sp>
      <p:sp>
        <p:nvSpPr>
          <p:cNvPr id="47110" name="Slide Number Placeholder 5"/>
          <p:cNvSpPr>
            <a:spLocks noGrp="1"/>
          </p:cNvSpPr>
          <p:nvPr>
            <p:ph type="sldNum" sz="quarter" idx="12"/>
          </p:nvPr>
        </p:nvSpPr>
        <p:spPr/>
        <p:txBody>
          <a:bodyPr/>
          <a:lstStyle/>
          <a:p>
            <a:pPr>
              <a:defRPr/>
            </a:pPr>
            <a:fld id="{1F272637-9F5C-4128-AB3D-9C120F462C15}" type="slidenum">
              <a:rPr lang="en-US" smtClean="0">
                <a:ea typeface="ＭＳ Ｐゴシック" pitchFamily="34" charset="-128"/>
              </a:rPr>
              <a:pPr>
                <a:defRPr/>
              </a:pPr>
              <a:t>31</a:t>
            </a:fld>
            <a:endParaRPr lang="en-US" smtClean="0">
              <a:ea typeface="ＭＳ Ｐゴシック" pitchFamily="34" charset="-128"/>
            </a:endParaRPr>
          </a:p>
        </p:txBody>
      </p:sp>
      <p:sp>
        <p:nvSpPr>
          <p:cNvPr id="47108" name="Rectangle 2"/>
          <p:cNvSpPr>
            <a:spLocks noGrp="1" noChangeArrowheads="1"/>
          </p:cNvSpPr>
          <p:nvPr>
            <p:ph type="title" idx="4294967295"/>
          </p:nvPr>
        </p:nvSpPr>
        <p:spPr>
          <a:xfrm>
            <a:off x="2047460" y="295729"/>
            <a:ext cx="8401879" cy="609600"/>
          </a:xfrm>
        </p:spPr>
        <p:txBody>
          <a:bodyPr>
            <a:noAutofit/>
          </a:bodyPr>
          <a:lstStyle/>
          <a:p>
            <a:pPr eaLnBrk="1" hangingPunct="1">
              <a:defRPr/>
            </a:pPr>
            <a:r>
              <a:rPr lang="en-US" sz="4800" b="1" dirty="0">
                <a:solidFill>
                  <a:schemeClr val="tx1"/>
                </a:solidFill>
                <a:ea typeface="ＭＳ Ｐゴシック" pitchFamily="34" charset="-128"/>
              </a:rPr>
              <a:t>Reversed End Diastolic Flow</a:t>
            </a:r>
          </a:p>
        </p:txBody>
      </p:sp>
      <p:pic>
        <p:nvPicPr>
          <p:cNvPr id="206852" name="Picture 3" descr="Pelletier-REDF"/>
          <p:cNvPicPr>
            <a:picLocks noChangeAspect="1" noChangeArrowheads="1"/>
          </p:cNvPicPr>
          <p:nvPr/>
        </p:nvPicPr>
        <p:blipFill>
          <a:blip r:embed="rId3" cstate="print"/>
          <a:srcRect t="3793"/>
          <a:stretch>
            <a:fillRect/>
          </a:stretch>
        </p:blipFill>
        <p:spPr bwMode="auto">
          <a:xfrm>
            <a:off x="1027043" y="1157850"/>
            <a:ext cx="7162801" cy="5124947"/>
          </a:xfrm>
          <a:prstGeom prst="rect">
            <a:avLst/>
          </a:prstGeom>
          <a:noFill/>
          <a:ln w="9525">
            <a:noFill/>
            <a:miter lim="800000"/>
            <a:headEnd/>
            <a:tailEnd/>
          </a:ln>
        </p:spPr>
      </p:pic>
      <p:sp>
        <p:nvSpPr>
          <p:cNvPr id="6" name="TextBox 5"/>
          <p:cNvSpPr txBox="1"/>
          <p:nvPr/>
        </p:nvSpPr>
        <p:spPr>
          <a:xfrm>
            <a:off x="8441634" y="5913465"/>
            <a:ext cx="3472070" cy="369332"/>
          </a:xfrm>
          <a:prstGeom prst="rect">
            <a:avLst/>
          </a:prstGeom>
          <a:noFill/>
        </p:spPr>
        <p:txBody>
          <a:bodyPr wrap="square" rtlCol="0">
            <a:spAutoFit/>
          </a:bodyPr>
          <a:lstStyle/>
          <a:p>
            <a:r>
              <a:rPr lang="en-US" dirty="0"/>
              <a:t>End diastolic </a:t>
            </a:r>
            <a:r>
              <a:rPr lang="en-US" dirty="0" smtClean="0"/>
              <a:t>flow is reversed</a:t>
            </a:r>
            <a:endParaRPr lang="en-US" dirty="0"/>
          </a:p>
        </p:txBody>
      </p:sp>
      <p:sp>
        <p:nvSpPr>
          <p:cNvPr id="3" name="TextBox 2"/>
          <p:cNvSpPr txBox="1"/>
          <p:nvPr/>
        </p:nvSpPr>
        <p:spPr>
          <a:xfrm>
            <a:off x="8375374" y="1338470"/>
            <a:ext cx="3604591" cy="3816429"/>
          </a:xfrm>
          <a:prstGeom prst="rect">
            <a:avLst/>
          </a:prstGeom>
          <a:noFill/>
        </p:spPr>
        <p:txBody>
          <a:bodyPr wrap="square" rtlCol="0">
            <a:spAutoFit/>
          </a:bodyPr>
          <a:lstStyle/>
          <a:p>
            <a:r>
              <a:rPr lang="en-US" sz="2200" dirty="0"/>
              <a:t>seen as a result of a significant increase in resistance to blood flow within the placenta and often represents a "tip of the iceberg" where there is a much larger underlying </a:t>
            </a:r>
            <a:r>
              <a:rPr lang="en-US" sz="2200" dirty="0" smtClean="0"/>
              <a:t>pathology</a:t>
            </a:r>
          </a:p>
          <a:p>
            <a:endParaRPr lang="en-CA" sz="2200" dirty="0"/>
          </a:p>
          <a:p>
            <a:r>
              <a:rPr lang="en-CA" sz="2200" b="1" dirty="0" smtClean="0"/>
              <a:t>A word on redistribution…</a:t>
            </a:r>
            <a:endParaRPr lang="en-US" sz="2200" b="1" dirty="0"/>
          </a:p>
        </p:txBody>
      </p:sp>
      <p:cxnSp>
        <p:nvCxnSpPr>
          <p:cNvPr id="9" name="Elbow Connector 8"/>
          <p:cNvCxnSpPr/>
          <p:nvPr/>
        </p:nvCxnSpPr>
        <p:spPr>
          <a:xfrm rot="10800000">
            <a:off x="9019042" y="5440770"/>
            <a:ext cx="1333498" cy="337179"/>
          </a:xfrm>
          <a:prstGeom prst="bentConnector3">
            <a:avLst>
              <a:gd name="adj1" fmla="val -683"/>
            </a:avLst>
          </a:prstGeom>
          <a:ln w="76200">
            <a:solidFill>
              <a:srgbClr val="E17C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8603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06" y="2570922"/>
            <a:ext cx="4344699" cy="1603511"/>
          </a:xfrm>
        </p:spPr>
        <p:txBody>
          <a:bodyPr/>
          <a:lstStyle/>
          <a:p>
            <a:r>
              <a:rPr lang="en-CA" sz="3400" b="1" dirty="0" smtClean="0"/>
              <a:t>SOGC Recommendations</a:t>
            </a:r>
            <a:br>
              <a:rPr lang="en-CA" sz="3400" b="1" dirty="0" smtClean="0"/>
            </a:br>
            <a:r>
              <a:rPr lang="en-CA" sz="3400" b="1" dirty="0" smtClean="0"/>
              <a:t>2023</a:t>
            </a:r>
            <a:endParaRPr lang="en-US" sz="3400" b="1" dirty="0"/>
          </a:p>
        </p:txBody>
      </p:sp>
      <p:sp>
        <p:nvSpPr>
          <p:cNvPr id="3" name="Text Placeholder 2"/>
          <p:cNvSpPr>
            <a:spLocks noGrp="1"/>
          </p:cNvSpPr>
          <p:nvPr>
            <p:ph idx="1"/>
          </p:nvPr>
        </p:nvSpPr>
        <p:spPr>
          <a:xfrm>
            <a:off x="5131789" y="1093302"/>
            <a:ext cx="6649393" cy="5526157"/>
          </a:xfrm>
        </p:spPr>
        <p:txBody>
          <a:bodyPr>
            <a:noAutofit/>
          </a:bodyPr>
          <a:lstStyle/>
          <a:p>
            <a:pPr marL="285750" indent="-285750">
              <a:buFont typeface="Arial" panose="020B0604020202020204" pitchFamily="34" charset="0"/>
              <a:buChar char="•"/>
            </a:pPr>
            <a:r>
              <a:rPr lang="en-US" sz="1600" cap="none" dirty="0" smtClean="0">
                <a:solidFill>
                  <a:srgbClr val="5A2C5D"/>
                </a:solidFill>
              </a:rPr>
              <a:t>Clinicians may </a:t>
            </a:r>
            <a:r>
              <a:rPr lang="en-US" sz="1600" b="1" cap="none" dirty="0" smtClean="0">
                <a:solidFill>
                  <a:srgbClr val="5A2C5D"/>
                </a:solidFill>
              </a:rPr>
              <a:t>defer delivery until 30–32 weeks </a:t>
            </a:r>
            <a:r>
              <a:rPr lang="en-US" sz="1600" cap="none" dirty="0" smtClean="0">
                <a:solidFill>
                  <a:srgbClr val="5A2C5D"/>
                </a:solidFill>
              </a:rPr>
              <a:t>gestation in cases of reversed end-diastolic flow in the umbilical arteries and </a:t>
            </a:r>
            <a:r>
              <a:rPr lang="en-US" sz="1600" b="1" cap="none" dirty="0" smtClean="0">
                <a:solidFill>
                  <a:srgbClr val="5A2C5D"/>
                </a:solidFill>
              </a:rPr>
              <a:t>to 32–34 weeks </a:t>
            </a:r>
            <a:r>
              <a:rPr lang="en-US" sz="1600" cap="none" dirty="0" smtClean="0">
                <a:solidFill>
                  <a:srgbClr val="5A2C5D"/>
                </a:solidFill>
              </a:rPr>
              <a:t>in cases of absent end-diastolic flow, so long as ductus </a:t>
            </a:r>
            <a:r>
              <a:rPr lang="en-US" sz="1600" cap="none" dirty="0" err="1" smtClean="0">
                <a:solidFill>
                  <a:srgbClr val="5A2C5D"/>
                </a:solidFill>
              </a:rPr>
              <a:t>venosus</a:t>
            </a:r>
            <a:r>
              <a:rPr lang="en-US" sz="1600" cap="none" dirty="0" smtClean="0">
                <a:solidFill>
                  <a:srgbClr val="5A2C5D"/>
                </a:solidFill>
              </a:rPr>
              <a:t> </a:t>
            </a:r>
            <a:r>
              <a:rPr lang="en-US" sz="1600" cap="none" dirty="0" err="1" smtClean="0">
                <a:solidFill>
                  <a:srgbClr val="5A2C5D"/>
                </a:solidFill>
              </a:rPr>
              <a:t>doppler</a:t>
            </a:r>
            <a:r>
              <a:rPr lang="en-US" sz="1600" cap="none" dirty="0" smtClean="0">
                <a:solidFill>
                  <a:srgbClr val="5A2C5D"/>
                </a:solidFill>
              </a:rPr>
              <a:t> and non-stress test are normal (strong, high).</a:t>
            </a:r>
          </a:p>
          <a:p>
            <a:pPr marL="285750" indent="-285750">
              <a:buFont typeface="Arial" panose="020B0604020202020204" pitchFamily="34" charset="0"/>
              <a:buChar char="•"/>
            </a:pPr>
            <a:r>
              <a:rPr lang="en-US" sz="1600" cap="none" dirty="0">
                <a:solidFill>
                  <a:srgbClr val="5A2C5D"/>
                </a:solidFill>
              </a:rPr>
              <a:t>Clinicians should administer a course of </a:t>
            </a:r>
            <a:r>
              <a:rPr lang="en-US" sz="1600" b="1" cap="none" dirty="0">
                <a:solidFill>
                  <a:srgbClr val="5A2C5D"/>
                </a:solidFill>
              </a:rPr>
              <a:t>corticosteroids</a:t>
            </a:r>
            <a:r>
              <a:rPr lang="en-US" sz="1600" cap="none" dirty="0">
                <a:solidFill>
                  <a:srgbClr val="5A2C5D"/>
                </a:solidFill>
              </a:rPr>
              <a:t> for fetal lung maturation prior to planned preterm delivery, followed by intravenous </a:t>
            </a:r>
            <a:r>
              <a:rPr lang="en-US" sz="1600" b="1" cap="none" dirty="0">
                <a:solidFill>
                  <a:srgbClr val="5A2C5D"/>
                </a:solidFill>
              </a:rPr>
              <a:t>magnesium</a:t>
            </a:r>
            <a:r>
              <a:rPr lang="en-US" sz="1600" cap="none" dirty="0">
                <a:solidFill>
                  <a:srgbClr val="5A2C5D"/>
                </a:solidFill>
              </a:rPr>
              <a:t> </a:t>
            </a:r>
            <a:r>
              <a:rPr lang="en-US" sz="1600" b="1" cap="none" dirty="0">
                <a:solidFill>
                  <a:srgbClr val="5A2C5D"/>
                </a:solidFill>
              </a:rPr>
              <a:t>sulfate</a:t>
            </a:r>
            <a:r>
              <a:rPr lang="en-US" sz="1600" cap="none" dirty="0">
                <a:solidFill>
                  <a:srgbClr val="5A2C5D"/>
                </a:solidFill>
              </a:rPr>
              <a:t> on the day of delivery for fetal </a:t>
            </a:r>
            <a:r>
              <a:rPr lang="en-US" sz="1600" cap="none" dirty="0" smtClean="0">
                <a:solidFill>
                  <a:srgbClr val="5A2C5D"/>
                </a:solidFill>
              </a:rPr>
              <a:t>neuroprotection </a:t>
            </a:r>
            <a:r>
              <a:rPr lang="en-US" sz="1600" cap="none" dirty="0">
                <a:solidFill>
                  <a:srgbClr val="5A2C5D"/>
                </a:solidFill>
              </a:rPr>
              <a:t>(strong, moderate)</a:t>
            </a:r>
            <a:r>
              <a:rPr lang="en-US" sz="1600" cap="none" dirty="0" smtClean="0">
                <a:solidFill>
                  <a:srgbClr val="5A2C5D"/>
                </a:solidFill>
              </a:rPr>
              <a:t>.</a:t>
            </a:r>
            <a:endParaRPr lang="en-US" sz="1600" cap="none" dirty="0">
              <a:solidFill>
                <a:srgbClr val="5A2C5D"/>
              </a:solidFill>
            </a:endParaRPr>
          </a:p>
          <a:p>
            <a:pPr marL="285750" indent="-285750">
              <a:buFont typeface="Arial" panose="020B0604020202020204" pitchFamily="34" charset="0"/>
              <a:buChar char="•"/>
            </a:pPr>
            <a:r>
              <a:rPr lang="en-US" sz="1600" b="1" cap="none" dirty="0">
                <a:solidFill>
                  <a:srgbClr val="5A2C5D"/>
                </a:solidFill>
              </a:rPr>
              <a:t>Caesarean</a:t>
            </a:r>
            <a:r>
              <a:rPr lang="en-US" sz="1600" cap="none" dirty="0">
                <a:solidFill>
                  <a:srgbClr val="5A2C5D"/>
                </a:solidFill>
              </a:rPr>
              <a:t> </a:t>
            </a:r>
            <a:r>
              <a:rPr lang="en-US" sz="1600" b="1" cap="none" dirty="0">
                <a:solidFill>
                  <a:srgbClr val="5A2C5D"/>
                </a:solidFill>
              </a:rPr>
              <a:t>delivery</a:t>
            </a:r>
            <a:r>
              <a:rPr lang="en-US" sz="1600" cap="none" dirty="0">
                <a:solidFill>
                  <a:srgbClr val="5A2C5D"/>
                </a:solidFill>
              </a:rPr>
              <a:t> is generally indicated for placenta-mediated early-onset fetal growth restriction and major Doppler abnormalities in either the umbilical arteries (absent or reversed end-diastolic flow velocities</a:t>
            </a:r>
            <a:r>
              <a:rPr lang="en-US" sz="1600" cap="none" dirty="0" smtClean="0">
                <a:solidFill>
                  <a:srgbClr val="5A2C5D"/>
                </a:solidFill>
              </a:rPr>
              <a:t>)</a:t>
            </a:r>
            <a:r>
              <a:rPr lang="en-US" sz="1600" cap="none" dirty="0">
                <a:solidFill>
                  <a:srgbClr val="5A2C5D"/>
                </a:solidFill>
              </a:rPr>
              <a:t> (strong, </a:t>
            </a:r>
            <a:r>
              <a:rPr lang="en-US" sz="1600" cap="none" dirty="0" smtClean="0">
                <a:solidFill>
                  <a:srgbClr val="5A2C5D"/>
                </a:solidFill>
              </a:rPr>
              <a:t>moderate).</a:t>
            </a:r>
          </a:p>
          <a:p>
            <a:pPr marL="285750" indent="-285750">
              <a:buFont typeface="Arial" panose="020B0604020202020204" pitchFamily="34" charset="0"/>
              <a:buChar char="•"/>
            </a:pPr>
            <a:r>
              <a:rPr lang="en-US" sz="1600" cap="none" dirty="0">
                <a:solidFill>
                  <a:srgbClr val="5A2C5D"/>
                </a:solidFill>
              </a:rPr>
              <a:t>When performing </a:t>
            </a:r>
            <a:r>
              <a:rPr lang="en-US" sz="1600" b="1" cap="none" dirty="0" smtClean="0">
                <a:solidFill>
                  <a:srgbClr val="5A2C5D"/>
                </a:solidFill>
              </a:rPr>
              <a:t>IOL</a:t>
            </a:r>
            <a:r>
              <a:rPr lang="en-US" sz="1600" cap="none" dirty="0" smtClean="0">
                <a:solidFill>
                  <a:srgbClr val="5A2C5D"/>
                </a:solidFill>
              </a:rPr>
              <a:t> for </a:t>
            </a:r>
            <a:r>
              <a:rPr lang="en-US" sz="1600" cap="none" dirty="0">
                <a:solidFill>
                  <a:srgbClr val="5A2C5D"/>
                </a:solidFill>
              </a:rPr>
              <a:t>suspected </a:t>
            </a:r>
            <a:r>
              <a:rPr lang="en-US" sz="1600" cap="none" dirty="0" smtClean="0">
                <a:solidFill>
                  <a:srgbClr val="5A2C5D"/>
                </a:solidFill>
              </a:rPr>
              <a:t>IUGR, </a:t>
            </a:r>
            <a:r>
              <a:rPr lang="en-US" sz="1600" cap="none" dirty="0">
                <a:solidFill>
                  <a:srgbClr val="5A2C5D"/>
                </a:solidFill>
              </a:rPr>
              <a:t>a </a:t>
            </a:r>
            <a:r>
              <a:rPr lang="en-US" sz="1600" b="1" cap="none" dirty="0">
                <a:solidFill>
                  <a:srgbClr val="5A2C5D"/>
                </a:solidFill>
              </a:rPr>
              <a:t>mechanical method of cervical ripening should be preferred over a prostaglandin </a:t>
            </a:r>
            <a:r>
              <a:rPr lang="en-US" sz="1600" b="1" cap="none" dirty="0" smtClean="0">
                <a:solidFill>
                  <a:srgbClr val="5A2C5D"/>
                </a:solidFill>
              </a:rPr>
              <a:t>agent</a:t>
            </a:r>
            <a:r>
              <a:rPr lang="en-US" sz="1600" cap="none" dirty="0" smtClean="0">
                <a:solidFill>
                  <a:srgbClr val="5A2C5D"/>
                </a:solidFill>
              </a:rPr>
              <a:t>. </a:t>
            </a:r>
            <a:r>
              <a:rPr lang="en-US" sz="1600" cap="none" dirty="0">
                <a:solidFill>
                  <a:srgbClr val="5A2C5D"/>
                </a:solidFill>
              </a:rPr>
              <a:t>Mechanical cervical ripening may be initially combined with low-dose </a:t>
            </a:r>
            <a:r>
              <a:rPr lang="en-US" sz="1600" cap="none" dirty="0" smtClean="0">
                <a:solidFill>
                  <a:srgbClr val="5A2C5D"/>
                </a:solidFill>
              </a:rPr>
              <a:t>oxytocin. </a:t>
            </a:r>
            <a:r>
              <a:rPr lang="en-US" sz="1600" b="1" cap="none" dirty="0">
                <a:solidFill>
                  <a:srgbClr val="5A2C5D"/>
                </a:solidFill>
              </a:rPr>
              <a:t>Caesarean delivery should be performed if the fetal heart rate tracing becomes abnormal </a:t>
            </a:r>
            <a:r>
              <a:rPr lang="en-US" sz="1600" cap="none" dirty="0" smtClean="0">
                <a:solidFill>
                  <a:srgbClr val="5A2C5D"/>
                </a:solidFill>
              </a:rPr>
              <a:t>(</a:t>
            </a:r>
            <a:r>
              <a:rPr lang="en-US" sz="1600" cap="none" dirty="0">
                <a:solidFill>
                  <a:srgbClr val="5A2C5D"/>
                </a:solidFill>
              </a:rPr>
              <a:t>strong, moderate</a:t>
            </a:r>
            <a:r>
              <a:rPr lang="en-US" sz="1600" cap="none" dirty="0" smtClean="0">
                <a:solidFill>
                  <a:srgbClr val="5A2C5D"/>
                </a:solidFill>
              </a:rPr>
              <a:t>).</a:t>
            </a:r>
            <a:endParaRPr lang="en-US" sz="1600" cap="none" dirty="0">
              <a:solidFill>
                <a:srgbClr val="5A2C5D"/>
              </a:solidFill>
            </a:endParaRPr>
          </a:p>
        </p:txBody>
      </p:sp>
    </p:spTree>
    <p:extLst>
      <p:ext uri="{BB962C8B-B14F-4D97-AF65-F5344CB8AC3E}">
        <p14:creationId xmlns:p14="http://schemas.microsoft.com/office/powerpoint/2010/main" val="70414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24891" y="676753"/>
            <a:ext cx="7772400" cy="838200"/>
          </a:xfrm>
        </p:spPr>
        <p:txBody>
          <a:bodyPr/>
          <a:lstStyle/>
          <a:p>
            <a:pPr algn="ctr" eaLnBrk="1" hangingPunct="1">
              <a:defRPr/>
            </a:pPr>
            <a:r>
              <a:rPr lang="en-US" sz="4800" b="1" dirty="0" smtClean="0">
                <a:ea typeface="ＭＳ Ｐゴシック" pitchFamily="34" charset="-128"/>
              </a:rPr>
              <a:t>Sources</a:t>
            </a:r>
          </a:p>
        </p:txBody>
      </p:sp>
      <p:sp>
        <p:nvSpPr>
          <p:cNvPr id="7" name="Text Box 7"/>
          <p:cNvSpPr txBox="1">
            <a:spLocks noGrp="1" noChangeArrowheads="1"/>
          </p:cNvSpPr>
          <p:nvPr>
            <p:ph idx="1"/>
          </p:nvPr>
        </p:nvSpPr>
        <p:spPr bwMode="auto">
          <a:xfrm>
            <a:off x="3042213" y="2816560"/>
            <a:ext cx="5937755" cy="2631490"/>
          </a:xfrm>
          <a:prstGeom prst="rect">
            <a:avLst/>
          </a:prstGeom>
          <a:noFill/>
          <a:ln w="9525">
            <a:noFill/>
            <a:miter lim="800000"/>
            <a:headEnd/>
            <a:tailEnd/>
          </a:ln>
        </p:spPr>
        <p:txBody>
          <a:bodyPr wrap="square">
            <a:spAutoFit/>
          </a:bodyPr>
          <a:lstStyle/>
          <a:p>
            <a:pPr>
              <a:spcBef>
                <a:spcPct val="50000"/>
              </a:spcBef>
            </a:pPr>
            <a:r>
              <a:rPr lang="en-CA" altLang="en-US" sz="2200" dirty="0">
                <a:ea typeface="ＭＳ Ｐゴシック"/>
                <a:cs typeface="ＭＳ Ｐゴシック"/>
              </a:rPr>
              <a:t>The Canadian Perinatal Programs Coalition (2009</a:t>
            </a:r>
            <a:r>
              <a:rPr lang="en-CA" altLang="en-US" sz="2200" dirty="0" smtClean="0">
                <a:ea typeface="ＭＳ Ｐゴシック"/>
                <a:cs typeface="ＭＳ Ｐゴシック"/>
              </a:rPr>
              <a:t>)</a:t>
            </a:r>
          </a:p>
          <a:p>
            <a:pPr>
              <a:spcBef>
                <a:spcPct val="50000"/>
              </a:spcBef>
            </a:pPr>
            <a:r>
              <a:rPr lang="en-US" sz="2200" dirty="0" smtClean="0"/>
              <a:t>Perinatal Services BC (2013)</a:t>
            </a:r>
            <a:endParaRPr lang="en-US" sz="2200" dirty="0"/>
          </a:p>
          <a:p>
            <a:pPr>
              <a:spcBef>
                <a:spcPct val="50000"/>
              </a:spcBef>
            </a:pPr>
            <a:r>
              <a:rPr lang="en-CA" altLang="en-US" sz="2200" dirty="0" smtClean="0">
                <a:ea typeface="ＭＳ Ｐゴシック"/>
                <a:cs typeface="ＭＳ Ｐゴシック"/>
              </a:rPr>
              <a:t>SOGC (2023)</a:t>
            </a:r>
          </a:p>
          <a:p>
            <a:pPr>
              <a:spcBef>
                <a:spcPct val="50000"/>
              </a:spcBef>
            </a:pPr>
            <a:r>
              <a:rPr lang="en-CA" altLang="en-US" sz="2200" dirty="0">
                <a:ea typeface="ＭＳ Ｐゴシック"/>
                <a:cs typeface="ＭＳ Ｐゴシック"/>
              </a:rPr>
              <a:t>UBC CPD </a:t>
            </a:r>
            <a:r>
              <a:rPr lang="en-US" sz="2200" dirty="0"/>
              <a:t>Fundamentals of Fetal Health Surveillance Online Manual (2023</a:t>
            </a:r>
            <a:r>
              <a:rPr lang="en-US" sz="2200" dirty="0" smtClean="0"/>
              <a:t>)</a:t>
            </a:r>
            <a:endParaRPr lang="en-US" sz="2200" dirty="0"/>
          </a:p>
        </p:txBody>
      </p:sp>
    </p:spTree>
    <p:extLst>
      <p:ext uri="{BB962C8B-B14F-4D97-AF65-F5344CB8AC3E}">
        <p14:creationId xmlns:p14="http://schemas.microsoft.com/office/powerpoint/2010/main" val="3603688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39741" y="492817"/>
            <a:ext cx="10515600" cy="1325563"/>
          </a:xfrm>
        </p:spPr>
        <p:txBody>
          <a:bodyPr>
            <a:normAutofit/>
          </a:bodyPr>
          <a:lstStyle/>
          <a:p>
            <a:pPr eaLnBrk="1" hangingPunct="1">
              <a:defRPr/>
            </a:pPr>
            <a:r>
              <a:rPr lang="en-CA" altLang="en-US" sz="4800" b="1" dirty="0" smtClean="0"/>
              <a:t>Routine </a:t>
            </a:r>
            <a:r>
              <a:rPr lang="en-CA" altLang="en-US" sz="4800" b="1" dirty="0"/>
              <a:t>P</a:t>
            </a:r>
            <a:r>
              <a:rPr lang="en-CA" altLang="en-US" sz="4800" b="1" dirty="0" smtClean="0"/>
              <a:t>renatal </a:t>
            </a:r>
            <a:r>
              <a:rPr lang="en-CA" altLang="en-US" sz="4800" b="1" dirty="0"/>
              <a:t>Blood Tests</a:t>
            </a:r>
            <a:endParaRPr lang="en-US" altLang="en-US" sz="4800" b="1" dirty="0"/>
          </a:p>
        </p:txBody>
      </p:sp>
      <p:sp>
        <p:nvSpPr>
          <p:cNvPr id="156674" name="Rectangle 3"/>
          <p:cNvSpPr>
            <a:spLocks noGrp="1" noChangeArrowheads="1"/>
          </p:cNvSpPr>
          <p:nvPr>
            <p:ph idx="1"/>
          </p:nvPr>
        </p:nvSpPr>
        <p:spPr>
          <a:xfrm>
            <a:off x="577832" y="2848690"/>
            <a:ext cx="9723120" cy="3191501"/>
          </a:xfrm>
        </p:spPr>
        <p:txBody>
          <a:bodyPr>
            <a:normAutofit lnSpcReduction="10000"/>
          </a:bodyPr>
          <a:lstStyle/>
          <a:p>
            <a:pPr eaLnBrk="1" hangingPunct="1">
              <a:lnSpc>
                <a:spcPct val="90000"/>
              </a:lnSpc>
            </a:pPr>
            <a:r>
              <a:rPr lang="en-CA" altLang="en-US" sz="2200" dirty="0" smtClean="0"/>
              <a:t>CBC (Hgb, Platelets)</a:t>
            </a:r>
          </a:p>
          <a:p>
            <a:pPr eaLnBrk="1" hangingPunct="1">
              <a:lnSpc>
                <a:spcPct val="90000"/>
              </a:lnSpc>
            </a:pPr>
            <a:r>
              <a:rPr lang="en-CA" altLang="en-US" sz="2200" dirty="0" smtClean="0"/>
              <a:t>Blood Group/ antibody screen</a:t>
            </a:r>
          </a:p>
          <a:p>
            <a:pPr>
              <a:lnSpc>
                <a:spcPct val="90000"/>
              </a:lnSpc>
            </a:pPr>
            <a:r>
              <a:rPr lang="en-CA" altLang="en-US" sz="2200" dirty="0" smtClean="0"/>
              <a:t>Hgb electrophoresis (sickle cell, thalassemia)</a:t>
            </a:r>
          </a:p>
          <a:p>
            <a:r>
              <a:rPr lang="en-US" sz="2200" b="1" dirty="0" smtClean="0"/>
              <a:t>Serologies</a:t>
            </a:r>
            <a:endParaRPr lang="fr-CA" sz="2200" dirty="0" smtClean="0"/>
          </a:p>
          <a:p>
            <a:pPr marL="457200" lvl="1" indent="0">
              <a:buNone/>
            </a:pPr>
            <a:r>
              <a:rPr lang="en-US" sz="1800" dirty="0" smtClean="0"/>
              <a:t>- HIV AB/AG screen</a:t>
            </a:r>
            <a:endParaRPr lang="fr-CA" sz="1800" dirty="0" smtClean="0"/>
          </a:p>
          <a:p>
            <a:pPr marL="457200" lvl="1" indent="0">
              <a:buNone/>
            </a:pPr>
            <a:r>
              <a:rPr lang="en-US" sz="1800" dirty="0" smtClean="0"/>
              <a:t>- Hepatitis B surface antigen</a:t>
            </a:r>
            <a:endParaRPr lang="fr-CA" sz="1800" dirty="0" smtClean="0"/>
          </a:p>
          <a:p>
            <a:pPr marL="457200" lvl="1" indent="0">
              <a:buNone/>
            </a:pPr>
            <a:r>
              <a:rPr lang="en-US" sz="1800" dirty="0" smtClean="0"/>
              <a:t>- Syphilis screen (EIA)</a:t>
            </a:r>
            <a:r>
              <a:rPr lang="en-CA" altLang="en-US" sz="1800" dirty="0" smtClean="0"/>
              <a:t> VDRL</a:t>
            </a:r>
            <a:endParaRPr lang="fr-CA" sz="1800" dirty="0" smtClean="0"/>
          </a:p>
          <a:p>
            <a:pPr marL="457200" lvl="1" indent="0">
              <a:buNone/>
            </a:pPr>
            <a:r>
              <a:rPr lang="en-US" sz="1800" dirty="0" smtClean="0"/>
              <a:t>- Rubella IGG</a:t>
            </a:r>
            <a:endParaRPr lang="fr-CA" sz="1800" dirty="0" smtClean="0"/>
          </a:p>
        </p:txBody>
      </p:sp>
      <p:sp>
        <p:nvSpPr>
          <p:cNvPr id="2" name="TextBox 1"/>
          <p:cNvSpPr txBox="1"/>
          <p:nvPr/>
        </p:nvSpPr>
        <p:spPr>
          <a:xfrm>
            <a:off x="6255026" y="4012275"/>
            <a:ext cx="2796208" cy="2508379"/>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CA" sz="2200" b="1" dirty="0">
                <a:solidFill>
                  <a:schemeClr val="tx1">
                    <a:lumMod val="75000"/>
                    <a:lumOff val="25000"/>
                  </a:schemeClr>
                </a:solidFill>
              </a:rPr>
              <a:t>TORCH</a:t>
            </a:r>
            <a:endParaRPr lang="en-US" sz="2200" b="1" dirty="0">
              <a:solidFill>
                <a:schemeClr val="tx1">
                  <a:lumMod val="75000"/>
                  <a:lumOff val="25000"/>
                </a:schemeClr>
              </a:solidFill>
            </a:endParaRPr>
          </a:p>
          <a:p>
            <a:pPr>
              <a:lnSpc>
                <a:spcPct val="150000"/>
              </a:lnSpc>
            </a:pPr>
            <a:r>
              <a:rPr lang="en-US" dirty="0" smtClean="0"/>
              <a:t>	- Toxoplasmosis</a:t>
            </a:r>
            <a:endParaRPr lang="en-US" dirty="0"/>
          </a:p>
          <a:p>
            <a:pPr>
              <a:lnSpc>
                <a:spcPct val="150000"/>
              </a:lnSpc>
            </a:pPr>
            <a:r>
              <a:rPr lang="en-US" dirty="0" smtClean="0"/>
              <a:t>	- Rubella</a:t>
            </a:r>
          </a:p>
          <a:p>
            <a:pPr>
              <a:lnSpc>
                <a:spcPct val="150000"/>
              </a:lnSpc>
            </a:pPr>
            <a:r>
              <a:rPr lang="en-US" dirty="0"/>
              <a:t>	</a:t>
            </a:r>
            <a:r>
              <a:rPr lang="en-US" dirty="0" smtClean="0"/>
              <a:t>- Cytomegalovirus</a:t>
            </a:r>
            <a:endParaRPr lang="en-US" dirty="0"/>
          </a:p>
          <a:p>
            <a:pPr>
              <a:lnSpc>
                <a:spcPct val="150000"/>
              </a:lnSpc>
            </a:pPr>
            <a:r>
              <a:rPr lang="en-US" dirty="0" smtClean="0"/>
              <a:t>	- Herpes simplex</a:t>
            </a:r>
            <a:endParaRPr lang="en-US" dirty="0"/>
          </a:p>
          <a:p>
            <a:pPr>
              <a:lnSpc>
                <a:spcPct val="150000"/>
              </a:lnSpc>
            </a:pPr>
            <a:r>
              <a:rPr lang="en-US" dirty="0" smtClean="0"/>
              <a:t>	- HIV</a:t>
            </a:r>
            <a:endParaRPr lang="en-US" dirty="0"/>
          </a:p>
        </p:txBody>
      </p:sp>
    </p:spTree>
    <p:extLst>
      <p:ext uri="{BB962C8B-B14F-4D97-AF65-F5344CB8AC3E}">
        <p14:creationId xmlns:p14="http://schemas.microsoft.com/office/powerpoint/2010/main" val="6670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624174"/>
            <a:ext cx="10515600" cy="1325563"/>
          </a:xfrm>
        </p:spPr>
        <p:txBody>
          <a:bodyPr>
            <a:normAutofit/>
          </a:bodyPr>
          <a:lstStyle/>
          <a:p>
            <a:pPr eaLnBrk="1" hangingPunct="1">
              <a:defRPr/>
            </a:pPr>
            <a:r>
              <a:rPr lang="en-US" altLang="en-US" sz="4800" b="1" dirty="0"/>
              <a:t>Second </a:t>
            </a:r>
            <a:r>
              <a:rPr lang="en-US" altLang="en-US" sz="4800" b="1" dirty="0" smtClean="0"/>
              <a:t>Trimester </a:t>
            </a:r>
            <a:r>
              <a:rPr lang="en-US" altLang="en-US" sz="4800" b="1" dirty="0"/>
              <a:t>Ultrasound</a:t>
            </a:r>
          </a:p>
        </p:txBody>
      </p:sp>
      <p:sp>
        <p:nvSpPr>
          <p:cNvPr id="215042" name="Rectangle 3"/>
          <p:cNvSpPr>
            <a:spLocks noGrp="1" noChangeArrowheads="1"/>
          </p:cNvSpPr>
          <p:nvPr>
            <p:ph idx="1"/>
          </p:nvPr>
        </p:nvSpPr>
        <p:spPr>
          <a:xfrm>
            <a:off x="404397" y="2897747"/>
            <a:ext cx="9845040" cy="2794716"/>
          </a:xfrm>
        </p:spPr>
        <p:txBody>
          <a:bodyPr>
            <a:normAutofit/>
          </a:bodyPr>
          <a:lstStyle/>
          <a:p>
            <a:pPr eaLnBrk="1" hangingPunct="1">
              <a:lnSpc>
                <a:spcPct val="90000"/>
              </a:lnSpc>
            </a:pPr>
            <a:r>
              <a:rPr lang="en-US" altLang="en-US" sz="2200" dirty="0" smtClean="0"/>
              <a:t>Assists in predicting gestational age</a:t>
            </a:r>
          </a:p>
          <a:p>
            <a:pPr eaLnBrk="1" hangingPunct="1">
              <a:lnSpc>
                <a:spcPct val="90000"/>
              </a:lnSpc>
            </a:pPr>
            <a:r>
              <a:rPr lang="en-US" altLang="en-US" sz="2200" dirty="0" smtClean="0"/>
              <a:t>Provides a visual assessment of the intrauterine environment</a:t>
            </a:r>
          </a:p>
          <a:p>
            <a:pPr eaLnBrk="1" hangingPunct="1">
              <a:lnSpc>
                <a:spcPct val="90000"/>
              </a:lnSpc>
            </a:pPr>
            <a:r>
              <a:rPr lang="en-US" altLang="en-US" sz="2200" dirty="0" smtClean="0"/>
              <a:t>Used to assess fetal organ development</a:t>
            </a:r>
          </a:p>
          <a:p>
            <a:pPr eaLnBrk="1" hangingPunct="1">
              <a:lnSpc>
                <a:spcPct val="90000"/>
              </a:lnSpc>
            </a:pPr>
            <a:r>
              <a:rPr lang="en-US" altLang="en-US" sz="2200" dirty="0" smtClean="0"/>
              <a:t>Ultrasound provides information about fetal growth rate, quality of activity, volume of amniotic fluid, or a biophysical profile evaluation</a:t>
            </a:r>
          </a:p>
        </p:txBody>
      </p:sp>
    </p:spTree>
    <p:extLst>
      <p:ext uri="{BB962C8B-B14F-4D97-AF65-F5344CB8AC3E}">
        <p14:creationId xmlns:p14="http://schemas.microsoft.com/office/powerpoint/2010/main" val="353016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8" y="2913772"/>
            <a:ext cx="11294772" cy="2057473"/>
          </a:xfrm>
        </p:spPr>
        <p:txBody>
          <a:bodyPr/>
          <a:lstStyle/>
          <a:p>
            <a:r>
              <a:rPr lang="en-US" sz="4800" b="1" dirty="0">
                <a:solidFill>
                  <a:srgbClr val="002060"/>
                </a:solidFill>
              </a:rPr>
              <a:t>Antepartum Fetal </a:t>
            </a:r>
            <a:r>
              <a:rPr lang="en-US" sz="4800" b="1" dirty="0" smtClean="0">
                <a:solidFill>
                  <a:srgbClr val="002060"/>
                </a:solidFill>
              </a:rPr>
              <a:t>Health Surveillance</a:t>
            </a:r>
            <a:endParaRPr lang="en-US" sz="4800" b="1" dirty="0">
              <a:solidFill>
                <a:srgbClr val="002060"/>
              </a:solidFill>
            </a:endParaRPr>
          </a:p>
        </p:txBody>
      </p:sp>
    </p:spTree>
    <p:extLst>
      <p:ext uri="{BB962C8B-B14F-4D97-AF65-F5344CB8AC3E}">
        <p14:creationId xmlns:p14="http://schemas.microsoft.com/office/powerpoint/2010/main" val="85502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289" y="2228045"/>
            <a:ext cx="11127667" cy="4417453"/>
          </a:xfrm>
        </p:spPr>
        <p:txBody>
          <a:bodyPr>
            <a:noAutofit/>
          </a:bodyPr>
          <a:lstStyle/>
          <a:p>
            <a:pPr marL="0" indent="0">
              <a:buNone/>
            </a:pPr>
            <a:r>
              <a:rPr lang="en-US" sz="2200" dirty="0"/>
              <a:t>The SOGC </a:t>
            </a:r>
            <a:r>
              <a:rPr lang="en-US" sz="2200" dirty="0" smtClean="0"/>
              <a:t>(2018, 2023) </a:t>
            </a:r>
            <a:r>
              <a:rPr lang="en-US" sz="2200" dirty="0"/>
              <a:t>recommends the following six antenatal surveillance techniques, some of which that can be done simultaneously, and usually performed in a hierarchical fashion:</a:t>
            </a:r>
          </a:p>
          <a:p>
            <a:r>
              <a:rPr lang="en-US" sz="2200" dirty="0"/>
              <a:t>Fetal movement </a:t>
            </a:r>
            <a:r>
              <a:rPr lang="en-US" sz="2200" dirty="0" smtClean="0"/>
              <a:t>awareness </a:t>
            </a:r>
            <a:r>
              <a:rPr lang="en-US" sz="2200" b="1" dirty="0" smtClean="0"/>
              <a:t>(</a:t>
            </a:r>
            <a:r>
              <a:rPr lang="en-US" sz="2200" b="1" dirty="0"/>
              <a:t>ALL WOMEN)</a:t>
            </a:r>
          </a:p>
          <a:p>
            <a:r>
              <a:rPr lang="en-US" sz="2200" dirty="0" smtClean="0"/>
              <a:t>Fetal movement counting </a:t>
            </a:r>
            <a:r>
              <a:rPr lang="en-US" sz="2200" b="1" dirty="0" smtClean="0"/>
              <a:t>(ALL WOMEN, starting at 26 weeks)</a:t>
            </a:r>
          </a:p>
          <a:p>
            <a:r>
              <a:rPr lang="en-US" sz="2200" dirty="0" smtClean="0"/>
              <a:t>Non-stress </a:t>
            </a:r>
            <a:r>
              <a:rPr lang="en-US" sz="2200" dirty="0"/>
              <a:t>testing (NST)</a:t>
            </a:r>
          </a:p>
          <a:p>
            <a:r>
              <a:rPr lang="en-US" sz="2200" dirty="0"/>
              <a:t>Contraction stress test (CST)</a:t>
            </a:r>
          </a:p>
          <a:p>
            <a:r>
              <a:rPr lang="en-US" sz="2200" dirty="0"/>
              <a:t>Biophysical Profile (BPP) </a:t>
            </a:r>
            <a:endParaRPr lang="en-US" sz="2200" dirty="0" smtClean="0"/>
          </a:p>
          <a:p>
            <a:r>
              <a:rPr lang="en-US" sz="2200" dirty="0" smtClean="0"/>
              <a:t>Maternal </a:t>
            </a:r>
            <a:r>
              <a:rPr lang="en-US" sz="2200" dirty="0"/>
              <a:t>uterine artery </a:t>
            </a:r>
            <a:r>
              <a:rPr lang="en-US" sz="2200" dirty="0" smtClean="0"/>
              <a:t>Doppler </a:t>
            </a:r>
            <a:r>
              <a:rPr lang="en-US" sz="2200" b="1" dirty="0" smtClean="0"/>
              <a:t>(</a:t>
            </a:r>
            <a:r>
              <a:rPr lang="en-US" sz="2200" b="1" dirty="0"/>
              <a:t>D</a:t>
            </a:r>
            <a:r>
              <a:rPr lang="en-US" sz="2200" b="1" dirty="0" smtClean="0"/>
              <a:t>one during the anatomy scan)</a:t>
            </a:r>
            <a:endParaRPr lang="en-US" sz="2200" b="1" dirty="0"/>
          </a:p>
          <a:p>
            <a:r>
              <a:rPr lang="en-US" sz="2200" dirty="0"/>
              <a:t>Fetal umbilical artery </a:t>
            </a:r>
            <a:r>
              <a:rPr lang="en-US" sz="2200" dirty="0" smtClean="0"/>
              <a:t>Doppler </a:t>
            </a:r>
            <a:r>
              <a:rPr lang="en-US" sz="2200" b="1" dirty="0" smtClean="0"/>
              <a:t>(In women with suspected placental pathology)</a:t>
            </a:r>
            <a:endParaRPr lang="en-US" sz="2200" dirty="0"/>
          </a:p>
          <a:p>
            <a:endParaRPr lang="en-US" sz="2200" dirty="0"/>
          </a:p>
        </p:txBody>
      </p:sp>
    </p:spTree>
    <p:extLst>
      <p:ext uri="{BB962C8B-B14F-4D97-AF65-F5344CB8AC3E}">
        <p14:creationId xmlns:p14="http://schemas.microsoft.com/office/powerpoint/2010/main" val="61940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2867" y="1128178"/>
            <a:ext cx="10150735" cy="5278382"/>
          </a:xfrm>
          <a:prstGeom prst="rect">
            <a:avLst/>
          </a:prstGeom>
        </p:spPr>
      </p:pic>
    </p:spTree>
    <p:extLst>
      <p:ext uri="{BB962C8B-B14F-4D97-AF65-F5344CB8AC3E}">
        <p14:creationId xmlns:p14="http://schemas.microsoft.com/office/powerpoint/2010/main" val="32968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3922" y="693466"/>
            <a:ext cx="8229600" cy="1143000"/>
          </a:xfrm>
        </p:spPr>
        <p:txBody>
          <a:bodyPr/>
          <a:lstStyle/>
          <a:p>
            <a:pPr eaLnBrk="1" hangingPunct="1">
              <a:defRPr/>
            </a:pPr>
            <a:r>
              <a:rPr lang="en-US" altLang="en-US" sz="4800" b="1" dirty="0" smtClean="0"/>
              <a:t>Fetal Movement Counting</a:t>
            </a:r>
          </a:p>
        </p:txBody>
      </p:sp>
      <p:sp>
        <p:nvSpPr>
          <p:cNvPr id="158722" name="Rectangle 3"/>
          <p:cNvSpPr>
            <a:spLocks noGrp="1" noChangeArrowheads="1"/>
          </p:cNvSpPr>
          <p:nvPr>
            <p:ph idx="1"/>
          </p:nvPr>
        </p:nvSpPr>
        <p:spPr>
          <a:xfrm>
            <a:off x="525293" y="2575774"/>
            <a:ext cx="10583693" cy="3889419"/>
          </a:xfrm>
        </p:spPr>
        <p:txBody>
          <a:bodyPr>
            <a:noAutofit/>
          </a:bodyPr>
          <a:lstStyle/>
          <a:p>
            <a:pPr eaLnBrk="1" hangingPunct="1"/>
            <a:r>
              <a:rPr lang="en-US" altLang="en-US" sz="2200" dirty="0" smtClean="0"/>
              <a:t>Initiated </a:t>
            </a:r>
            <a:r>
              <a:rPr lang="en-US" altLang="en-US" sz="2200" dirty="0"/>
              <a:t>at 26 – 32 weeks gestation</a:t>
            </a:r>
          </a:p>
          <a:p>
            <a:pPr eaLnBrk="1" hangingPunct="1"/>
            <a:r>
              <a:rPr lang="en-US" altLang="en-US" sz="2200" dirty="0"/>
              <a:t>Based on the premise that the fetus reduces or stops movement in response to chronic hypoxia in an attempt to reduce oxygen consumption and conserve </a:t>
            </a:r>
            <a:r>
              <a:rPr lang="en-US" altLang="en-US" sz="2200" dirty="0" smtClean="0"/>
              <a:t>energy</a:t>
            </a:r>
          </a:p>
          <a:p>
            <a:pPr eaLnBrk="1" hangingPunct="1"/>
            <a:r>
              <a:rPr lang="en-US" sz="2200" dirty="0" smtClean="0"/>
              <a:t>Ingestion </a:t>
            </a:r>
            <a:r>
              <a:rPr lang="en-US" sz="2200" dirty="0"/>
              <a:t>of food and glucose does not increase fetal </a:t>
            </a:r>
            <a:r>
              <a:rPr lang="en-US" sz="2200" dirty="0" smtClean="0"/>
              <a:t>movements</a:t>
            </a:r>
          </a:p>
          <a:p>
            <a:pPr eaLnBrk="1" hangingPunct="1"/>
            <a:r>
              <a:rPr lang="en-US" altLang="en-US" sz="2200" dirty="0" smtClean="0"/>
              <a:t>Maternal smoking, use of depressant drugs, narcotics and corticosteroid injections may decrease fetal movements</a:t>
            </a:r>
            <a:endParaRPr lang="en-US" altLang="en-US" sz="2200" dirty="0"/>
          </a:p>
          <a:p>
            <a:pPr eaLnBrk="1" hangingPunct="1"/>
            <a:r>
              <a:rPr lang="en-US" altLang="en-US" sz="2200" dirty="0"/>
              <a:t>Decreased fetal movement is described as &lt;6 distinct </a:t>
            </a:r>
            <a:r>
              <a:rPr lang="en-US" altLang="en-US" sz="2200" dirty="0" smtClean="0"/>
              <a:t>movements </a:t>
            </a:r>
            <a:r>
              <a:rPr lang="en-US" altLang="en-US" sz="2200" dirty="0"/>
              <a:t>within 2 hours</a:t>
            </a:r>
          </a:p>
        </p:txBody>
      </p:sp>
    </p:spTree>
    <p:extLst>
      <p:ext uri="{BB962C8B-B14F-4D97-AF65-F5344CB8AC3E}">
        <p14:creationId xmlns:p14="http://schemas.microsoft.com/office/powerpoint/2010/main" val="996406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7641</TotalTime>
  <Words>2281</Words>
  <Application>Microsoft Office PowerPoint</Application>
  <PresentationFormat>Widescreen</PresentationFormat>
  <Paragraphs>283</Paragraphs>
  <Slides>33</Slides>
  <Notes>12</Notes>
  <HiddenSlides>0</HiddenSlides>
  <MMClips>4</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8" baseType="lpstr">
      <vt:lpstr>ＭＳ Ｐゴシック</vt:lpstr>
      <vt:lpstr>Arial</vt:lpstr>
      <vt:lpstr>Arial Black</vt:lpstr>
      <vt:lpstr>Calibri</vt:lpstr>
      <vt:lpstr>Calibri Light</vt:lpstr>
      <vt:lpstr>Century Gothic</vt:lpstr>
      <vt:lpstr>Gill Sans MT</vt:lpstr>
      <vt:lpstr>Symbol</vt:lpstr>
      <vt:lpstr>Tahoma</vt:lpstr>
      <vt:lpstr>Times New Roman</vt:lpstr>
      <vt:lpstr>Wingdings</vt:lpstr>
      <vt:lpstr>Wingdings 2</vt:lpstr>
      <vt:lpstr>Wingdings 3</vt:lpstr>
      <vt:lpstr>Ion Boardroom</vt:lpstr>
      <vt:lpstr>Acrobat Document</vt:lpstr>
      <vt:lpstr>ANTEPARTUM ORIENTATION</vt:lpstr>
      <vt:lpstr>Antenatal Assessment</vt:lpstr>
      <vt:lpstr>Routine Prenatal Tests</vt:lpstr>
      <vt:lpstr>Routine Prenatal Blood Tests</vt:lpstr>
      <vt:lpstr>Second Trimester Ultrasound</vt:lpstr>
      <vt:lpstr>Antepartum Fetal Health Surveillance</vt:lpstr>
      <vt:lpstr>PowerPoint Presentation</vt:lpstr>
      <vt:lpstr>PowerPoint Presentation</vt:lpstr>
      <vt:lpstr>Fetal Movement Counting</vt:lpstr>
      <vt:lpstr>Fetal Movement Counting</vt:lpstr>
      <vt:lpstr>Fetal Movement Counting</vt:lpstr>
      <vt:lpstr>Fetal Movement Counting</vt:lpstr>
      <vt:lpstr>Non-Stress Test/Strip/Doptone</vt:lpstr>
      <vt:lpstr>Doptone: How to ?</vt:lpstr>
      <vt:lpstr>Doptone :  Finding the FHR </vt:lpstr>
      <vt:lpstr>PowerPoint Presentation</vt:lpstr>
      <vt:lpstr>Doptone: Documentation</vt:lpstr>
      <vt:lpstr>Non-Stress Test</vt:lpstr>
      <vt:lpstr>Non-Stress Test</vt:lpstr>
      <vt:lpstr>Non-Stress Test : How to ? </vt:lpstr>
      <vt:lpstr>NST: Classification</vt:lpstr>
      <vt:lpstr>Biophysical Profile (BPP)</vt:lpstr>
      <vt:lpstr>BPP: Scoring</vt:lpstr>
      <vt:lpstr>BPP: Components</vt:lpstr>
      <vt:lpstr>BPP: Components</vt:lpstr>
      <vt:lpstr>PowerPoint Presentation</vt:lpstr>
      <vt:lpstr>Doppler Flow Studies</vt:lpstr>
      <vt:lpstr>PowerPoint Presentation</vt:lpstr>
      <vt:lpstr>Umbilical Artery Doppler</vt:lpstr>
      <vt:lpstr>Absent End Diastolic Flow</vt:lpstr>
      <vt:lpstr>Reversed End Diastolic Flow</vt:lpstr>
      <vt:lpstr>SOGC Recommendations 2023</vt:lpstr>
      <vt:lpstr>Sources</vt:lpstr>
    </vt:vector>
  </TitlesOfParts>
  <Company>CUSM\MUHC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Antenatal Assessment</dc:title>
  <dc:creator>Agathe Lapointe (CUSM)</dc:creator>
  <cp:lastModifiedBy>ELISABETH CHAILLOUX</cp:lastModifiedBy>
  <cp:revision>53</cp:revision>
  <dcterms:created xsi:type="dcterms:W3CDTF">2023-02-28T20:21:20Z</dcterms:created>
  <dcterms:modified xsi:type="dcterms:W3CDTF">2025-06-17T17:19:57Z</dcterms:modified>
</cp:coreProperties>
</file>