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CEA"/>
    <a:srgbClr val="F8AACB"/>
    <a:srgbClr val="FCCCF5"/>
    <a:srgbClr val="FAA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2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7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8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7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3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2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4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8AACB"/>
            </a:gs>
            <a:gs pos="0">
              <a:srgbClr val="FCDCEA"/>
            </a:gs>
            <a:gs pos="100000">
              <a:srgbClr val="C000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6658-0416-44B1-8B6A-A3A86D708CD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DB6C6-37FF-4A93-AB78-EB5CD9381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irXbqbOYTH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30B990-AA65-4999-AAAC-B5F581AC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Postpartum </a:t>
            </a:r>
            <a:r>
              <a:rPr lang="en-CA" b="1" dirty="0" smtClean="0"/>
              <a:t>hemorrhage (PPH)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3E564-487C-4AC6-91AD-5038AE5A9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Amount of blood loss required to cause hemodynamic instability will depend on the pre-existing condition of the woman.</a:t>
            </a:r>
          </a:p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7BAC05-6B3C-4DD0-A598-5C08780A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</a:t>
            </a:fld>
            <a:endParaRPr lang="fr-FR" noProof="0"/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41C3384D-5FAC-4876-A20A-D2171947A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42" y="2933076"/>
            <a:ext cx="8646515" cy="3243887"/>
          </a:xfrm>
          <a:prstGeom prst="rect">
            <a:avLst/>
          </a:prstGeom>
          <a:gradFill>
            <a:gsLst>
              <a:gs pos="0">
                <a:srgbClr val="FCCCF5"/>
              </a:gs>
              <a:gs pos="94000">
                <a:srgbClr val="FF0000"/>
              </a:gs>
              <a:gs pos="100000">
                <a:srgbClr val="C00000"/>
              </a:gs>
              <a:gs pos="100000">
                <a:srgbClr val="C00000"/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73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3AE33-E60A-4DD2-B832-BEBD9FAA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- Prevention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E8A948-2668-445F-A225-8ABF43FC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171" y="1690688"/>
            <a:ext cx="9689658" cy="34163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OXYTOCIN</a:t>
            </a:r>
          </a:p>
          <a:p>
            <a:endParaRPr lang="en-US" sz="1900" dirty="0"/>
          </a:p>
          <a:p>
            <a:r>
              <a:rPr lang="fr-CA" dirty="0"/>
              <a:t>Preferred first line uterotonic</a:t>
            </a:r>
          </a:p>
          <a:p>
            <a:r>
              <a:rPr lang="fr-CA" dirty="0"/>
              <a:t>Stimulates muscle of upper uterine segment → compress blood vessels</a:t>
            </a:r>
          </a:p>
          <a:p>
            <a:r>
              <a:rPr lang="fr-CA" dirty="0"/>
              <a:t>IV : </a:t>
            </a:r>
            <a:r>
              <a:rPr lang="fr-CA" dirty="0" err="1"/>
              <a:t>acts</a:t>
            </a:r>
            <a:r>
              <a:rPr lang="fr-CA" dirty="0"/>
              <a:t> </a:t>
            </a:r>
            <a:r>
              <a:rPr lang="fr-CA" dirty="0" err="1"/>
              <a:t>immediately</a:t>
            </a:r>
            <a:r>
              <a:rPr lang="fr-CA" dirty="0"/>
              <a:t> / IM : 3-5 minutes</a:t>
            </a:r>
          </a:p>
          <a:p>
            <a:r>
              <a:rPr lang="fr-CA" u="sng" dirty="0"/>
              <a:t>Side effects 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CA" dirty="0">
                <a:latin typeface="+mj-lt"/>
                <a:cs typeface="Calibri" panose="020F0502020204030204" pitchFamily="34" charset="0"/>
              </a:rPr>
              <a:t>N°/V°, 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headache</a:t>
            </a:r>
            <a:r>
              <a:rPr lang="fr-CA" dirty="0">
                <a:latin typeface="+mj-lt"/>
                <a:cs typeface="Calibri" panose="020F0502020204030204" pitchFamily="34" charset="0"/>
              </a:rPr>
              <a:t>, 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flushing</a:t>
            </a:r>
            <a:endParaRPr lang="fr-CA" dirty="0">
              <a:latin typeface="+mj-lt"/>
              <a:cs typeface="Calibri" panose="020F0502020204030204" pitchFamily="34" charset="0"/>
            </a:endParaRPr>
          </a:p>
          <a:p>
            <a:r>
              <a:rPr lang="fr-CA" u="sng" dirty="0" err="1">
                <a:latin typeface="+mj-lt"/>
                <a:cs typeface="Calibri" panose="020F0502020204030204" pitchFamily="34" charset="0"/>
              </a:rPr>
              <a:t>Usual</a:t>
            </a:r>
            <a:r>
              <a:rPr lang="fr-CA" u="sng" dirty="0">
                <a:latin typeface="+mj-lt"/>
                <a:cs typeface="Calibri" panose="020F0502020204030204" pitchFamily="34" charset="0"/>
              </a:rPr>
              <a:t> dose </a:t>
            </a:r>
            <a:r>
              <a:rPr lang="fr-CA" dirty="0">
                <a:latin typeface="+mj-lt"/>
                <a:cs typeface="Calibri" panose="020F0502020204030204" pitchFamily="34" charset="0"/>
              </a:rPr>
              <a:t>: 10 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units</a:t>
            </a:r>
            <a:r>
              <a:rPr lang="fr-CA" dirty="0">
                <a:latin typeface="+mj-lt"/>
                <a:cs typeface="Calibri" panose="020F0502020204030204" pitchFamily="34" charset="0"/>
              </a:rPr>
              <a:t> IM (if no IV 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access</a:t>
            </a:r>
            <a:r>
              <a:rPr lang="fr-CA" dirty="0">
                <a:latin typeface="+mj-lt"/>
                <a:cs typeface="Calibri" panose="020F0502020204030204" pitchFamily="34" charset="0"/>
              </a:rPr>
              <a:t>), 20-40un in NS (1L) at 150mL/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hr</a:t>
            </a:r>
            <a:r>
              <a:rPr lang="fr-CA" dirty="0">
                <a:latin typeface="+mj-lt"/>
                <a:cs typeface="Calibri" panose="020F0502020204030204" pitchFamily="34" charset="0"/>
              </a:rPr>
              <a:t> (or 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wide</a:t>
            </a:r>
            <a:r>
              <a:rPr lang="fr-CA" dirty="0">
                <a:latin typeface="+mj-lt"/>
                <a:cs typeface="Calibri" panose="020F0502020204030204" pitchFamily="34" charset="0"/>
              </a:rPr>
              <a:t> open if active PPH. Maximum dose 100un in NS (1L)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D338E-A0D4-4A91-AA93-9BB8C2C8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10</a:t>
            </a:fld>
            <a:endParaRPr lang="fr-FR" noProof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4019AD-EC8F-4BC4-89CC-97BEBDC679C0}"/>
              </a:ext>
            </a:extLst>
          </p:cNvPr>
          <p:cNvSpPr txBox="1"/>
          <p:nvPr/>
        </p:nvSpPr>
        <p:spPr>
          <a:xfrm>
            <a:off x="838200" y="5106988"/>
            <a:ext cx="1025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*When </a:t>
            </a:r>
            <a:r>
              <a:rPr lang="en-CA" sz="2800" dirty="0"/>
              <a:t>there is </a:t>
            </a:r>
            <a:r>
              <a:rPr lang="en-CA" sz="2800" dirty="0" smtClean="0"/>
              <a:t>60un of </a:t>
            </a:r>
            <a:r>
              <a:rPr lang="en-CA" sz="2800" dirty="0" err="1" smtClean="0"/>
              <a:t>Synto</a:t>
            </a:r>
            <a:r>
              <a:rPr lang="en-CA" sz="2800" dirty="0" smtClean="0"/>
              <a:t> or </a:t>
            </a:r>
            <a:r>
              <a:rPr lang="en-CA" sz="2800" dirty="0"/>
              <a:t>more in a NS bag, ALWAYS by </a:t>
            </a:r>
            <a:r>
              <a:rPr lang="en-CA" sz="2800" dirty="0" smtClean="0"/>
              <a:t>pump*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42923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D84BD-AFA8-4E4B-BF32-8FB6B60B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- </a:t>
            </a:r>
            <a:r>
              <a:rPr lang="en-US" b="1" dirty="0" smtClean="0"/>
              <a:t>Treatment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23B994-97F0-4D26-BE3C-050ACC1B9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717" y="1690688"/>
            <a:ext cx="9672566" cy="34163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MISOPROSTOL (CYTOTEC)</a:t>
            </a:r>
          </a:p>
          <a:p>
            <a:endParaRPr lang="en-US" dirty="0"/>
          </a:p>
          <a:p>
            <a:r>
              <a:rPr lang="en-US" dirty="0"/>
              <a:t>Causes vasoconstriction and enhanced contractility of the myometrium</a:t>
            </a:r>
          </a:p>
          <a:p>
            <a:r>
              <a:rPr lang="en-US" u="sng" dirty="0"/>
              <a:t>Side effects </a:t>
            </a:r>
            <a:r>
              <a:rPr lang="en-US" dirty="0"/>
              <a:t>: fever (most common with &gt; 600mcg)</a:t>
            </a:r>
          </a:p>
          <a:p>
            <a:r>
              <a:rPr lang="en-US" u="sng" dirty="0"/>
              <a:t>Usual dose </a:t>
            </a:r>
            <a:r>
              <a:rPr lang="en-US" dirty="0"/>
              <a:t>: </a:t>
            </a:r>
            <a:r>
              <a:rPr lang="en-US" dirty="0" smtClean="0"/>
              <a:t>400-800mcg PO. </a:t>
            </a:r>
            <a:r>
              <a:rPr lang="en-US" dirty="0"/>
              <a:t>Alternate : </a:t>
            </a:r>
            <a:r>
              <a:rPr lang="en-US" dirty="0" smtClean="0"/>
              <a:t>400mcg SL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74C866-1BD9-48A1-A45A-A4ADF5DE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64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1B728-3BA5-4C07-B6FD-7C24E189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- </a:t>
            </a:r>
            <a:r>
              <a:rPr lang="en-US" b="1" dirty="0"/>
              <a:t>Treatment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DD17F-B1F9-4AEB-A47B-FBAFBDC02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440" y="1818409"/>
            <a:ext cx="9869120" cy="34163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HEMABATE</a:t>
            </a:r>
          </a:p>
          <a:p>
            <a:endParaRPr lang="en-US" dirty="0"/>
          </a:p>
          <a:p>
            <a:r>
              <a:rPr lang="en-US" dirty="0"/>
              <a:t>Causes vasoconstriction and enhanced contractility of the myometrium</a:t>
            </a:r>
          </a:p>
          <a:p>
            <a:r>
              <a:rPr lang="en-US" dirty="0"/>
              <a:t>Use with EXTREME CAUTION if asthma or major cardiovascular/renal/hepatic dysfunction</a:t>
            </a:r>
          </a:p>
          <a:p>
            <a:r>
              <a:rPr lang="en-US" u="sng" dirty="0"/>
              <a:t>Side effects </a:t>
            </a:r>
            <a:r>
              <a:rPr lang="en-US" dirty="0"/>
              <a:t>: DIARRHEA, vomiting, fever</a:t>
            </a:r>
          </a:p>
          <a:p>
            <a:r>
              <a:rPr lang="en-US" u="sng" dirty="0"/>
              <a:t>Usual dose </a:t>
            </a:r>
            <a:r>
              <a:rPr lang="en-US" dirty="0"/>
              <a:t>: 250mcg IM q. 15 min. Maximum 8 doses (2mg)</a:t>
            </a:r>
          </a:p>
          <a:p>
            <a:r>
              <a:rPr lang="en-US" dirty="0"/>
              <a:t>Found in the fridge in the pharmacy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7C636E-42C9-4402-B137-E3BE8776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731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9AF54-7517-45AC-887B-5A1CEE38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- </a:t>
            </a:r>
            <a:r>
              <a:rPr lang="en-US" b="1" dirty="0"/>
              <a:t>Treatment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91AA9B-B8B1-4A85-A92A-7BF7618C8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ERGONOVINE (ERGOT)</a:t>
            </a:r>
          </a:p>
          <a:p>
            <a:endParaRPr lang="en-US" sz="1100" dirty="0"/>
          </a:p>
          <a:p>
            <a:r>
              <a:rPr lang="en-US" dirty="0"/>
              <a:t>Stimulates myometrium of the upper AND lower segments</a:t>
            </a:r>
          </a:p>
          <a:p>
            <a:r>
              <a:rPr lang="en-US" dirty="0"/>
              <a:t>IV : acts &lt; 1 minute. IM : 2-5 minutes</a:t>
            </a:r>
          </a:p>
          <a:p>
            <a:r>
              <a:rPr lang="en-US" dirty="0"/>
              <a:t>CONTRAINDICATED in all hypertensive disorders of pregnancy</a:t>
            </a:r>
          </a:p>
          <a:p>
            <a:r>
              <a:rPr lang="en-US" u="sng" dirty="0"/>
              <a:t>Side effects </a:t>
            </a:r>
            <a:r>
              <a:rPr lang="en-US" dirty="0"/>
              <a:t>: N°/V°, hypertension</a:t>
            </a:r>
          </a:p>
          <a:p>
            <a:r>
              <a:rPr lang="en-US" u="sng" dirty="0"/>
              <a:t>Usual dose </a:t>
            </a:r>
            <a:r>
              <a:rPr lang="en-US" dirty="0"/>
              <a:t>: 0.2-0.25mg </a:t>
            </a:r>
            <a:r>
              <a:rPr lang="en-US" dirty="0">
                <a:solidFill>
                  <a:srgbClr val="FF0000"/>
                </a:solidFill>
              </a:rPr>
              <a:t>IM</a:t>
            </a:r>
            <a:r>
              <a:rPr lang="en-US" dirty="0"/>
              <a:t>. May be repeated at 2h intervals</a:t>
            </a:r>
          </a:p>
          <a:p>
            <a:r>
              <a:rPr lang="en-US" dirty="0"/>
              <a:t>Found in the pharmacy fridge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D01834-E85F-4D76-839F-7F399E43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426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756B1B-E32B-41BA-8F7A-AFE40BE6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- </a:t>
            </a:r>
            <a:r>
              <a:rPr lang="en-US" b="1" dirty="0"/>
              <a:t>Treatment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B2C0D9-2F99-4394-954C-52AC0322D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085" y="1690688"/>
            <a:ext cx="9441830" cy="37289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TRANEXAMIC ACID (CYKLOKAPRON)</a:t>
            </a:r>
          </a:p>
          <a:p>
            <a:endParaRPr lang="en-US" sz="1400" dirty="0"/>
          </a:p>
          <a:p>
            <a:r>
              <a:rPr lang="fr-CA" dirty="0"/>
              <a:t>Inhibits fibrinolysis</a:t>
            </a:r>
          </a:p>
          <a:p>
            <a:r>
              <a:rPr lang="fr-CA" u="sng" dirty="0" err="1"/>
              <a:t>Usual</a:t>
            </a:r>
            <a:r>
              <a:rPr lang="fr-CA" u="sng" dirty="0"/>
              <a:t> dose </a:t>
            </a:r>
            <a:r>
              <a:rPr lang="fr-CA" dirty="0"/>
              <a:t>: 1g IV over 10minutes</a:t>
            </a:r>
          </a:p>
          <a:p>
            <a:r>
              <a:rPr lang="fr-CA" dirty="0"/>
              <a:t>Can be </a:t>
            </a:r>
            <a:r>
              <a:rPr lang="fr-CA" dirty="0" err="1"/>
              <a:t>repeated</a:t>
            </a:r>
            <a:r>
              <a:rPr lang="fr-CA" dirty="0"/>
              <a:t> if : </a:t>
            </a:r>
            <a:r>
              <a:rPr lang="fr-CA" dirty="0" err="1"/>
              <a:t>bleeding</a:t>
            </a:r>
            <a:r>
              <a:rPr lang="fr-CA" dirty="0"/>
              <a:t> </a:t>
            </a:r>
            <a:r>
              <a:rPr lang="fr-CA" dirty="0" err="1"/>
              <a:t>persists</a:t>
            </a:r>
            <a:r>
              <a:rPr lang="fr-CA" dirty="0"/>
              <a:t> </a:t>
            </a:r>
            <a:r>
              <a:rPr lang="fr-CA" dirty="0" err="1"/>
              <a:t>after</a:t>
            </a:r>
            <a:r>
              <a:rPr lang="fr-CA" dirty="0"/>
              <a:t> 30 minutes or re-starts within 24 </a:t>
            </a:r>
            <a:r>
              <a:rPr lang="fr-CA" dirty="0" err="1"/>
              <a:t>hours</a:t>
            </a:r>
            <a:endParaRPr lang="fr-CA" dirty="0"/>
          </a:p>
          <a:p>
            <a:r>
              <a:rPr lang="fr-CA" dirty="0"/>
              <a:t>Found in the ADC </a:t>
            </a:r>
            <a:r>
              <a:rPr lang="fr-CA" dirty="0" err="1"/>
              <a:t>cart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DAC196-3323-45E8-B900-325D2B8F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564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04DD95-D930-4495-A067-C2698624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15</a:t>
            </a:fld>
            <a:endParaRPr lang="fr-FR" noProof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76CDFE-9AEC-42FA-99B0-EBEC39387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004" y="1473169"/>
            <a:ext cx="2506663" cy="1858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112BF38-491A-4CB8-B0CE-C2CEEAF49D4B}"/>
              </a:ext>
            </a:extLst>
          </p:cNvPr>
          <p:cNvSpPr txBox="1"/>
          <p:nvPr/>
        </p:nvSpPr>
        <p:spPr>
          <a:xfrm>
            <a:off x="9043093" y="3541693"/>
            <a:ext cx="265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Bimanual massage/compression</a:t>
            </a:r>
          </a:p>
          <a:p>
            <a:pPr algn="ctr"/>
            <a:r>
              <a:rPr lang="en-US" dirty="0"/>
              <a:t>This tamponade will ↓ further bleeding</a:t>
            </a:r>
            <a:endParaRPr lang="fr-CA" dirty="0"/>
          </a:p>
        </p:txBody>
      </p:sp>
      <p:sp>
        <p:nvSpPr>
          <p:cNvPr id="14" name="Étoile : 5 branches 13">
            <a:extLst>
              <a:ext uri="{FF2B5EF4-FFF2-40B4-BE49-F238E27FC236}">
                <a16:creationId xmlns:a16="http://schemas.microsoft.com/office/drawing/2014/main" id="{B5E84D19-9064-4FA1-B503-50183642AD33}"/>
              </a:ext>
            </a:extLst>
          </p:cNvPr>
          <p:cNvSpPr/>
          <p:nvPr/>
        </p:nvSpPr>
        <p:spPr>
          <a:xfrm>
            <a:off x="2953996" y="6456349"/>
            <a:ext cx="398804" cy="3589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7D0DF7-372C-49EF-9CA3-888075EE4599}"/>
              </a:ext>
            </a:extLst>
          </p:cNvPr>
          <p:cNvSpPr txBox="1"/>
          <p:nvPr/>
        </p:nvSpPr>
        <p:spPr>
          <a:xfrm>
            <a:off x="443345" y="2724985"/>
            <a:ext cx="2315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Consider 2</a:t>
            </a:r>
            <a:r>
              <a:rPr lang="en-US" sz="2000" b="1" baseline="30000" dirty="0"/>
              <a:t>nd</a:t>
            </a:r>
            <a:r>
              <a:rPr lang="en-US" sz="2000" b="1" dirty="0"/>
              <a:t> IV</a:t>
            </a:r>
            <a:r>
              <a:rPr lang="fr-CA" sz="2000" b="1" dirty="0"/>
              <a:t> at same time as blood tests</a:t>
            </a:r>
            <a:endParaRPr lang="en-US" sz="2000" b="1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9989C79-4570-4652-B174-0868F8DB9A42}"/>
              </a:ext>
            </a:extLst>
          </p:cNvPr>
          <p:cNvCxnSpPr/>
          <p:nvPr/>
        </p:nvCxnSpPr>
        <p:spPr>
          <a:xfrm>
            <a:off x="2709017" y="2973936"/>
            <a:ext cx="64378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734" y="-139904"/>
            <a:ext cx="5187498" cy="695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C1A51F-8C7C-4C95-8B7A-257CFA12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management – Bakri balloon</a:t>
            </a:r>
            <a:endParaRPr lang="fr-CA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C0CA72-DEEA-4796-9DAD-EE23B4DF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16</a:t>
            </a:fld>
            <a:endParaRPr lang="fr-FR" noProof="0"/>
          </a:p>
        </p:txBody>
      </p:sp>
      <p:pic>
        <p:nvPicPr>
          <p:cNvPr id="4" name="Bakri Balloon">
            <a:hlinkClick r:id="" action="ppaction://media"/>
            <a:extLst>
              <a:ext uri="{FF2B5EF4-FFF2-40B4-BE49-F238E27FC236}">
                <a16:creationId xmlns:a16="http://schemas.microsoft.com/office/drawing/2014/main" id="{B418C67D-CF16-41F2-88B2-D833CD183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52072"/>
            <a:ext cx="6096000" cy="3429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5F488F-2BB1-491C-9B8A-798A10E0EAE1}"/>
              </a:ext>
            </a:extLst>
          </p:cNvPr>
          <p:cNvSpPr txBox="1"/>
          <p:nvPr/>
        </p:nvSpPr>
        <p:spPr>
          <a:xfrm>
            <a:off x="7444509" y="2078183"/>
            <a:ext cx="43230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Uterine balloon tamponade (Bakri balloon)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Effective method to temporarily stop bleeding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sz="1600" dirty="0"/>
              <a:t>Reduces morbidity (blood loss, transfusion, embolization, hysterectomy, ICU admission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CA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sz="1600" dirty="0"/>
              <a:t>Safe for transport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CA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sz="1600" dirty="0"/>
              <a:t>May be used in combination with other interventions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CA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CA" sz="1600" dirty="0"/>
              <a:t>Found in the PPH box</a:t>
            </a:r>
          </a:p>
        </p:txBody>
      </p:sp>
    </p:spTree>
    <p:extLst>
      <p:ext uri="{BB962C8B-B14F-4D97-AF65-F5344CB8AC3E}">
        <p14:creationId xmlns:p14="http://schemas.microsoft.com/office/powerpoint/2010/main" val="318758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8279CC-A9A2-415B-9EDB-D6FB7D3F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17</a:t>
            </a:fld>
            <a:endParaRPr lang="fr-FR" noProof="0"/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2B9C8D38-9C0F-480B-865C-5E349218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417" y="0"/>
            <a:ext cx="5725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EAE769-6804-4BCB-B0BD-E460B431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18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2F906F-EB76-4AF9-8A2F-748A7A20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97" y="0"/>
            <a:ext cx="5454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023" y="140833"/>
            <a:ext cx="4462871" cy="6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B45A0-08A3-46FF-9B24-C20AA2C5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Postpartum hemorrhage - Etiology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6AAAD1-F2DB-49FB-B586-CDC8C7CAD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109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CA" sz="3600" b="1" dirty="0" smtClean="0"/>
              <a:t>4 « Ts »</a:t>
            </a:r>
            <a:endParaRPr lang="fr-CA" sz="3600" dirty="0"/>
          </a:p>
          <a:p>
            <a:r>
              <a:rPr lang="fr-CA" dirty="0"/>
              <a:t>Tone : uterine Atony, distended bladder (most common cause)</a:t>
            </a:r>
          </a:p>
          <a:p>
            <a:r>
              <a:rPr lang="fr-CA" dirty="0"/>
              <a:t>Trauma : uterine, cervical, vaginal injury, perineal tears, episiotomy</a:t>
            </a:r>
          </a:p>
          <a:p>
            <a:r>
              <a:rPr lang="fr-CA" dirty="0"/>
              <a:t>Tissue : retained placenta or clots</a:t>
            </a:r>
          </a:p>
          <a:p>
            <a:r>
              <a:rPr lang="fr-CA" dirty="0"/>
              <a:t>Thrombin : pre-existing or acquired Coagulopathy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E94020-51A8-48E0-A107-628FD762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3</a:t>
            </a:fld>
            <a:endParaRPr lang="fr-FR" noProof="0"/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26A71BBE-7675-471A-8528-474B8D4F03C3}"/>
              </a:ext>
            </a:extLst>
          </p:cNvPr>
          <p:cNvSpPr txBox="1"/>
          <p:nvPr/>
        </p:nvSpPr>
        <p:spPr>
          <a:xfrm>
            <a:off x="36945" y="4629482"/>
            <a:ext cx="1198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It is important </a:t>
            </a:r>
            <a:r>
              <a:rPr lang="en-US" sz="2800" b="1" dirty="0"/>
              <a:t>to know and </a:t>
            </a:r>
            <a:r>
              <a:rPr lang="en-US" sz="2800" b="1" dirty="0" smtClean="0"/>
              <a:t>understand </a:t>
            </a:r>
            <a:r>
              <a:rPr lang="en-US" sz="2800" b="1" dirty="0"/>
              <a:t>the risk factors to be properly prepared and try to prevent </a:t>
            </a:r>
            <a:r>
              <a:rPr lang="en-US" sz="2800" b="1" dirty="0" smtClean="0"/>
              <a:t>PPH !</a:t>
            </a:r>
            <a:endParaRPr lang="fr-CA" sz="2800" b="1" dirty="0"/>
          </a:p>
        </p:txBody>
      </p:sp>
    </p:spTree>
    <p:extLst>
      <p:ext uri="{BB962C8B-B14F-4D97-AF65-F5344CB8AC3E}">
        <p14:creationId xmlns:p14="http://schemas.microsoft.com/office/powerpoint/2010/main" val="821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CE0B6-D7A0-4483-880F-81D35CBB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Postpartum hemorrhage – Risk factors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62038-6874-47F5-8962-B8CDCCCC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790" y="1956954"/>
            <a:ext cx="10381867" cy="34163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TONE</a:t>
            </a:r>
          </a:p>
          <a:p>
            <a:endParaRPr lang="en-US" dirty="0"/>
          </a:p>
          <a:p>
            <a:r>
              <a:rPr lang="en-US" dirty="0"/>
              <a:t>Over-distended uterus → polyhydramnios, multiple gestation, macrosomia</a:t>
            </a:r>
          </a:p>
          <a:p>
            <a:r>
              <a:rPr lang="en-US" dirty="0"/>
              <a:t>Uterine muscle exhaustion → rapid labor, prolonged labor, high parity, oxytocin use (saturated receptors), IOL</a:t>
            </a:r>
          </a:p>
          <a:p>
            <a:r>
              <a:rPr lang="en-US" dirty="0"/>
              <a:t>Intra-amniotic infection → fever, prolonged ROM</a:t>
            </a:r>
          </a:p>
          <a:p>
            <a:r>
              <a:rPr lang="en-US" dirty="0"/>
              <a:t>Functional/anatomic distortion of the uterus or bladder distension → fibroids, placenta previa, tocolytics (nitro)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39657C-44FA-45AB-BBEA-F38C60B9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815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187DC-3A7C-4137-93D0-8A78C2E0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Postpartum hemorrhage – Risk factors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CA069B-09D5-45C5-9618-7E5899990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705" y="1781463"/>
            <a:ext cx="10236589" cy="3416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TISSUE</a:t>
            </a:r>
          </a:p>
          <a:p>
            <a:endParaRPr lang="en-US" dirty="0"/>
          </a:p>
          <a:p>
            <a:r>
              <a:rPr lang="en-US" dirty="0"/>
              <a:t>Retained placenta or membranes → incomplete placenta at delivery, previous uterine surgery, high parity, abnormal placenta on U/S</a:t>
            </a:r>
          </a:p>
          <a:p>
            <a:r>
              <a:rPr lang="en-US" dirty="0"/>
              <a:t>Retained blood clots → atonic uterus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Manual removal of the </a:t>
            </a:r>
            <a:r>
              <a:rPr lang="en-US" i="1" dirty="0" smtClean="0"/>
              <a:t>placenta</a:t>
            </a:r>
            <a:endParaRPr lang="en-US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DA34B4-B651-40FF-8D92-534C9666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559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D23C9-81D8-4BFE-B056-88854AE8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Postpartum hemorrhage – Risk factors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16158-2030-4C95-B8B7-63B11C3DC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536" y="1809172"/>
            <a:ext cx="9749479" cy="3416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TRAUMA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Lacerations of the cervix, vagina or perineum → precipitous delivery, assisted delivery</a:t>
            </a:r>
          </a:p>
          <a:p>
            <a:r>
              <a:rPr lang="en-US" dirty="0"/>
              <a:t>Extensions, lacerations at C/S </a:t>
            </a:r>
          </a:p>
          <a:p>
            <a:r>
              <a:rPr lang="en-US" dirty="0"/>
              <a:t>Uterine rupture → previous uterine surgery</a:t>
            </a:r>
          </a:p>
          <a:p>
            <a:r>
              <a:rPr lang="en-US" dirty="0"/>
              <a:t>Placenta accreta spectrum disorders → previa, prior C/S, prior myomectomy</a:t>
            </a:r>
          </a:p>
          <a:p>
            <a:r>
              <a:rPr lang="en-US" dirty="0"/>
              <a:t>Uterine inversion → high parity, fundal </a:t>
            </a:r>
            <a:r>
              <a:rPr lang="en-US" dirty="0" smtClean="0"/>
              <a:t>placenta</a:t>
            </a:r>
          </a:p>
          <a:p>
            <a:pPr marL="0" indent="0">
              <a:buNone/>
            </a:pPr>
            <a:r>
              <a:rPr lang="fr-CA" sz="2300" dirty="0" smtClean="0"/>
              <a:t>	https</a:t>
            </a:r>
            <a:r>
              <a:rPr lang="fr-CA" sz="2300" dirty="0"/>
              <a:t>://www.youtube.com/watch?v=OW0Yq2nWyuY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A61C16-B8C3-4F89-95A7-887826E7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765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96CEF-42C2-4A35-875E-CBDD76B1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Postpartum hemorrhage – Risk factors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8AAFEE-9506-44AA-B9C7-A49729B81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64" y="1873828"/>
            <a:ext cx="10035784" cy="34163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THROMBIN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u="sng" dirty="0"/>
              <a:t>Pre-existing states </a:t>
            </a:r>
            <a:r>
              <a:rPr lang="en-US" dirty="0"/>
              <a:t>(Hemophilia, Von Willebrand disease) → Hx of hereditary coagulopathies, hx of liver disease, hx of other episodes of excessive bleeding</a:t>
            </a:r>
          </a:p>
          <a:p>
            <a:r>
              <a:rPr lang="en-US" u="sng" dirty="0"/>
              <a:t>Acquired during pregnancy </a:t>
            </a:r>
            <a:r>
              <a:rPr lang="en-US" dirty="0"/>
              <a:t>(Idiopathic thrombocytopenic purpura, thrombocytopenia with PET, DIC, gestational hypertension with adverse conditions, IUFD, abruptio) → bruising, elevated BP, fetal demise, fever, neutrophilia, antepartum hemorrhage</a:t>
            </a:r>
          </a:p>
          <a:p>
            <a:r>
              <a:rPr lang="en-US" u="sng" dirty="0"/>
              <a:t>Therapeutic anti-coagulation </a:t>
            </a:r>
            <a:r>
              <a:rPr lang="en-US" dirty="0"/>
              <a:t>→ Hx of thrombotic disease, Factor V Leiden or other conditions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47A37E-1D74-45A7-AF4E-7CEBF267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406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B45A0-08A3-46FF-9B24-C20AA2C5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Postpartum hemorrhage - Etiology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6AAAD1-F2DB-49FB-B586-CDC8C7CAD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1" y="1690688"/>
            <a:ext cx="5553364" cy="2853603"/>
          </a:xfrm>
        </p:spPr>
        <p:txBody>
          <a:bodyPr/>
          <a:lstStyle/>
          <a:p>
            <a:pPr marL="0" indent="0" algn="ctr">
              <a:buNone/>
            </a:pPr>
            <a:r>
              <a:rPr lang="fr-CA" sz="3600" b="1" dirty="0" smtClean="0"/>
              <a:t>4 « Ts »</a:t>
            </a:r>
            <a:endParaRPr lang="fr-CA" sz="3600" dirty="0"/>
          </a:p>
          <a:p>
            <a:r>
              <a:rPr lang="fr-CA" dirty="0" err="1"/>
              <a:t>Tone</a:t>
            </a:r>
            <a:r>
              <a:rPr lang="fr-CA" dirty="0"/>
              <a:t> </a:t>
            </a:r>
            <a:endParaRPr lang="fr-CA" dirty="0" smtClean="0"/>
          </a:p>
          <a:p>
            <a:r>
              <a:rPr lang="fr-CA" dirty="0" smtClean="0"/>
              <a:t>Trauma </a:t>
            </a:r>
          </a:p>
          <a:p>
            <a:r>
              <a:rPr lang="fr-CA" dirty="0" smtClean="0"/>
              <a:t>Tissue </a:t>
            </a:r>
          </a:p>
          <a:p>
            <a:r>
              <a:rPr lang="fr-CA" dirty="0" err="1" smtClean="0"/>
              <a:t>Thrombin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E94020-51A8-48E0-A107-628FD762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8</a:t>
            </a:fld>
            <a:endParaRPr lang="fr-FR" noProof="0"/>
          </a:p>
        </p:txBody>
      </p:sp>
      <p:sp>
        <p:nvSpPr>
          <p:cNvPr id="8" name="TextBox 7"/>
          <p:cNvSpPr txBox="1"/>
          <p:nvPr/>
        </p:nvSpPr>
        <p:spPr>
          <a:xfrm>
            <a:off x="7326745" y="3137465"/>
            <a:ext cx="280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Summary - </a:t>
            </a:r>
            <a:r>
              <a:rPr lang="en-US" dirty="0" err="1" smtClean="0">
                <a:hlinkClick r:id="rId2"/>
              </a:rPr>
              <a:t>Youtube</a:t>
            </a:r>
            <a:endParaRPr lang="en-CA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215" y="2620745"/>
            <a:ext cx="2028334" cy="14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FDF72-8EBB-4A76-9848-19440723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PPH - Prevention</a:t>
            </a:r>
            <a:endParaRPr lang="fr-CA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BDBF58-CB74-433E-98F5-81C261136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616" y="1690688"/>
            <a:ext cx="10176768" cy="3416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Active management of third stage labor</a:t>
            </a:r>
          </a:p>
          <a:p>
            <a:r>
              <a:rPr lang="en-US" dirty="0"/>
              <a:t>Caregiver intervention to assist in the expulsion of the placenta by ↑ uterine contractions and to avoid PPH by preventing uterine atony.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 components :</a:t>
            </a:r>
          </a:p>
          <a:p>
            <a:r>
              <a:rPr lang="en-US" dirty="0"/>
              <a:t>Administration of Uterotonic Agents : greatest impact on blood loss</a:t>
            </a:r>
          </a:p>
          <a:p>
            <a:r>
              <a:rPr lang="en-US" dirty="0"/>
              <a:t>Controlled cord traction (CCT) : ↓ need for manual removal of the placenta</a:t>
            </a:r>
          </a:p>
          <a:p>
            <a:r>
              <a:rPr lang="en-US" dirty="0"/>
              <a:t>Uterine Massage after delivery of the placenta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B8C8EA-E97D-4D1C-AAC8-47346CAF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FF96B15-8338-45D5-A943-561235072D66}" type="slidenum">
              <a:rPr lang="fr-FR" noProof="0" smtClean="0"/>
              <a:t>9</a:t>
            </a:fld>
            <a:endParaRPr lang="fr-FR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16" y="5411388"/>
            <a:ext cx="7145131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771</Words>
  <Application>Microsoft Office PowerPoint</Application>
  <PresentationFormat>Widescreen</PresentationFormat>
  <Paragraphs>124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Postpartum hemorrhage (PPH)</vt:lpstr>
      <vt:lpstr>PowerPoint Presentation</vt:lpstr>
      <vt:lpstr>Postpartum hemorrhage - Etiology</vt:lpstr>
      <vt:lpstr>Postpartum hemorrhage – Risk factors</vt:lpstr>
      <vt:lpstr>Postpartum hemorrhage – Risk factors</vt:lpstr>
      <vt:lpstr>Postpartum hemorrhage – Risk factors</vt:lpstr>
      <vt:lpstr>Postpartum hemorrhage – Risk factors</vt:lpstr>
      <vt:lpstr>Postpartum hemorrhage - Etiology</vt:lpstr>
      <vt:lpstr>PPH - Prevention</vt:lpstr>
      <vt:lpstr>PPH - Prevention</vt:lpstr>
      <vt:lpstr>PPH - Treatment</vt:lpstr>
      <vt:lpstr>PPH - Treatment</vt:lpstr>
      <vt:lpstr>PPH - Treatment</vt:lpstr>
      <vt:lpstr>PPH - Treatment</vt:lpstr>
      <vt:lpstr>PowerPoint Presentation</vt:lpstr>
      <vt:lpstr>PPH management – Bakri balloon</vt:lpstr>
      <vt:lpstr>PowerPoint Presentation</vt:lpstr>
      <vt:lpstr>PowerPoint Presentation</vt:lpstr>
    </vt:vector>
  </TitlesOfParts>
  <Company>CUSM\MUHC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Postpartum hemorrhage</dc:title>
  <dc:creator>Agathe Lapointe (CUSM)</dc:creator>
  <cp:lastModifiedBy>Elisabeth Chailloux (CUSM)</cp:lastModifiedBy>
  <cp:revision>13</cp:revision>
  <dcterms:created xsi:type="dcterms:W3CDTF">2023-02-24T17:44:51Z</dcterms:created>
  <dcterms:modified xsi:type="dcterms:W3CDTF">2025-08-05T14:36:02Z</dcterms:modified>
</cp:coreProperties>
</file>