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35"/>
  </p:notesMasterIdLst>
  <p:sldIdLst>
    <p:sldId id="256" r:id="rId2"/>
    <p:sldId id="257" r:id="rId3"/>
    <p:sldId id="307" r:id="rId4"/>
    <p:sldId id="278" r:id="rId5"/>
    <p:sldId id="363" r:id="rId6"/>
    <p:sldId id="341" r:id="rId7"/>
    <p:sldId id="356" r:id="rId8"/>
    <p:sldId id="357" r:id="rId9"/>
    <p:sldId id="359" r:id="rId10"/>
    <p:sldId id="361" r:id="rId11"/>
    <p:sldId id="362" r:id="rId12"/>
    <p:sldId id="365" r:id="rId13"/>
    <p:sldId id="355" r:id="rId14"/>
    <p:sldId id="344" r:id="rId15"/>
    <p:sldId id="345" r:id="rId16"/>
    <p:sldId id="346" r:id="rId17"/>
    <p:sldId id="348" r:id="rId18"/>
    <p:sldId id="349" r:id="rId19"/>
    <p:sldId id="350" r:id="rId20"/>
    <p:sldId id="353" r:id="rId21"/>
    <p:sldId id="351" r:id="rId22"/>
    <p:sldId id="352" r:id="rId23"/>
    <p:sldId id="280" r:id="rId24"/>
    <p:sldId id="319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9" r:id="rId33"/>
    <p:sldId id="277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431E"/>
    <a:srgbClr val="F85C1C"/>
    <a:srgbClr val="F3B482"/>
    <a:srgbClr val="F19A6E"/>
    <a:srgbClr val="F89A93"/>
    <a:srgbClr val="F75354"/>
    <a:srgbClr val="F5B5A2"/>
    <a:srgbClr val="F5B481"/>
    <a:srgbClr val="F35050"/>
    <a:srgbClr val="F5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5822" autoAdjust="0"/>
  </p:normalViewPr>
  <p:slideViewPr>
    <p:cSldViewPr>
      <p:cViewPr varScale="1">
        <p:scale>
          <a:sx n="116" d="100"/>
          <a:sy n="116" d="100"/>
        </p:scale>
        <p:origin x="18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5D691-4C43-4627-B227-970CACA4138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915F656-6543-4BEE-85D1-C6E4E0CD1394}">
      <dgm:prSet/>
      <dgm:spPr/>
      <dgm:t>
        <a:bodyPr/>
        <a:lstStyle/>
        <a:p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2</a:t>
          </a:r>
          <a:r>
            <a:rPr lang="fr-CA" baseline="30000" dirty="0">
              <a:latin typeface="Calibri" panose="020F0502020204030204" pitchFamily="34" charset="0"/>
              <a:cs typeface="Calibri" panose="020F0502020204030204" pitchFamily="34" charset="0"/>
            </a:rPr>
            <a:t>nd</a:t>
          </a:r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 BP:  ≥ 160/110 </a:t>
          </a:r>
          <a:r>
            <a:rPr lang="fr-CA" dirty="0" err="1">
              <a:latin typeface="Calibri" panose="020F0502020204030204" pitchFamily="34" charset="0"/>
              <a:cs typeface="Calibri" panose="020F0502020204030204" pitchFamily="34" charset="0"/>
            </a:rPr>
            <a:t>mmHg</a:t>
          </a:r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 = Hypertensive emergency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7466AA-3B1A-4273-A40D-4E9CF58D7F80}" type="parTrans" cxnId="{1428F1EB-BA7A-41B6-B9DC-7C69C24B3C29}">
      <dgm:prSet/>
      <dgm:spPr/>
      <dgm:t>
        <a:bodyPr/>
        <a:lstStyle/>
        <a:p>
          <a:endParaRPr lang="en-US"/>
        </a:p>
      </dgm:t>
    </dgm:pt>
    <dgm:pt modelId="{50008CF8-45C2-49CF-B1D7-A8AF30529FDB}" type="sibTrans" cxnId="{1428F1EB-BA7A-41B6-B9DC-7C69C24B3C29}">
      <dgm:prSet/>
      <dgm:spPr/>
      <dgm:t>
        <a:bodyPr/>
        <a:lstStyle/>
        <a:p>
          <a:endParaRPr lang="en-US"/>
        </a:p>
      </dgm:t>
    </dgm:pt>
    <dgm:pt modelId="{7A00E7BE-53DE-48B3-A32A-3CF8619107BE}">
      <dgm:prSet/>
      <dgm:spPr/>
      <dgm:t>
        <a:bodyPr/>
        <a:lstStyle/>
        <a:p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Interventions: 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4090B63-1883-4206-850C-6D2B8144F066}" type="parTrans" cxnId="{DB101550-E2AA-4D42-B392-4F7ACEC0BF64}">
      <dgm:prSet/>
      <dgm:spPr/>
      <dgm:t>
        <a:bodyPr/>
        <a:lstStyle/>
        <a:p>
          <a:endParaRPr lang="en-US"/>
        </a:p>
      </dgm:t>
    </dgm:pt>
    <dgm:pt modelId="{4008D78B-80A1-4FB2-9315-F81C0F104047}" type="sibTrans" cxnId="{DB101550-E2AA-4D42-B392-4F7ACEC0BF64}">
      <dgm:prSet/>
      <dgm:spPr/>
      <dgm:t>
        <a:bodyPr/>
        <a:lstStyle/>
        <a:p>
          <a:endParaRPr lang="en-US"/>
        </a:p>
      </dgm:t>
    </dgm:pt>
    <dgm:pt modelId="{089FD8BB-6D30-47CE-909C-73254DF2609F}">
      <dgm:prSet custT="1"/>
      <dgm:spPr/>
      <dgm:t>
        <a:bodyPr/>
        <a:lstStyle/>
        <a:p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Advise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Obstetrics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medical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team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immediately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C6444B-28C0-46BD-824A-A23CEF555DCC}" type="parTrans" cxnId="{CBE2F3AB-BA31-4A33-8F65-62111F9416DC}">
      <dgm:prSet/>
      <dgm:spPr/>
      <dgm:t>
        <a:bodyPr/>
        <a:lstStyle/>
        <a:p>
          <a:endParaRPr lang="en-US"/>
        </a:p>
      </dgm:t>
    </dgm:pt>
    <dgm:pt modelId="{B15BC145-270A-4AEB-BCC7-D084ABA38C21}" type="sibTrans" cxnId="{CBE2F3AB-BA31-4A33-8F65-62111F9416DC}">
      <dgm:prSet/>
      <dgm:spPr/>
      <dgm:t>
        <a:bodyPr/>
        <a:lstStyle/>
        <a:p>
          <a:endParaRPr lang="en-US"/>
        </a:p>
      </dgm:t>
    </dgm:pt>
    <dgm:pt modelId="{3A492071-B61D-40BE-983D-23296BFB3487}">
      <dgm:prSet custT="1"/>
      <dgm:spPr/>
      <dgm:t>
        <a:bodyPr/>
        <a:lstStyle/>
        <a:p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Initiate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collective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order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for Oral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Nifedipine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if MD not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available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within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15 minutes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1E278C4-1EA7-46A6-8F6D-80535A5FD163}" type="parTrans" cxnId="{F038D9E3-A807-44DA-8D1A-933BFD479E41}">
      <dgm:prSet/>
      <dgm:spPr/>
      <dgm:t>
        <a:bodyPr/>
        <a:lstStyle/>
        <a:p>
          <a:endParaRPr lang="en-US"/>
        </a:p>
      </dgm:t>
    </dgm:pt>
    <dgm:pt modelId="{65BEB717-FE7A-4ACB-B708-7A35839FD2A0}" type="sibTrans" cxnId="{F038D9E3-A807-44DA-8D1A-933BFD479E41}">
      <dgm:prSet/>
      <dgm:spPr/>
      <dgm:t>
        <a:bodyPr/>
        <a:lstStyle/>
        <a:p>
          <a:endParaRPr lang="en-US"/>
        </a:p>
      </dgm:t>
    </dgm:pt>
    <dgm:pt modelId="{F22B0DFD-F6A9-41A9-9BD6-C50707B03274}">
      <dgm:prSet custT="1"/>
      <dgm:spPr/>
      <dgm:t>
        <a:bodyPr/>
        <a:lstStyle/>
        <a:p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Follow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Obstetric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emergency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treatment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algorithm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1FE1C18-224F-49CB-976D-0A4E814C6B94}" type="parTrans" cxnId="{415C6380-DB0A-4D43-BE0F-B025CA81D34D}">
      <dgm:prSet/>
      <dgm:spPr/>
      <dgm:t>
        <a:bodyPr/>
        <a:lstStyle/>
        <a:p>
          <a:endParaRPr lang="en-US"/>
        </a:p>
      </dgm:t>
    </dgm:pt>
    <dgm:pt modelId="{B5A59C45-125E-4C2C-ADA2-0A8DDC1AA044}" type="sibTrans" cxnId="{415C6380-DB0A-4D43-BE0F-B025CA81D34D}">
      <dgm:prSet/>
      <dgm:spPr/>
      <dgm:t>
        <a:bodyPr/>
        <a:lstStyle/>
        <a:p>
          <a:endParaRPr lang="en-US"/>
        </a:p>
      </dgm:t>
    </dgm:pt>
    <dgm:pt modelId="{CCFEA8EF-A3CD-43AD-AE23-57D711523ADA}">
      <dgm:prSet custT="1"/>
      <dgm:spPr/>
      <dgm:t>
        <a:bodyPr/>
        <a:lstStyle/>
        <a:p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Consider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/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prepare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for possible administration of MgSO4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4658DAB-F8FE-4138-8617-89B450834F11}" type="parTrans" cxnId="{C0A4FD75-7247-47C9-B0F1-270604D8BAFB}">
      <dgm:prSet/>
      <dgm:spPr/>
      <dgm:t>
        <a:bodyPr/>
        <a:lstStyle/>
        <a:p>
          <a:endParaRPr lang="en-US"/>
        </a:p>
      </dgm:t>
    </dgm:pt>
    <dgm:pt modelId="{F769FB4A-0A69-4203-A328-5FB179A2FFC6}" type="sibTrans" cxnId="{C0A4FD75-7247-47C9-B0F1-270604D8BAFB}">
      <dgm:prSet/>
      <dgm:spPr/>
      <dgm:t>
        <a:bodyPr/>
        <a:lstStyle/>
        <a:p>
          <a:endParaRPr lang="en-US"/>
        </a:p>
      </dgm:t>
    </dgm:pt>
    <dgm:pt modelId="{3BF7F21C-76D5-4727-8E5A-88912AF4CBEA}" type="pres">
      <dgm:prSet presAssocID="{B385D691-4C43-4627-B227-970CACA413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6AF4E3-E191-43B5-95ED-B5C216441D1C}" type="pres">
      <dgm:prSet presAssocID="{9915F656-6543-4BEE-85D1-C6E4E0CD1394}" presName="parentText" presStyleLbl="node1" presStyleIdx="0" presStyleCnt="2" custScaleY="78427" custLinFactY="-43687" custLinFactNeighborX="1011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009E9-3F2E-4373-863B-C8DC8E9C6F2F}" type="pres">
      <dgm:prSet presAssocID="{50008CF8-45C2-49CF-B1D7-A8AF30529FDB}" presName="spacer" presStyleCnt="0"/>
      <dgm:spPr/>
    </dgm:pt>
    <dgm:pt modelId="{87C5CDAE-6E66-4AEB-A0CB-3ABE6130E2A2}" type="pres">
      <dgm:prSet presAssocID="{7A00E7BE-53DE-48B3-A32A-3CF8619107BE}" presName="parentText" presStyleLbl="node1" presStyleIdx="1" presStyleCnt="2" custScaleY="74991" custLinFactNeighborX="1401" custLinFactNeighborY="-115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E8B454-F0D7-4E22-A14D-B6DA285CA928}" type="pres">
      <dgm:prSet presAssocID="{7A00E7BE-53DE-48B3-A32A-3CF8619107B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76D86E-109B-4840-919F-2E2576DBD539}" type="presOf" srcId="{F22B0DFD-F6A9-41A9-9BD6-C50707B03274}" destId="{A5E8B454-F0D7-4E22-A14D-B6DA285CA928}" srcOrd="0" destOrd="2" presId="urn:microsoft.com/office/officeart/2005/8/layout/vList2"/>
    <dgm:cxn modelId="{C0A4FD75-7247-47C9-B0F1-270604D8BAFB}" srcId="{7A00E7BE-53DE-48B3-A32A-3CF8619107BE}" destId="{CCFEA8EF-A3CD-43AD-AE23-57D711523ADA}" srcOrd="3" destOrd="0" parTransId="{44658DAB-F8FE-4138-8617-89B450834F11}" sibTransId="{F769FB4A-0A69-4203-A328-5FB179A2FFC6}"/>
    <dgm:cxn modelId="{F038D9E3-A807-44DA-8D1A-933BFD479E41}" srcId="{7A00E7BE-53DE-48B3-A32A-3CF8619107BE}" destId="{3A492071-B61D-40BE-983D-23296BFB3487}" srcOrd="1" destOrd="0" parTransId="{C1E278C4-1EA7-46A6-8F6D-80535A5FD163}" sibTransId="{65BEB717-FE7A-4ACB-B708-7A35839FD2A0}"/>
    <dgm:cxn modelId="{51CAA534-1417-4676-BCAE-DF63715ACAED}" type="presOf" srcId="{7A00E7BE-53DE-48B3-A32A-3CF8619107BE}" destId="{87C5CDAE-6E66-4AEB-A0CB-3ABE6130E2A2}" srcOrd="0" destOrd="0" presId="urn:microsoft.com/office/officeart/2005/8/layout/vList2"/>
    <dgm:cxn modelId="{6FD160F0-FAE1-4682-A17C-339129E3E66A}" type="presOf" srcId="{B385D691-4C43-4627-B227-970CACA41383}" destId="{3BF7F21C-76D5-4727-8E5A-88912AF4CBEA}" srcOrd="0" destOrd="0" presId="urn:microsoft.com/office/officeart/2005/8/layout/vList2"/>
    <dgm:cxn modelId="{415C6380-DB0A-4D43-BE0F-B025CA81D34D}" srcId="{7A00E7BE-53DE-48B3-A32A-3CF8619107BE}" destId="{F22B0DFD-F6A9-41A9-9BD6-C50707B03274}" srcOrd="2" destOrd="0" parTransId="{71FE1C18-224F-49CB-976D-0A4E814C6B94}" sibTransId="{B5A59C45-125E-4C2C-ADA2-0A8DDC1AA044}"/>
    <dgm:cxn modelId="{D3A70432-D228-4F49-982D-B0DA8EBFE832}" type="presOf" srcId="{089FD8BB-6D30-47CE-909C-73254DF2609F}" destId="{A5E8B454-F0D7-4E22-A14D-B6DA285CA928}" srcOrd="0" destOrd="0" presId="urn:microsoft.com/office/officeart/2005/8/layout/vList2"/>
    <dgm:cxn modelId="{7D4F7305-9E7B-407D-811D-3D3F9398229D}" type="presOf" srcId="{CCFEA8EF-A3CD-43AD-AE23-57D711523ADA}" destId="{A5E8B454-F0D7-4E22-A14D-B6DA285CA928}" srcOrd="0" destOrd="3" presId="urn:microsoft.com/office/officeart/2005/8/layout/vList2"/>
    <dgm:cxn modelId="{1428F1EB-BA7A-41B6-B9DC-7C69C24B3C29}" srcId="{B385D691-4C43-4627-B227-970CACA41383}" destId="{9915F656-6543-4BEE-85D1-C6E4E0CD1394}" srcOrd="0" destOrd="0" parTransId="{F27466AA-3B1A-4273-A40D-4E9CF58D7F80}" sibTransId="{50008CF8-45C2-49CF-B1D7-A8AF30529FDB}"/>
    <dgm:cxn modelId="{CBE2F3AB-BA31-4A33-8F65-62111F9416DC}" srcId="{7A00E7BE-53DE-48B3-A32A-3CF8619107BE}" destId="{089FD8BB-6D30-47CE-909C-73254DF2609F}" srcOrd="0" destOrd="0" parTransId="{84C6444B-28C0-46BD-824A-A23CEF555DCC}" sibTransId="{B15BC145-270A-4AEB-BCC7-D084ABA38C21}"/>
    <dgm:cxn modelId="{365C8D31-E76B-453E-B113-D20EEA059CD1}" type="presOf" srcId="{9915F656-6543-4BEE-85D1-C6E4E0CD1394}" destId="{B26AF4E3-E191-43B5-95ED-B5C216441D1C}" srcOrd="0" destOrd="0" presId="urn:microsoft.com/office/officeart/2005/8/layout/vList2"/>
    <dgm:cxn modelId="{DB101550-E2AA-4D42-B392-4F7ACEC0BF64}" srcId="{B385D691-4C43-4627-B227-970CACA41383}" destId="{7A00E7BE-53DE-48B3-A32A-3CF8619107BE}" srcOrd="1" destOrd="0" parTransId="{E4090B63-1883-4206-850C-6D2B8144F066}" sibTransId="{4008D78B-80A1-4FB2-9315-F81C0F104047}"/>
    <dgm:cxn modelId="{47C2995B-AD7D-4B40-B1FF-0BC9E0809600}" type="presOf" srcId="{3A492071-B61D-40BE-983D-23296BFB3487}" destId="{A5E8B454-F0D7-4E22-A14D-B6DA285CA928}" srcOrd="0" destOrd="1" presId="urn:microsoft.com/office/officeart/2005/8/layout/vList2"/>
    <dgm:cxn modelId="{C850B2A5-1AE3-4ADB-AC4D-DC49A1EA0C86}" type="presParOf" srcId="{3BF7F21C-76D5-4727-8E5A-88912AF4CBEA}" destId="{B26AF4E3-E191-43B5-95ED-B5C216441D1C}" srcOrd="0" destOrd="0" presId="urn:microsoft.com/office/officeart/2005/8/layout/vList2"/>
    <dgm:cxn modelId="{1DA13AA9-8352-477F-B493-54434B1532CF}" type="presParOf" srcId="{3BF7F21C-76D5-4727-8E5A-88912AF4CBEA}" destId="{CE0009E9-3F2E-4373-863B-C8DC8E9C6F2F}" srcOrd="1" destOrd="0" presId="urn:microsoft.com/office/officeart/2005/8/layout/vList2"/>
    <dgm:cxn modelId="{BE16750E-9255-446A-8DCD-0B4CEA29DD32}" type="presParOf" srcId="{3BF7F21C-76D5-4727-8E5A-88912AF4CBEA}" destId="{87C5CDAE-6E66-4AEB-A0CB-3ABE6130E2A2}" srcOrd="2" destOrd="0" presId="urn:microsoft.com/office/officeart/2005/8/layout/vList2"/>
    <dgm:cxn modelId="{9D31E3B8-B21D-45B2-A5B9-E3D33667D6B2}" type="presParOf" srcId="{3BF7F21C-76D5-4727-8E5A-88912AF4CBEA}" destId="{A5E8B454-F0D7-4E22-A14D-B6DA285CA92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31854E-CBC4-4F63-A5AC-3D13D718F4B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630179A-1335-4768-8DCB-D02F9FCBFFA1}">
      <dgm:prSet custT="1"/>
      <dgm:spPr>
        <a:solidFill>
          <a:srgbClr val="F3B482"/>
        </a:solidFill>
      </dgm:spPr>
      <dgm:t>
        <a:bodyPr/>
        <a:lstStyle/>
        <a:p>
          <a:r>
            <a: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 drastic fall in a pregnant woman’s BP may compromise utero-placental perfusion and fetal well-being. </a:t>
          </a:r>
          <a:r>
            <a:rPr lang="en-US" sz="1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Target </a:t>
          </a:r>
          <a:r>
            <a: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BP range should </a:t>
          </a:r>
          <a:r>
            <a:rPr lang="en-US" sz="1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&lt; 160 /110</a:t>
          </a:r>
          <a:endParaRPr lang="en-US" sz="18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59D81D0-91CF-4A2A-A9E9-5252EB92AFD2}" type="parTrans" cxnId="{FFFE1DB8-8B6B-4CB0-83F1-0C147B20A8E5}">
      <dgm:prSet/>
      <dgm:spPr/>
      <dgm:t>
        <a:bodyPr/>
        <a:lstStyle/>
        <a:p>
          <a:endParaRPr lang="en-US"/>
        </a:p>
      </dgm:t>
    </dgm:pt>
    <dgm:pt modelId="{007A9569-6104-48F8-B012-FB4E62225871}" type="sibTrans" cxnId="{FFFE1DB8-8B6B-4CB0-83F1-0C147B20A8E5}">
      <dgm:prSet/>
      <dgm:spPr/>
      <dgm:t>
        <a:bodyPr/>
        <a:lstStyle/>
        <a:p>
          <a:endParaRPr lang="en-US"/>
        </a:p>
      </dgm:t>
    </dgm:pt>
    <dgm:pt modelId="{6D71884D-64E1-4C88-B857-370938F7EB5E}">
      <dgm:prSet custT="1"/>
      <dgm:spPr>
        <a:solidFill>
          <a:srgbClr val="F19A6E"/>
        </a:solidFill>
      </dgm:spPr>
      <dgm:t>
        <a:bodyPr/>
        <a:lstStyle/>
        <a:p>
          <a:r>
            <a:rPr lang="en-US" sz="1800" b="1" dirty="0">
              <a:latin typeface="Calibri" panose="020F0502020204030204" pitchFamily="34" charset="0"/>
              <a:cs typeface="Calibri" panose="020F0502020204030204" pitchFamily="34" charset="0"/>
            </a:rPr>
            <a:t>Labetalol and Hydralazine are both considered high-alert </a:t>
          </a:r>
          <a:r>
            <a:rPr lang="en-US" sz="1800" b="1" dirty="0" smtClean="0">
              <a:latin typeface="Calibri" panose="020F0502020204030204" pitchFamily="34" charset="0"/>
              <a:cs typeface="Calibri" panose="020F0502020204030204" pitchFamily="34" charset="0"/>
            </a:rPr>
            <a:t>medications                                                     </a:t>
          </a:r>
          <a:r>
            <a:rPr lang="en-US" sz="1800" dirty="0" smtClean="0">
              <a:latin typeface="Calibri" panose="020F0502020204030204" pitchFamily="34" charset="0"/>
              <a:cs typeface="Calibri" panose="020F0502020204030204" pitchFamily="34" charset="0"/>
            </a:rPr>
            <a:t>Ensure close maternal and fetal monitoring             One to one nursing until the BP has stabilized</a:t>
          </a:r>
          <a:endParaRPr lang="en-US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4CF52C4-C5BC-400E-AD13-9A9B6FA49995}" type="parTrans" cxnId="{C555FBE4-84E7-4CE4-A52F-108E8F6C0A79}">
      <dgm:prSet/>
      <dgm:spPr/>
      <dgm:t>
        <a:bodyPr/>
        <a:lstStyle/>
        <a:p>
          <a:endParaRPr lang="en-US"/>
        </a:p>
      </dgm:t>
    </dgm:pt>
    <dgm:pt modelId="{9C41A9D1-A7A2-458F-B66D-26B4FB62F4F5}" type="sibTrans" cxnId="{C555FBE4-84E7-4CE4-A52F-108E8F6C0A79}">
      <dgm:prSet/>
      <dgm:spPr/>
      <dgm:t>
        <a:bodyPr/>
        <a:lstStyle/>
        <a:p>
          <a:endParaRPr lang="en-US"/>
        </a:p>
      </dgm:t>
    </dgm:pt>
    <dgm:pt modelId="{74AEE395-3E27-4825-89A1-6BD645041591}">
      <dgm:prSet custT="1"/>
      <dgm:spPr>
        <a:solidFill>
          <a:srgbClr val="F89A93"/>
        </a:solidFill>
      </dgm:spPr>
      <dgm:t>
        <a:bodyPr/>
        <a:lstStyle/>
        <a:p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Labetalol IV and </a:t>
          </a:r>
          <a:r>
            <a:rPr lang="en-US" sz="1800" dirty="0" err="1">
              <a:latin typeface="Calibri" panose="020F0502020204030204" pitchFamily="34" charset="0"/>
              <a:cs typeface="Calibri" panose="020F0502020204030204" pitchFamily="34" charset="0"/>
            </a:rPr>
            <a:t>Hydrazaline</a:t>
          </a: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 IV may only be administered by a physician. </a:t>
          </a:r>
        </a:p>
      </dgm:t>
    </dgm:pt>
    <dgm:pt modelId="{8524A0AC-C068-4CCF-AD3F-52011EE3FFAE}" type="parTrans" cxnId="{8333F329-A933-4762-85CC-EED1F4FB4B56}">
      <dgm:prSet/>
      <dgm:spPr/>
      <dgm:t>
        <a:bodyPr/>
        <a:lstStyle/>
        <a:p>
          <a:endParaRPr lang="en-US"/>
        </a:p>
      </dgm:t>
    </dgm:pt>
    <dgm:pt modelId="{CBC50F38-D20B-4306-B77E-CD872BD7E89F}" type="sibTrans" cxnId="{8333F329-A933-4762-85CC-EED1F4FB4B56}">
      <dgm:prSet/>
      <dgm:spPr/>
      <dgm:t>
        <a:bodyPr/>
        <a:lstStyle/>
        <a:p>
          <a:endParaRPr lang="en-US"/>
        </a:p>
      </dgm:t>
    </dgm:pt>
    <dgm:pt modelId="{EF0CD019-F7EE-4AD5-92BA-D5553E4C801F}">
      <dgm:prSet custT="1"/>
      <dgm:spPr>
        <a:solidFill>
          <a:srgbClr val="F75354"/>
        </a:solidFill>
      </dgm:spPr>
      <dgm:t>
        <a:bodyPr/>
        <a:lstStyle/>
        <a:p>
          <a:r>
            <a: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Closely monitor the patient’s BP once it has been stabilized</a:t>
          </a:r>
        </a:p>
      </dgm:t>
    </dgm:pt>
    <dgm:pt modelId="{442A2E56-A2AB-4CE6-A33B-855E4F093973}" type="parTrans" cxnId="{33CD6D4F-EECE-4DBB-B1E6-14572384E039}">
      <dgm:prSet/>
      <dgm:spPr/>
      <dgm:t>
        <a:bodyPr/>
        <a:lstStyle/>
        <a:p>
          <a:endParaRPr lang="en-US"/>
        </a:p>
      </dgm:t>
    </dgm:pt>
    <dgm:pt modelId="{87C07862-B299-4DBD-A109-52F6D281242B}" type="sibTrans" cxnId="{33CD6D4F-EECE-4DBB-B1E6-14572384E039}">
      <dgm:prSet/>
      <dgm:spPr/>
      <dgm:t>
        <a:bodyPr/>
        <a:lstStyle/>
        <a:p>
          <a:endParaRPr lang="en-US"/>
        </a:p>
      </dgm:t>
    </dgm:pt>
    <dgm:pt modelId="{1E7C5E7D-EB14-46F3-A86A-F5AE7BE96347}" type="pres">
      <dgm:prSet presAssocID="{3F31854E-CBC4-4F63-A5AC-3D13D718F4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98A4DE-205E-447C-A016-0EEC666A9B72}" type="pres">
      <dgm:prSet presAssocID="{F630179A-1335-4768-8DCB-D02F9FCBFFA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A5FB3B-3A55-4C58-9746-C740B8993BD9}" type="pres">
      <dgm:prSet presAssocID="{007A9569-6104-48F8-B012-FB4E62225871}" presName="spacer" presStyleCnt="0"/>
      <dgm:spPr/>
    </dgm:pt>
    <dgm:pt modelId="{F3FA96E6-73AE-450D-B242-6F316A5C8ABD}" type="pres">
      <dgm:prSet presAssocID="{6D71884D-64E1-4C88-B857-370938F7EB5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065E94-445A-40F6-BC7E-775771A3B283}" type="pres">
      <dgm:prSet presAssocID="{9C41A9D1-A7A2-458F-B66D-26B4FB62F4F5}" presName="spacer" presStyleCnt="0"/>
      <dgm:spPr/>
    </dgm:pt>
    <dgm:pt modelId="{A105DC68-698B-4E63-82EC-92831402150C}" type="pres">
      <dgm:prSet presAssocID="{74AEE395-3E27-4825-89A1-6BD64504159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3901CD-64BD-495D-89DC-BEFE8028AB0D}" type="pres">
      <dgm:prSet presAssocID="{CBC50F38-D20B-4306-B77E-CD872BD7E89F}" presName="spacer" presStyleCnt="0"/>
      <dgm:spPr/>
    </dgm:pt>
    <dgm:pt modelId="{C83D1BD4-ABF2-440D-87C3-253976A780E8}" type="pres">
      <dgm:prSet presAssocID="{EF0CD019-F7EE-4AD5-92BA-D5553E4C801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FE1DB8-8B6B-4CB0-83F1-0C147B20A8E5}" srcId="{3F31854E-CBC4-4F63-A5AC-3D13D718F4B3}" destId="{F630179A-1335-4768-8DCB-D02F9FCBFFA1}" srcOrd="0" destOrd="0" parTransId="{E59D81D0-91CF-4A2A-A9E9-5252EB92AFD2}" sibTransId="{007A9569-6104-48F8-B012-FB4E62225871}"/>
    <dgm:cxn modelId="{5920D420-4B23-4F44-A30B-9236EE4C9275}" type="presOf" srcId="{F630179A-1335-4768-8DCB-D02F9FCBFFA1}" destId="{5698A4DE-205E-447C-A016-0EEC666A9B72}" srcOrd="0" destOrd="0" presId="urn:microsoft.com/office/officeart/2005/8/layout/vList2"/>
    <dgm:cxn modelId="{2A6BC477-7A81-4402-92A8-DCA8B8FF2968}" type="presOf" srcId="{EF0CD019-F7EE-4AD5-92BA-D5553E4C801F}" destId="{C83D1BD4-ABF2-440D-87C3-253976A780E8}" srcOrd="0" destOrd="0" presId="urn:microsoft.com/office/officeart/2005/8/layout/vList2"/>
    <dgm:cxn modelId="{C555FBE4-84E7-4CE4-A52F-108E8F6C0A79}" srcId="{3F31854E-CBC4-4F63-A5AC-3D13D718F4B3}" destId="{6D71884D-64E1-4C88-B857-370938F7EB5E}" srcOrd="1" destOrd="0" parTransId="{14CF52C4-C5BC-400E-AD13-9A9B6FA49995}" sibTransId="{9C41A9D1-A7A2-458F-B66D-26B4FB62F4F5}"/>
    <dgm:cxn modelId="{D47DBD80-C692-40C0-BC81-4EF3A1A6A78D}" type="presOf" srcId="{3F31854E-CBC4-4F63-A5AC-3D13D718F4B3}" destId="{1E7C5E7D-EB14-46F3-A86A-F5AE7BE96347}" srcOrd="0" destOrd="0" presId="urn:microsoft.com/office/officeart/2005/8/layout/vList2"/>
    <dgm:cxn modelId="{18B8B430-97AB-4493-A932-DD03C1AACBDE}" type="presOf" srcId="{6D71884D-64E1-4C88-B857-370938F7EB5E}" destId="{F3FA96E6-73AE-450D-B242-6F316A5C8ABD}" srcOrd="0" destOrd="0" presId="urn:microsoft.com/office/officeart/2005/8/layout/vList2"/>
    <dgm:cxn modelId="{8333F329-A933-4762-85CC-EED1F4FB4B56}" srcId="{3F31854E-CBC4-4F63-A5AC-3D13D718F4B3}" destId="{74AEE395-3E27-4825-89A1-6BD645041591}" srcOrd="2" destOrd="0" parTransId="{8524A0AC-C068-4CCF-AD3F-52011EE3FFAE}" sibTransId="{CBC50F38-D20B-4306-B77E-CD872BD7E89F}"/>
    <dgm:cxn modelId="{33CD6D4F-EECE-4DBB-B1E6-14572384E039}" srcId="{3F31854E-CBC4-4F63-A5AC-3D13D718F4B3}" destId="{EF0CD019-F7EE-4AD5-92BA-D5553E4C801F}" srcOrd="3" destOrd="0" parTransId="{442A2E56-A2AB-4CE6-A33B-855E4F093973}" sibTransId="{87C07862-B299-4DBD-A109-52F6D281242B}"/>
    <dgm:cxn modelId="{3C068C83-3D49-477B-9DF9-B7D9700A3B50}" type="presOf" srcId="{74AEE395-3E27-4825-89A1-6BD645041591}" destId="{A105DC68-698B-4E63-82EC-92831402150C}" srcOrd="0" destOrd="0" presId="urn:microsoft.com/office/officeart/2005/8/layout/vList2"/>
    <dgm:cxn modelId="{52B09404-1421-4FA1-8BE0-73FCE168E415}" type="presParOf" srcId="{1E7C5E7D-EB14-46F3-A86A-F5AE7BE96347}" destId="{5698A4DE-205E-447C-A016-0EEC666A9B72}" srcOrd="0" destOrd="0" presId="urn:microsoft.com/office/officeart/2005/8/layout/vList2"/>
    <dgm:cxn modelId="{E52C8614-A72D-4FFA-AEB2-4A57D918EC9C}" type="presParOf" srcId="{1E7C5E7D-EB14-46F3-A86A-F5AE7BE96347}" destId="{0BA5FB3B-3A55-4C58-9746-C740B8993BD9}" srcOrd="1" destOrd="0" presId="urn:microsoft.com/office/officeart/2005/8/layout/vList2"/>
    <dgm:cxn modelId="{45828976-9D70-4077-8298-51A2EF0D9EF8}" type="presParOf" srcId="{1E7C5E7D-EB14-46F3-A86A-F5AE7BE96347}" destId="{F3FA96E6-73AE-450D-B242-6F316A5C8ABD}" srcOrd="2" destOrd="0" presId="urn:microsoft.com/office/officeart/2005/8/layout/vList2"/>
    <dgm:cxn modelId="{A3450283-854D-4D4E-9DD0-8F1A53B93A1B}" type="presParOf" srcId="{1E7C5E7D-EB14-46F3-A86A-F5AE7BE96347}" destId="{AB065E94-445A-40F6-BC7E-775771A3B283}" srcOrd="3" destOrd="0" presId="urn:microsoft.com/office/officeart/2005/8/layout/vList2"/>
    <dgm:cxn modelId="{ED1C6175-29E9-4F4D-BB5A-DA2AD2003E53}" type="presParOf" srcId="{1E7C5E7D-EB14-46F3-A86A-F5AE7BE96347}" destId="{A105DC68-698B-4E63-82EC-92831402150C}" srcOrd="4" destOrd="0" presId="urn:microsoft.com/office/officeart/2005/8/layout/vList2"/>
    <dgm:cxn modelId="{C4A2F0F3-5423-4615-8526-7650C06960B5}" type="presParOf" srcId="{1E7C5E7D-EB14-46F3-A86A-F5AE7BE96347}" destId="{233901CD-64BD-495D-89DC-BEFE8028AB0D}" srcOrd="5" destOrd="0" presId="urn:microsoft.com/office/officeart/2005/8/layout/vList2"/>
    <dgm:cxn modelId="{D949B2D6-09A0-40E4-88FD-B079A974D540}" type="presParOf" srcId="{1E7C5E7D-EB14-46F3-A86A-F5AE7BE96347}" destId="{C83D1BD4-ABF2-440D-87C3-253976A780E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309375-13A3-4083-9A44-9B9B0F4A3BB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056925-A075-475A-9595-9E12C162CF6A}">
      <dgm:prSet/>
      <dgm:spPr/>
      <dgm:t>
        <a:bodyPr/>
        <a:lstStyle/>
        <a:p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2 </a:t>
          </a:r>
          <a:r>
            <a:rPr lang="fr-CA" dirty="0" err="1">
              <a:latin typeface="Calibri" panose="020F0502020204030204" pitchFamily="34" charset="0"/>
              <a:cs typeface="Calibri" panose="020F0502020204030204" pitchFamily="34" charset="0"/>
            </a:rPr>
            <a:t>readings</a:t>
          </a:r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 of BP ≥ 160/110mmHg → Call </a:t>
          </a:r>
          <a:r>
            <a:rPr lang="fr-CA" dirty="0" err="1">
              <a:latin typeface="Calibri" panose="020F0502020204030204" pitchFamily="34" charset="0"/>
              <a:cs typeface="Calibri" panose="020F0502020204030204" pitchFamily="34" charset="0"/>
            </a:rPr>
            <a:t>appropriate</a:t>
          </a:r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dirty="0" err="1">
              <a:latin typeface="Calibri" panose="020F0502020204030204" pitchFamily="34" charset="0"/>
              <a:cs typeface="Calibri" panose="020F0502020204030204" pitchFamily="34" charset="0"/>
            </a:rPr>
            <a:t>physician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46FA01-A7BA-4FB0-8685-47043C1049AB}" type="parTrans" cxnId="{031BBB9B-F1C1-4BCC-B85D-387349B53792}">
      <dgm:prSet/>
      <dgm:spPr/>
      <dgm:t>
        <a:bodyPr/>
        <a:lstStyle/>
        <a:p>
          <a:endParaRPr lang="en-US"/>
        </a:p>
      </dgm:t>
    </dgm:pt>
    <dgm:pt modelId="{DD7FEA99-DF39-4EA7-915D-473E8A8AE890}" type="sibTrans" cxnId="{031BBB9B-F1C1-4BCC-B85D-387349B53792}">
      <dgm:prSet/>
      <dgm:spPr/>
      <dgm:t>
        <a:bodyPr/>
        <a:lstStyle/>
        <a:p>
          <a:endParaRPr lang="en-US"/>
        </a:p>
      </dgm:t>
    </dgm:pt>
    <dgm:pt modelId="{66BCE44F-26A6-480C-AA1E-E5E0A39E0003}">
      <dgm:prSet/>
      <dgm:spPr/>
      <dgm:t>
        <a:bodyPr/>
        <a:lstStyle/>
        <a:p>
          <a:r>
            <a:rPr lang="fr-CA" dirty="0" err="1">
              <a:latin typeface="Calibri" panose="020F0502020204030204" pitchFamily="34" charset="0"/>
              <a:cs typeface="Calibri" panose="020F0502020204030204" pitchFamily="34" charset="0"/>
            </a:rPr>
            <a:t>Assess</a:t>
          </a:r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dirty="0" err="1">
              <a:latin typeface="Calibri" panose="020F0502020204030204" pitchFamily="34" charset="0"/>
              <a:cs typeface="Calibri" panose="020F0502020204030204" pitchFamily="34" charset="0"/>
            </a:rPr>
            <a:t>contraindications</a:t>
          </a:r>
          <a:r>
            <a:rPr lang="fr-CA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BF9A9AA-F8ED-4742-9B15-C062D6E5C080}" type="parTrans" cxnId="{8908D2E4-C1CB-441C-9248-E14E05131B69}">
      <dgm:prSet/>
      <dgm:spPr/>
      <dgm:t>
        <a:bodyPr/>
        <a:lstStyle/>
        <a:p>
          <a:endParaRPr lang="en-US"/>
        </a:p>
      </dgm:t>
    </dgm:pt>
    <dgm:pt modelId="{6F59869B-E830-4CF2-9806-2084E3908BDE}" type="sibTrans" cxnId="{8908D2E4-C1CB-441C-9248-E14E05131B69}">
      <dgm:prSet/>
      <dgm:spPr/>
      <dgm:t>
        <a:bodyPr/>
        <a:lstStyle/>
        <a:p>
          <a:endParaRPr lang="en-US"/>
        </a:p>
      </dgm:t>
    </dgm:pt>
    <dgm:pt modelId="{C1051FC2-AE80-4726-A796-A7C095AD13AC}">
      <dgm:prSet custT="1"/>
      <dgm:spPr/>
      <dgm:t>
        <a:bodyPr/>
        <a:lstStyle/>
        <a:p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Previous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allergy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to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Nifedipine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11CBD78-DF81-41AD-A19C-535C4E01CD1B}" type="parTrans" cxnId="{ABFF9794-208E-4A3C-8CC1-F126DC71350E}">
      <dgm:prSet/>
      <dgm:spPr/>
      <dgm:t>
        <a:bodyPr/>
        <a:lstStyle/>
        <a:p>
          <a:endParaRPr lang="en-US"/>
        </a:p>
      </dgm:t>
    </dgm:pt>
    <dgm:pt modelId="{7488DD1E-7B04-4DB5-A235-6F0EB5489CFE}" type="sibTrans" cxnId="{ABFF9794-208E-4A3C-8CC1-F126DC71350E}">
      <dgm:prSet/>
      <dgm:spPr/>
      <dgm:t>
        <a:bodyPr/>
        <a:lstStyle/>
        <a:p>
          <a:endParaRPr lang="en-US"/>
        </a:p>
      </dgm:t>
    </dgm:pt>
    <dgm:pt modelId="{4C6BD53B-6A93-4DC0-AB97-811662444FF9}">
      <dgm:prSet custT="1"/>
      <dgm:spPr/>
      <dgm:t>
        <a:bodyPr/>
        <a:lstStyle/>
        <a:p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Heart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condition (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heart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failure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myocardial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infarction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fr-CA" sz="2000" dirty="0" err="1">
              <a:latin typeface="Calibri" panose="020F0502020204030204" pitchFamily="34" charset="0"/>
              <a:cs typeface="Calibri" panose="020F0502020204030204" pitchFamily="34" charset="0"/>
            </a:rPr>
            <a:t>cardiomyopathy</a:t>
          </a:r>
          <a:r>
            <a:rPr lang="fr-CA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fr-CA" sz="2000" dirty="0" err="1" smtClean="0">
              <a:latin typeface="Calibri" panose="020F0502020204030204" pitchFamily="34" charset="0"/>
              <a:cs typeface="Calibri" panose="020F0502020204030204" pitchFamily="34" charset="0"/>
            </a:rPr>
            <a:t>etc</a:t>
          </a:r>
          <a:r>
            <a:rPr lang="fr-CA" sz="20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9E747E-3CE7-4ECD-A505-392520851B38}" type="parTrans" cxnId="{CBD9EFAB-E334-49E5-9B78-0C674FCB86DA}">
      <dgm:prSet/>
      <dgm:spPr/>
      <dgm:t>
        <a:bodyPr/>
        <a:lstStyle/>
        <a:p>
          <a:endParaRPr lang="en-US"/>
        </a:p>
      </dgm:t>
    </dgm:pt>
    <dgm:pt modelId="{2142569B-8A3D-4D22-A70E-0BDE4A62DCDC}" type="sibTrans" cxnId="{CBD9EFAB-E334-49E5-9B78-0C674FCB86DA}">
      <dgm:prSet/>
      <dgm:spPr/>
      <dgm:t>
        <a:bodyPr/>
        <a:lstStyle/>
        <a:p>
          <a:endParaRPr lang="en-US"/>
        </a:p>
      </dgm:t>
    </dgm:pt>
    <dgm:pt modelId="{249A2867-4DE8-4F36-A2BA-5B9F3D07FCDD}">
      <dgm:prSet custT="1"/>
      <dgm:spPr/>
      <dgm:t>
        <a:bodyPr/>
        <a:lstStyle/>
        <a:p>
          <a:r>
            <a:rPr lang="fr-CA" sz="2000" dirty="0" err="1" smtClean="0">
              <a:latin typeface="Calibri" panose="020F0502020204030204" pitchFamily="34" charset="0"/>
              <a:cs typeface="Calibri" panose="020F0502020204030204" pitchFamily="34" charset="0"/>
            </a:rPr>
            <a:t>Hepatic</a:t>
          </a:r>
          <a:r>
            <a:rPr lang="fr-CA" sz="20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 smtClean="0">
              <a:latin typeface="Calibri" panose="020F0502020204030204" pitchFamily="34" charset="0"/>
              <a:cs typeface="Calibri" panose="020F0502020204030204" pitchFamily="34" charset="0"/>
            </a:rPr>
            <a:t>insufficiency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717D4D-7A19-4ACB-A168-209CEBBB464D}" type="parTrans" cxnId="{DC7ED72D-63D4-48CF-803B-47C80D38979E}">
      <dgm:prSet/>
      <dgm:spPr/>
      <dgm:t>
        <a:bodyPr/>
        <a:lstStyle/>
        <a:p>
          <a:endParaRPr lang="en-US"/>
        </a:p>
      </dgm:t>
    </dgm:pt>
    <dgm:pt modelId="{C4CC79F4-3DB3-4D08-82E3-02CDA13BF44A}" type="sibTrans" cxnId="{DC7ED72D-63D4-48CF-803B-47C80D38979E}">
      <dgm:prSet/>
      <dgm:spPr/>
      <dgm:t>
        <a:bodyPr/>
        <a:lstStyle/>
        <a:p>
          <a:endParaRPr lang="en-US"/>
        </a:p>
      </dgm:t>
    </dgm:pt>
    <dgm:pt modelId="{3DC4AA54-E7B5-47B0-B5FA-3ED4573E118D}">
      <dgm:prSet custT="1"/>
      <dgm:spPr/>
      <dgm:t>
        <a:bodyPr/>
        <a:lstStyle/>
        <a:p>
          <a:r>
            <a:rPr lang="fr-CA" sz="2000" dirty="0" err="1" smtClean="0">
              <a:latin typeface="Calibri" panose="020F0502020204030204" pitchFamily="34" charset="0"/>
              <a:cs typeface="Calibri" panose="020F0502020204030204" pitchFamily="34" charset="0"/>
            </a:rPr>
            <a:t>Aorctic</a:t>
          </a:r>
          <a:r>
            <a:rPr lang="fr-CA" sz="20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dirty="0" err="1" smtClean="0">
              <a:latin typeface="Calibri" panose="020F0502020204030204" pitchFamily="34" charset="0"/>
              <a:cs typeface="Calibri" panose="020F0502020204030204" pitchFamily="34" charset="0"/>
            </a:rPr>
            <a:t>stenosis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3DD5764-87D9-4538-9920-0E116D51A41E}" type="parTrans" cxnId="{64FB5A50-F9CC-4F77-949D-7DDEBF3311D0}">
      <dgm:prSet/>
      <dgm:spPr/>
      <dgm:t>
        <a:bodyPr/>
        <a:lstStyle/>
        <a:p>
          <a:endParaRPr lang="en-US"/>
        </a:p>
      </dgm:t>
    </dgm:pt>
    <dgm:pt modelId="{7AC8A096-9B09-4E33-842E-BE806AADFB07}" type="sibTrans" cxnId="{64FB5A50-F9CC-4F77-949D-7DDEBF3311D0}">
      <dgm:prSet/>
      <dgm:spPr/>
      <dgm:t>
        <a:bodyPr/>
        <a:lstStyle/>
        <a:p>
          <a:endParaRPr lang="en-US"/>
        </a:p>
      </dgm:t>
    </dgm:pt>
    <dgm:pt modelId="{4AF748A1-11D5-47C1-9CC8-FD105FA18252}">
      <dgm:prSet custT="1"/>
      <dgm:spPr/>
      <dgm:t>
        <a:bodyPr/>
        <a:lstStyle/>
        <a:p>
          <a:r>
            <a:rPr lang="fr-CA" sz="2000" smtClean="0">
              <a:latin typeface="Calibri" panose="020F0502020204030204" pitchFamily="34" charset="0"/>
              <a:cs typeface="Calibri" panose="020F0502020204030204" pitchFamily="34" charset="0"/>
            </a:rPr>
            <a:t>Intestinal obstruction</a:t>
          </a:r>
          <a:endParaRPr lang="en-US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62A079C-3ED9-45F4-AAC0-531EC7A92B11}" type="parTrans" cxnId="{CF59CED4-5096-464B-B68E-022C1EDBC675}">
      <dgm:prSet/>
      <dgm:spPr/>
      <dgm:t>
        <a:bodyPr/>
        <a:lstStyle/>
        <a:p>
          <a:endParaRPr lang="en-US"/>
        </a:p>
      </dgm:t>
    </dgm:pt>
    <dgm:pt modelId="{C95D9CE0-0DE9-435E-89D8-9EA0398A5865}" type="sibTrans" cxnId="{CF59CED4-5096-464B-B68E-022C1EDBC675}">
      <dgm:prSet/>
      <dgm:spPr/>
      <dgm:t>
        <a:bodyPr/>
        <a:lstStyle/>
        <a:p>
          <a:endParaRPr lang="en-US"/>
        </a:p>
      </dgm:t>
    </dgm:pt>
    <dgm:pt modelId="{FFBE5052-81B9-4629-8189-9A7235E3892A}" type="pres">
      <dgm:prSet presAssocID="{3A309375-13A3-4083-9A44-9B9B0F4A3B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C6460F-A45D-4413-A191-16642EB7CCF1}" type="pres">
      <dgm:prSet presAssocID="{B5056925-A075-475A-9595-9E12C162CF6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F212D-800C-4312-A5EC-FE7748B2E4A1}" type="pres">
      <dgm:prSet presAssocID="{DD7FEA99-DF39-4EA7-915D-473E8A8AE890}" presName="spacer" presStyleCnt="0"/>
      <dgm:spPr/>
    </dgm:pt>
    <dgm:pt modelId="{C2FC05D4-A69A-4AC3-A5A2-A01BCAF85E4C}" type="pres">
      <dgm:prSet presAssocID="{66BCE44F-26A6-480C-AA1E-E5E0A39E000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AFC43-15F5-4208-A402-81936606A4DE}" type="pres">
      <dgm:prSet presAssocID="{66BCE44F-26A6-480C-AA1E-E5E0A39E000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135B99-915B-4795-B1C2-44B40647DBCC}" type="presOf" srcId="{C1051FC2-AE80-4726-A796-A7C095AD13AC}" destId="{54CAFC43-15F5-4208-A402-81936606A4DE}" srcOrd="0" destOrd="0" presId="urn:microsoft.com/office/officeart/2005/8/layout/vList2"/>
    <dgm:cxn modelId="{CF59CED4-5096-464B-B68E-022C1EDBC675}" srcId="{66BCE44F-26A6-480C-AA1E-E5E0A39E0003}" destId="{4AF748A1-11D5-47C1-9CC8-FD105FA18252}" srcOrd="4" destOrd="0" parTransId="{E62A079C-3ED9-45F4-AAC0-531EC7A92B11}" sibTransId="{C95D9CE0-0DE9-435E-89D8-9EA0398A5865}"/>
    <dgm:cxn modelId="{CBD9EFAB-E334-49E5-9B78-0C674FCB86DA}" srcId="{66BCE44F-26A6-480C-AA1E-E5E0A39E0003}" destId="{4C6BD53B-6A93-4DC0-AB97-811662444FF9}" srcOrd="1" destOrd="0" parTransId="{B99E747E-3CE7-4ECD-A505-392520851B38}" sibTransId="{2142569B-8A3D-4D22-A70E-0BDE4A62DCDC}"/>
    <dgm:cxn modelId="{ABFF9794-208E-4A3C-8CC1-F126DC71350E}" srcId="{66BCE44F-26A6-480C-AA1E-E5E0A39E0003}" destId="{C1051FC2-AE80-4726-A796-A7C095AD13AC}" srcOrd="0" destOrd="0" parTransId="{A11CBD78-DF81-41AD-A19C-535C4E01CD1B}" sibTransId="{7488DD1E-7B04-4DB5-A235-6F0EB5489CFE}"/>
    <dgm:cxn modelId="{AADF1765-627D-4932-A16D-56966EAAA35C}" type="presOf" srcId="{4AF748A1-11D5-47C1-9CC8-FD105FA18252}" destId="{54CAFC43-15F5-4208-A402-81936606A4DE}" srcOrd="0" destOrd="4" presId="urn:microsoft.com/office/officeart/2005/8/layout/vList2"/>
    <dgm:cxn modelId="{64FB5A50-F9CC-4F77-949D-7DDEBF3311D0}" srcId="{66BCE44F-26A6-480C-AA1E-E5E0A39E0003}" destId="{3DC4AA54-E7B5-47B0-B5FA-3ED4573E118D}" srcOrd="3" destOrd="0" parTransId="{03DD5764-87D9-4538-9920-0E116D51A41E}" sibTransId="{7AC8A096-9B09-4E33-842E-BE806AADFB07}"/>
    <dgm:cxn modelId="{457CC353-4F0A-47E5-BF95-9D8B368A2B14}" type="presOf" srcId="{66BCE44F-26A6-480C-AA1E-E5E0A39E0003}" destId="{C2FC05D4-A69A-4AC3-A5A2-A01BCAF85E4C}" srcOrd="0" destOrd="0" presId="urn:microsoft.com/office/officeart/2005/8/layout/vList2"/>
    <dgm:cxn modelId="{2C487FDC-AF1E-4A7F-A629-EB35F016AB0B}" type="presOf" srcId="{3DC4AA54-E7B5-47B0-B5FA-3ED4573E118D}" destId="{54CAFC43-15F5-4208-A402-81936606A4DE}" srcOrd="0" destOrd="3" presId="urn:microsoft.com/office/officeart/2005/8/layout/vList2"/>
    <dgm:cxn modelId="{78AB4DF6-CD2F-4764-BF12-159498AEEE55}" type="presOf" srcId="{3A309375-13A3-4083-9A44-9B9B0F4A3BB2}" destId="{FFBE5052-81B9-4629-8189-9A7235E3892A}" srcOrd="0" destOrd="0" presId="urn:microsoft.com/office/officeart/2005/8/layout/vList2"/>
    <dgm:cxn modelId="{8C1A7FB7-7791-427D-867A-ADF9C0B4A3C8}" type="presOf" srcId="{4C6BD53B-6A93-4DC0-AB97-811662444FF9}" destId="{54CAFC43-15F5-4208-A402-81936606A4DE}" srcOrd="0" destOrd="1" presId="urn:microsoft.com/office/officeart/2005/8/layout/vList2"/>
    <dgm:cxn modelId="{8908D2E4-C1CB-441C-9248-E14E05131B69}" srcId="{3A309375-13A3-4083-9A44-9B9B0F4A3BB2}" destId="{66BCE44F-26A6-480C-AA1E-E5E0A39E0003}" srcOrd="1" destOrd="0" parTransId="{7BF9A9AA-F8ED-4742-9B15-C062D6E5C080}" sibTransId="{6F59869B-E830-4CF2-9806-2084E3908BDE}"/>
    <dgm:cxn modelId="{DC7ED72D-63D4-48CF-803B-47C80D38979E}" srcId="{66BCE44F-26A6-480C-AA1E-E5E0A39E0003}" destId="{249A2867-4DE8-4F36-A2BA-5B9F3D07FCDD}" srcOrd="2" destOrd="0" parTransId="{E3717D4D-7A19-4ACB-A168-209CEBBB464D}" sibTransId="{C4CC79F4-3DB3-4D08-82E3-02CDA13BF44A}"/>
    <dgm:cxn modelId="{031BBB9B-F1C1-4BCC-B85D-387349B53792}" srcId="{3A309375-13A3-4083-9A44-9B9B0F4A3BB2}" destId="{B5056925-A075-475A-9595-9E12C162CF6A}" srcOrd="0" destOrd="0" parTransId="{F046FA01-A7BA-4FB0-8685-47043C1049AB}" sibTransId="{DD7FEA99-DF39-4EA7-915D-473E8A8AE890}"/>
    <dgm:cxn modelId="{B566CD47-ED40-47BB-9EB1-7FDD1519CAC3}" type="presOf" srcId="{249A2867-4DE8-4F36-A2BA-5B9F3D07FCDD}" destId="{54CAFC43-15F5-4208-A402-81936606A4DE}" srcOrd="0" destOrd="2" presId="urn:microsoft.com/office/officeart/2005/8/layout/vList2"/>
    <dgm:cxn modelId="{251934FF-1F91-46D5-BE53-AAE533F6170C}" type="presOf" srcId="{B5056925-A075-475A-9595-9E12C162CF6A}" destId="{51C6460F-A45D-4413-A191-16642EB7CCF1}" srcOrd="0" destOrd="0" presId="urn:microsoft.com/office/officeart/2005/8/layout/vList2"/>
    <dgm:cxn modelId="{9F1C9582-512F-4890-91EB-88DF97C5F38D}" type="presParOf" srcId="{FFBE5052-81B9-4629-8189-9A7235E3892A}" destId="{51C6460F-A45D-4413-A191-16642EB7CCF1}" srcOrd="0" destOrd="0" presId="urn:microsoft.com/office/officeart/2005/8/layout/vList2"/>
    <dgm:cxn modelId="{75FC59C8-AD75-4BC1-9819-D503718162BD}" type="presParOf" srcId="{FFBE5052-81B9-4629-8189-9A7235E3892A}" destId="{CE0F212D-800C-4312-A5EC-FE7748B2E4A1}" srcOrd="1" destOrd="0" presId="urn:microsoft.com/office/officeart/2005/8/layout/vList2"/>
    <dgm:cxn modelId="{E4D96DB9-6A30-4726-B270-29C05CA52F14}" type="presParOf" srcId="{FFBE5052-81B9-4629-8189-9A7235E3892A}" destId="{C2FC05D4-A69A-4AC3-A5A2-A01BCAF85E4C}" srcOrd="2" destOrd="0" presId="urn:microsoft.com/office/officeart/2005/8/layout/vList2"/>
    <dgm:cxn modelId="{D18765DD-172D-44F9-8A3E-D2CA4521A5EF}" type="presParOf" srcId="{FFBE5052-81B9-4629-8189-9A7235E3892A}" destId="{54CAFC43-15F5-4208-A402-81936606A4D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AF4E3-E191-43B5-95ED-B5C216441D1C}">
      <dsp:nvSpPr>
        <dsp:cNvPr id="0" name=""/>
        <dsp:cNvSpPr/>
      </dsp:nvSpPr>
      <dsp:spPr>
        <a:xfrm>
          <a:off x="0" y="0"/>
          <a:ext cx="4493145" cy="93594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300" kern="1200" dirty="0">
              <a:latin typeface="Calibri" panose="020F0502020204030204" pitchFamily="34" charset="0"/>
              <a:cs typeface="Calibri" panose="020F0502020204030204" pitchFamily="34" charset="0"/>
            </a:rPr>
            <a:t>2</a:t>
          </a:r>
          <a:r>
            <a:rPr lang="fr-CA" sz="2300" kern="1200" baseline="30000" dirty="0">
              <a:latin typeface="Calibri" panose="020F0502020204030204" pitchFamily="34" charset="0"/>
              <a:cs typeface="Calibri" panose="020F0502020204030204" pitchFamily="34" charset="0"/>
            </a:rPr>
            <a:t>nd</a:t>
          </a:r>
          <a:r>
            <a:rPr lang="fr-CA" sz="2300" kern="1200" dirty="0">
              <a:latin typeface="Calibri" panose="020F0502020204030204" pitchFamily="34" charset="0"/>
              <a:cs typeface="Calibri" panose="020F0502020204030204" pitchFamily="34" charset="0"/>
            </a:rPr>
            <a:t> BP:  ≥ 160/110 </a:t>
          </a:r>
          <a:r>
            <a:rPr lang="fr-CA" sz="2300" kern="1200" dirty="0" err="1">
              <a:latin typeface="Calibri" panose="020F0502020204030204" pitchFamily="34" charset="0"/>
              <a:cs typeface="Calibri" panose="020F0502020204030204" pitchFamily="34" charset="0"/>
            </a:rPr>
            <a:t>mmHg</a:t>
          </a:r>
          <a:r>
            <a:rPr lang="fr-CA" sz="2300" kern="1200" dirty="0">
              <a:latin typeface="Calibri" panose="020F0502020204030204" pitchFamily="34" charset="0"/>
              <a:cs typeface="Calibri" panose="020F0502020204030204" pitchFamily="34" charset="0"/>
            </a:rPr>
            <a:t> = Hypertensive emergency</a:t>
          </a:r>
          <a:endParaRPr lang="en-US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5689" y="45689"/>
        <a:ext cx="4401767" cy="844569"/>
      </dsp:txXfrm>
    </dsp:sp>
    <dsp:sp modelId="{87C5CDAE-6E66-4AEB-A0CB-3ABE6130E2A2}">
      <dsp:nvSpPr>
        <dsp:cNvPr id="0" name=""/>
        <dsp:cNvSpPr/>
      </dsp:nvSpPr>
      <dsp:spPr>
        <a:xfrm>
          <a:off x="0" y="731008"/>
          <a:ext cx="4493145" cy="894942"/>
        </a:xfrm>
        <a:prstGeom prst="roundRect">
          <a:avLst/>
        </a:prstGeom>
        <a:solidFill>
          <a:schemeClr val="accent5">
            <a:hueOff val="-719802"/>
            <a:satOff val="-6896"/>
            <a:lumOff val="-45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300" kern="1200" dirty="0">
              <a:latin typeface="Calibri" panose="020F0502020204030204" pitchFamily="34" charset="0"/>
              <a:cs typeface="Calibri" panose="020F0502020204030204" pitchFamily="34" charset="0"/>
            </a:rPr>
            <a:t>Interventions: </a:t>
          </a:r>
          <a:endParaRPr lang="en-US" sz="23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3687" y="774695"/>
        <a:ext cx="4405771" cy="807568"/>
      </dsp:txXfrm>
    </dsp:sp>
    <dsp:sp modelId="{A5E8B454-F0D7-4E22-A14D-B6DA285CA928}">
      <dsp:nvSpPr>
        <dsp:cNvPr id="0" name=""/>
        <dsp:cNvSpPr/>
      </dsp:nvSpPr>
      <dsp:spPr>
        <a:xfrm>
          <a:off x="0" y="1949218"/>
          <a:ext cx="4493145" cy="2794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65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Advise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Obstetrics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medical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team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immediately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Initiate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collective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order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for Oral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Nifedipine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if MD not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available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within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15 minutes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Follow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Obstetric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emergency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treatment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algorithm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Consider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/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prepare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for possible administration of MgSO4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1949218"/>
        <a:ext cx="4493145" cy="279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8A4DE-205E-447C-A016-0EEC666A9B72}">
      <dsp:nvSpPr>
        <dsp:cNvPr id="0" name=""/>
        <dsp:cNvSpPr/>
      </dsp:nvSpPr>
      <dsp:spPr>
        <a:xfrm>
          <a:off x="0" y="854"/>
          <a:ext cx="5238388" cy="1133080"/>
        </a:xfrm>
        <a:prstGeom prst="roundRect">
          <a:avLst/>
        </a:prstGeom>
        <a:solidFill>
          <a:srgbClr val="F3B48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 drastic fall in a pregnant woman’s BP may compromise utero-placental perfusion and fetal well-being. </a:t>
          </a:r>
          <a:r>
            <a:rPr lang="en-US" sz="18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Target </a:t>
          </a:r>
          <a:r>
            <a:rPr lang="en-US" sz="1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BP range should </a:t>
          </a:r>
          <a:r>
            <a:rPr lang="en-US" sz="1800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&lt; 160 /110</a:t>
          </a:r>
          <a:endParaRPr lang="en-US" sz="18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312" y="56166"/>
        <a:ext cx="5127764" cy="1022456"/>
      </dsp:txXfrm>
    </dsp:sp>
    <dsp:sp modelId="{F3FA96E6-73AE-450D-B242-6F316A5C8ABD}">
      <dsp:nvSpPr>
        <dsp:cNvPr id="0" name=""/>
        <dsp:cNvSpPr/>
      </dsp:nvSpPr>
      <dsp:spPr>
        <a:xfrm>
          <a:off x="0" y="1146591"/>
          <a:ext cx="5238388" cy="1133080"/>
        </a:xfrm>
        <a:prstGeom prst="roundRect">
          <a:avLst/>
        </a:prstGeom>
        <a:solidFill>
          <a:srgbClr val="F19A6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Labetalol and Hydralazine are both considered high-alert </a:t>
          </a:r>
          <a:r>
            <a:rPr lang="en-US" sz="18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medications                                                     </a:t>
          </a:r>
          <a:r>
            <a:rPr lang="en-US" sz="1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Ensure close maternal and fetal monitoring             One to one nursing until the BP has stabilized</a:t>
          </a:r>
          <a:endParaRPr lang="en-US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5312" y="1201903"/>
        <a:ext cx="5127764" cy="1022456"/>
      </dsp:txXfrm>
    </dsp:sp>
    <dsp:sp modelId="{A105DC68-698B-4E63-82EC-92831402150C}">
      <dsp:nvSpPr>
        <dsp:cNvPr id="0" name=""/>
        <dsp:cNvSpPr/>
      </dsp:nvSpPr>
      <dsp:spPr>
        <a:xfrm>
          <a:off x="0" y="2292328"/>
          <a:ext cx="5238388" cy="1133080"/>
        </a:xfrm>
        <a:prstGeom prst="roundRect">
          <a:avLst/>
        </a:prstGeom>
        <a:solidFill>
          <a:srgbClr val="F89A9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Labetalol IV and </a:t>
          </a:r>
          <a:r>
            <a:rPr lang="en-US" sz="1800" kern="1200" dirty="0" err="1">
              <a:latin typeface="Calibri" panose="020F0502020204030204" pitchFamily="34" charset="0"/>
              <a:cs typeface="Calibri" panose="020F0502020204030204" pitchFamily="34" charset="0"/>
            </a:rPr>
            <a:t>Hydrazaline</a:t>
          </a: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 IV may only be administered by a physician. </a:t>
          </a:r>
        </a:p>
      </dsp:txBody>
      <dsp:txXfrm>
        <a:off x="55312" y="2347640"/>
        <a:ext cx="5127764" cy="1022456"/>
      </dsp:txXfrm>
    </dsp:sp>
    <dsp:sp modelId="{C83D1BD4-ABF2-440D-87C3-253976A780E8}">
      <dsp:nvSpPr>
        <dsp:cNvPr id="0" name=""/>
        <dsp:cNvSpPr/>
      </dsp:nvSpPr>
      <dsp:spPr>
        <a:xfrm>
          <a:off x="0" y="3438064"/>
          <a:ext cx="5238388" cy="1133080"/>
        </a:xfrm>
        <a:prstGeom prst="roundRect">
          <a:avLst/>
        </a:prstGeom>
        <a:solidFill>
          <a:srgbClr val="F7535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Closely monitor the patient’s BP once it has been stabilized</a:t>
          </a:r>
        </a:p>
      </dsp:txBody>
      <dsp:txXfrm>
        <a:off x="55312" y="3493376"/>
        <a:ext cx="5127764" cy="10224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6460F-A45D-4413-A191-16642EB7CCF1}">
      <dsp:nvSpPr>
        <dsp:cNvPr id="0" name=""/>
        <dsp:cNvSpPr/>
      </dsp:nvSpPr>
      <dsp:spPr>
        <a:xfrm>
          <a:off x="0" y="3239"/>
          <a:ext cx="6341832" cy="1113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800" kern="1200" dirty="0">
              <a:latin typeface="Calibri" panose="020F0502020204030204" pitchFamily="34" charset="0"/>
              <a:cs typeface="Calibri" panose="020F0502020204030204" pitchFamily="34" charset="0"/>
            </a:rPr>
            <a:t>2 </a:t>
          </a:r>
          <a:r>
            <a:rPr lang="fr-CA" sz="2800" kern="1200" dirty="0" err="1">
              <a:latin typeface="Calibri" panose="020F0502020204030204" pitchFamily="34" charset="0"/>
              <a:cs typeface="Calibri" panose="020F0502020204030204" pitchFamily="34" charset="0"/>
            </a:rPr>
            <a:t>readings</a:t>
          </a:r>
          <a:r>
            <a:rPr lang="fr-CA" sz="2800" kern="1200" dirty="0">
              <a:latin typeface="Calibri" panose="020F0502020204030204" pitchFamily="34" charset="0"/>
              <a:cs typeface="Calibri" panose="020F0502020204030204" pitchFamily="34" charset="0"/>
            </a:rPr>
            <a:t> of BP ≥ 160/110mmHg → Call </a:t>
          </a:r>
          <a:r>
            <a:rPr lang="fr-CA" sz="2800" kern="1200" dirty="0" err="1">
              <a:latin typeface="Calibri" panose="020F0502020204030204" pitchFamily="34" charset="0"/>
              <a:cs typeface="Calibri" panose="020F0502020204030204" pitchFamily="34" charset="0"/>
            </a:rPr>
            <a:t>appropriate</a:t>
          </a:r>
          <a:r>
            <a:rPr lang="fr-CA" sz="28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800" kern="1200" dirty="0" err="1">
              <a:latin typeface="Calibri" panose="020F0502020204030204" pitchFamily="34" charset="0"/>
              <a:cs typeface="Calibri" panose="020F0502020204030204" pitchFamily="34" charset="0"/>
            </a:rPr>
            <a:t>physician</a:t>
          </a:r>
          <a:endParaRPr lang="en-US" sz="2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373" y="57612"/>
        <a:ext cx="6233086" cy="1005094"/>
      </dsp:txXfrm>
    </dsp:sp>
    <dsp:sp modelId="{C2FC05D4-A69A-4AC3-A5A2-A01BCAF85E4C}">
      <dsp:nvSpPr>
        <dsp:cNvPr id="0" name=""/>
        <dsp:cNvSpPr/>
      </dsp:nvSpPr>
      <dsp:spPr>
        <a:xfrm>
          <a:off x="0" y="1197719"/>
          <a:ext cx="6341832" cy="1113840"/>
        </a:xfrm>
        <a:prstGeom prst="roundRect">
          <a:avLst/>
        </a:prstGeom>
        <a:solidFill>
          <a:schemeClr val="accent5">
            <a:hueOff val="-719802"/>
            <a:satOff val="-6896"/>
            <a:lumOff val="-450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2800" kern="1200" dirty="0" err="1">
              <a:latin typeface="Calibri" panose="020F0502020204030204" pitchFamily="34" charset="0"/>
              <a:cs typeface="Calibri" panose="020F0502020204030204" pitchFamily="34" charset="0"/>
            </a:rPr>
            <a:t>Assess</a:t>
          </a:r>
          <a:r>
            <a:rPr lang="fr-CA" sz="28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800" kern="1200" dirty="0" err="1">
              <a:latin typeface="Calibri" panose="020F0502020204030204" pitchFamily="34" charset="0"/>
              <a:cs typeface="Calibri" panose="020F0502020204030204" pitchFamily="34" charset="0"/>
            </a:rPr>
            <a:t>contraindications</a:t>
          </a:r>
          <a:r>
            <a:rPr lang="fr-CA" sz="2800" kern="12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  <a:endParaRPr lang="en-US" sz="2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373" y="1252092"/>
        <a:ext cx="6233086" cy="1005094"/>
      </dsp:txXfrm>
    </dsp:sp>
    <dsp:sp modelId="{54CAFC43-15F5-4208-A402-81936606A4DE}">
      <dsp:nvSpPr>
        <dsp:cNvPr id="0" name=""/>
        <dsp:cNvSpPr/>
      </dsp:nvSpPr>
      <dsp:spPr>
        <a:xfrm>
          <a:off x="0" y="2311560"/>
          <a:ext cx="6341832" cy="2028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353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Previous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allergy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to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Nifedipine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Heart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condition (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heart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failure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myocardial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infarction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fr-CA" sz="2000" kern="1200" dirty="0" err="1">
              <a:latin typeface="Calibri" panose="020F0502020204030204" pitchFamily="34" charset="0"/>
              <a:cs typeface="Calibri" panose="020F0502020204030204" pitchFamily="34" charset="0"/>
            </a:rPr>
            <a:t>cardiomyopathy</a:t>
          </a:r>
          <a:r>
            <a:rPr lang="fr-CA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fr-CA" sz="20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etc</a:t>
          </a:r>
          <a:r>
            <a:rPr lang="fr-CA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Hepatic</a:t>
          </a:r>
          <a:r>
            <a:rPr lang="fr-CA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insufficiency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Aorctic</a:t>
          </a:r>
          <a:r>
            <a:rPr lang="fr-CA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CA" sz="20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stenosis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CA" sz="2000" kern="1200" smtClean="0">
              <a:latin typeface="Calibri" panose="020F0502020204030204" pitchFamily="34" charset="0"/>
              <a:cs typeface="Calibri" panose="020F0502020204030204" pitchFamily="34" charset="0"/>
            </a:rPr>
            <a:t>Intestinal obstruction</a:t>
          </a:r>
          <a:endParaRPr lang="en-US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2311560"/>
        <a:ext cx="6341832" cy="2028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F0E4F-B391-40B2-8ABB-0007BFC80FD5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3D77A-DC63-4E81-864F-6BB412569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4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medlineplus/ency/article/002353.htm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3D77A-DC63-4E81-864F-6BB4125693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0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9255">
              <a:spcBef>
                <a:spcPts val="408"/>
              </a:spcBef>
            </a:pPr>
            <a:r>
              <a:rPr lang="en-US" altLang="en-US" sz="1400" dirty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Definition of preeclampsia by SOGC is: Gestational HTN with proteinuria </a:t>
            </a:r>
            <a:r>
              <a:rPr lang="en-US" altLang="en-US" sz="1400" b="1" dirty="0" smtClean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OR </a:t>
            </a:r>
            <a:r>
              <a:rPr lang="en-US" altLang="en-US" sz="1400" dirty="0" smtClean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Gestational HTN with</a:t>
            </a:r>
            <a:r>
              <a:rPr lang="en-US" altLang="en-US" sz="1400" b="1" dirty="0" smtClean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typical end-organ </a:t>
            </a:r>
            <a:r>
              <a:rPr lang="en-US" altLang="en-US" sz="1400" dirty="0" smtClean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dysfunction with or</a:t>
            </a:r>
            <a:r>
              <a:rPr lang="en-US" altLang="en-US" sz="1400" baseline="0" dirty="0" smtClean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 without </a:t>
            </a:r>
            <a:r>
              <a:rPr lang="en-US" altLang="en-US" sz="1400" dirty="0" smtClean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proteinuria</a:t>
            </a:r>
            <a:endParaRPr lang="en-US" altLang="en-US" sz="1400" dirty="0">
              <a:solidFill>
                <a:srgbClr val="000000"/>
              </a:solidFill>
              <a:latin typeface="Arial Bold" pitchFamily="34" charset="0"/>
              <a:cs typeface="Arial Bold" pitchFamily="34" charset="0"/>
              <a:sym typeface="Arial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742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5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38708">
              <a:spcBef>
                <a:spcPts val="403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N.B. LDH (lactate dehydrogenase)- </a:t>
            </a:r>
            <a:r>
              <a:rPr lang="en-US" alt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LDH is most often measured to check for tissue damage. The </a:t>
            </a:r>
            <a:r>
              <a:rPr lang="en-US" altLang="en-US" b="1" u="sng" dirty="0" smtClean="0">
                <a:solidFill>
                  <a:srgbClr val="009999"/>
                </a:solidFill>
                <a:latin typeface="Arial" pitchFamily="34" charset="0"/>
                <a:cs typeface="Arial" pitchFamily="34" charset="0"/>
                <a:sym typeface="Arial" pitchFamily="34" charset="0"/>
                <a:hlinkClick r:id="rId3"/>
              </a:rPr>
              <a:t>enzyme</a:t>
            </a:r>
            <a:r>
              <a:rPr lang="en-US" alt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rPr>
              <a:t> LDH is in many body tissues, especially the heart, liver, kidney, skeletal muscle, brain, blood cells, and lungs.</a:t>
            </a:r>
          </a:p>
          <a:p>
            <a:r>
              <a:rPr lang="en-US" sz="1200" dirty="0" smtClean="0"/>
              <a:t>*24-hour urine collection is the gold standard for a diagnosis of proteinuria</a:t>
            </a:r>
          </a:p>
          <a:p>
            <a:r>
              <a:rPr lang="en-US" sz="1200" dirty="0" smtClean="0"/>
              <a:t>A (UPCR) at a level ≥ 0.03g/</a:t>
            </a:r>
            <a:r>
              <a:rPr lang="en-US" sz="1200" dirty="0" err="1" smtClean="0"/>
              <a:t>mmol</a:t>
            </a:r>
            <a:r>
              <a:rPr lang="en-US" sz="1200" dirty="0" smtClean="0"/>
              <a:t> urinary creatinine in a random urine sample is suggestive of proteinuria, but &lt; 0.03g/</a:t>
            </a:r>
            <a:r>
              <a:rPr lang="en-US" sz="1200" dirty="0" err="1" smtClean="0"/>
              <a:t>mmol</a:t>
            </a:r>
            <a:r>
              <a:rPr lang="en-US" sz="1200" dirty="0" smtClean="0"/>
              <a:t> rules out proteinuria</a:t>
            </a:r>
          </a:p>
          <a:p>
            <a:pPr marL="38708">
              <a:spcBef>
                <a:spcPts val="403"/>
              </a:spcBef>
            </a:pPr>
            <a:endParaRPr lang="en-US" altLang="en-US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912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Delivery of the placenta is the only cure</a:t>
            </a:r>
            <a:r>
              <a:rPr lang="en-US" baseline="0" dirty="0" smtClean="0"/>
              <a:t> for preeclampsia.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3D77A-DC63-4E81-864F-6BB4125693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1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***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Microangiopathy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A disease of the capillaries (very small blood vessels), in which the capillary walls become so thick and weak that they bleed, leak protein, and slow the flow of blood.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3D77A-DC63-4E81-864F-6BB41256932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8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589882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906359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8856" y="3428999"/>
            <a:ext cx="4138550" cy="2268559"/>
          </a:xfrm>
        </p:spPr>
        <p:txBody>
          <a:bodyPr anchor="t">
            <a:normAutofit/>
          </a:bodyPr>
          <a:lstStyle>
            <a:lvl1pPr algn="r"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1292" y="2268787"/>
            <a:ext cx="3966114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641440" y="3262168"/>
            <a:ext cx="311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2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83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857" y="808057"/>
            <a:ext cx="5885350" cy="10772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0792" y="2049878"/>
            <a:ext cx="5723414" cy="400006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 rot="5400000">
            <a:off x="7688343" y="480678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9317" y="805818"/>
            <a:ext cx="99488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4598" y="970410"/>
            <a:ext cx="4715441" cy="50795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5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68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405" y="3199028"/>
            <a:ext cx="5967420" cy="1372971"/>
          </a:xfrm>
        </p:spPr>
        <p:txBody>
          <a:bodyPr anchor="t">
            <a:normAutofit/>
          </a:bodyPr>
          <a:lstStyle>
            <a:lvl1pPr algn="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131" y="2272143"/>
            <a:ext cx="5803294" cy="926885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644924" y="3023993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4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426" y="805818"/>
            <a:ext cx="5882780" cy="1081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406" y="2056800"/>
            <a:ext cx="2855547" cy="39931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679" y="2056800"/>
            <a:ext cx="2859527" cy="39931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20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589" y="805818"/>
            <a:ext cx="5880617" cy="1077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589" y="2054563"/>
            <a:ext cx="2857364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2510" y="2851330"/>
            <a:ext cx="2858443" cy="31986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679" y="2054563"/>
            <a:ext cx="285952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680" y="2851330"/>
            <a:ext cx="2859526" cy="31986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Box 15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3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8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83" y="1296618"/>
            <a:ext cx="2120703" cy="1889075"/>
          </a:xfr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538" y="805818"/>
            <a:ext cx="3755668" cy="52441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2" y="3186155"/>
            <a:ext cx="2120703" cy="2386397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8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82987" y="3229"/>
            <a:ext cx="3727769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71" y="1296618"/>
            <a:ext cx="2603212" cy="188630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4" y="3182928"/>
            <a:ext cx="2603794" cy="2386394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9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60" y="2912532"/>
            <a:ext cx="7772939" cy="3945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8"/>
          <a:stretch/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1317" y="808057"/>
            <a:ext cx="587801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6236" y="2049878"/>
            <a:ext cx="5713092" cy="40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28294" y="5272451"/>
            <a:ext cx="2662729" cy="179188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5F9C3C2-E8EC-4ECE-A178-A58F992ECF40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58177" y="3658900"/>
            <a:ext cx="5885352" cy="183663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136" y="164594"/>
            <a:ext cx="638312" cy="3228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838D8-9B01-4D79-8165-E0BE1AA82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119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8366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965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44166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23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29966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secure.moreob.com/en?t=/contentManager/selectCatalog&amp;displayMode=1&amp;ParentID=1205698412125&amp;intro=1&amp;startRow=0&amp;active=n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RhGx8A7Dq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2600" y="3352800"/>
            <a:ext cx="4138550" cy="2268559"/>
          </a:xfrm>
        </p:spPr>
        <p:txBody>
          <a:bodyPr>
            <a:normAutofit/>
          </a:bodyPr>
          <a:lstStyle/>
          <a:p>
            <a:r>
              <a:rPr lang="en-CA" sz="2800" dirty="0" smtClean="0"/>
              <a:t>Antenatal</a:t>
            </a:r>
            <a:br>
              <a:rPr lang="en-CA" sz="2800" dirty="0" smtClean="0"/>
            </a:br>
            <a:r>
              <a:rPr lang="en-CA" sz="2800" dirty="0" smtClean="0"/>
              <a:t>Hypertensive Disorders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1752600"/>
            <a:ext cx="5715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/>
              <a:t>Antepartum Orientation</a:t>
            </a:r>
          </a:p>
          <a:p>
            <a:endParaRPr lang="en-CA" dirty="0" smtClean="0"/>
          </a:p>
          <a:p>
            <a:r>
              <a:rPr lang="en-CA" sz="2200" dirty="0" smtClean="0"/>
              <a:t>Day 1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7274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Hypertensive disorders 101: </a:t>
            </a:r>
            <a:r>
              <a:rPr lang="en-US" dirty="0" smtClean="0"/>
              <a:t>who is at risk of PET?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2049878"/>
            <a:ext cx="6315329" cy="4655722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Some risk factors include:</a:t>
            </a:r>
          </a:p>
          <a:p>
            <a:pPr>
              <a:lnSpc>
                <a:spcPct val="100000"/>
              </a:lnSpc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Previous PET</a:t>
            </a:r>
          </a:p>
          <a:p>
            <a:pPr>
              <a:lnSpc>
                <a:spcPct val="100000"/>
              </a:lnSpc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Anti phospholipid antibodies</a:t>
            </a:r>
          </a:p>
          <a:p>
            <a:pPr>
              <a:lnSpc>
                <a:spcPct val="100000"/>
              </a:lnSpc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 existing conditions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(HTN, diabetes, renal disease, collagen vascular disease)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Obesity</a:t>
            </a:r>
          </a:p>
          <a:p>
            <a:pPr>
              <a:lnSpc>
                <a:spcPct val="100000"/>
              </a:lnSpc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Multiple pregnancy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(twins)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Age above 40 or below 18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Family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hx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PET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Black Ethnicity </a:t>
            </a:r>
          </a:p>
          <a:p>
            <a:pPr>
              <a:lnSpc>
                <a:spcPct val="100000"/>
              </a:lnSpc>
            </a:pPr>
            <a:r>
              <a:rPr lang="en-CA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CA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CA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pregnancy</a:t>
            </a:r>
            <a:endParaRPr lang="en-CA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77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Hypertensive Disorders 101: Morbidity and Mortality in PET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2133600"/>
            <a:ext cx="6315328" cy="425873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334" indent="0">
              <a:buNone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Maternal complications:</a:t>
            </a:r>
          </a:p>
          <a:p>
            <a:pPr marL="623888" lvl="1" indent="-285750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Stroke</a:t>
            </a:r>
          </a:p>
          <a:p>
            <a:pPr marL="623888" lvl="1" indent="-285750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Pulmonary edema</a:t>
            </a:r>
          </a:p>
          <a:p>
            <a:pPr marL="623888" lvl="1" indent="-285750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Hepatic failure</a:t>
            </a:r>
          </a:p>
          <a:p>
            <a:pPr marL="623888" lvl="1" indent="-285750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Jaundice</a:t>
            </a:r>
          </a:p>
          <a:p>
            <a:pPr marL="623888" lvl="1" indent="-285750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Seizure (eclampsia)</a:t>
            </a:r>
          </a:p>
          <a:p>
            <a:pPr marL="623888" lvl="1" indent="-285750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Placental Abruption</a:t>
            </a:r>
          </a:p>
          <a:p>
            <a:pPr marL="623888" lvl="1" indent="-285750">
              <a:lnSpc>
                <a:spcPct val="10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Acute renal failure</a:t>
            </a:r>
          </a:p>
          <a:p>
            <a:pPr marL="623888" lvl="1" indent="-285750">
              <a:lnSpc>
                <a:spcPct val="100000"/>
              </a:lnSpc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Cerebral hemorrhage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3888" lvl="1" indent="-285750">
              <a:lnSpc>
                <a:spcPct val="100000"/>
              </a:lnSpc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Death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3657600"/>
            <a:ext cx="1981200" cy="14773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note: Women with chronic HTN will develop superimposed PET in 26% of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cases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Hypertensive Disorders 101: Morbidity and Mortality in PET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2209800"/>
            <a:ext cx="6467728" cy="4182533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334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Fetal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complications: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Oligohydramnios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IUGR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NICU admission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Prematurity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due to maternal indication for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delivery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Fetal death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4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Emmanuella</a:t>
            </a:r>
            <a:r>
              <a:rPr lang="en-CA" dirty="0" smtClean="0"/>
              <a:t> </a:t>
            </a:r>
            <a:r>
              <a:rPr lang="en-CA" dirty="0"/>
              <a:t>is a 25 years old women </a:t>
            </a:r>
            <a:r>
              <a:rPr lang="en-CA" dirty="0" smtClean="0"/>
              <a:t>admitted at 28weeks for PET. You </a:t>
            </a:r>
            <a:r>
              <a:rPr lang="en-CA" dirty="0"/>
              <a:t>take her VS. You get a BP reading of 160\110, HR: 89, R:24, O2: 98%. </a:t>
            </a:r>
            <a:endParaRPr lang="en-US" dirty="0"/>
          </a:p>
          <a:p>
            <a:pPr marL="2334" indent="0">
              <a:buNone/>
            </a:pPr>
            <a:endParaRPr lang="en-US" dirty="0"/>
          </a:p>
          <a:p>
            <a:r>
              <a:rPr lang="en-CA" dirty="0"/>
              <a:t>In the chart, no history of hypertension was noted. Her BPs throughout </a:t>
            </a:r>
            <a:r>
              <a:rPr lang="en-CA" dirty="0" smtClean="0"/>
              <a:t>her hospitalization </a:t>
            </a:r>
            <a:r>
              <a:rPr lang="en-CA" dirty="0"/>
              <a:t>were stable at about 130\85.</a:t>
            </a:r>
            <a:endParaRPr lang="en-US" dirty="0"/>
          </a:p>
          <a:p>
            <a:pPr marL="2334" indent="0">
              <a:buNone/>
            </a:pPr>
            <a:endParaRPr lang="en-US" dirty="0"/>
          </a:p>
          <a:p>
            <a:r>
              <a:rPr lang="en-CA" dirty="0"/>
              <a:t>How do you proceed?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1961317" y="808057"/>
            <a:ext cx="5878011" cy="1077229"/>
          </a:xfr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Case Scenario: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18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A64606-49DE-439A-B901-9D78E55A3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133601"/>
            <a:ext cx="6920919" cy="47244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Patient has BP ≥ 160/110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mmHg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.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include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sedation</a:t>
            </a:r>
            <a:endParaRPr lang="fr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BP, HR, RR, O2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Sat</a:t>
            </a:r>
            <a:endParaRPr lang="fr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Symptoms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of PET: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severe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headache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visual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disturbances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, RUQ abdominal pain or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epigastric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pain,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nausea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vomiting</a:t>
            </a:r>
            <a:endParaRPr lang="fr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Signs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of PET: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oliguria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proteinuria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(0.26g/g),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hyperreflexia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, O2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sat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˂ 95%</a:t>
            </a:r>
          </a:p>
          <a:p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FHR</a:t>
            </a:r>
          </a:p>
          <a:p>
            <a:r>
              <a:rPr lang="fr-CA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Repeat</a:t>
            </a:r>
            <a:r>
              <a:rPr lang="fr-CA" sz="2000" b="1" dirty="0">
                <a:latin typeface="Calibri" panose="020F0502020204030204" pitchFamily="34" charset="0"/>
                <a:cs typeface="Calibri" panose="020F0502020204030204" pitchFamily="34" charset="0"/>
              </a:rPr>
              <a:t> BP in 15 </a:t>
            </a:r>
            <a:r>
              <a:rPr lang="fr-C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minutes</a:t>
            </a:r>
            <a:endParaRPr lang="fr-CA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solidFill>
                  <a:srgbClr val="FFFFFF"/>
                </a:solidFill>
              </a:rPr>
              <a:t>Nursing </a:t>
            </a:r>
            <a:r>
              <a:rPr lang="fr-CA" dirty="0" err="1">
                <a:solidFill>
                  <a:srgbClr val="FFFFFF"/>
                </a:solidFill>
              </a:rPr>
              <a:t>evaluation</a:t>
            </a:r>
            <a:r>
              <a:rPr lang="fr-CA" dirty="0">
                <a:solidFill>
                  <a:srgbClr val="FFFFFF"/>
                </a:solidFill>
              </a:rPr>
              <a:t> and management of hypertensive emergency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E47BA6A-9C2C-40E1-8C32-57C7F92239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26343"/>
              </p:ext>
            </p:extLst>
          </p:nvPr>
        </p:nvGraphicFramePr>
        <p:xfrm>
          <a:off x="2590800" y="2049083"/>
          <a:ext cx="4493145" cy="4775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solidFill>
                  <a:srgbClr val="FFFFFF"/>
                </a:solidFill>
              </a:rPr>
              <a:t>Nursing </a:t>
            </a:r>
            <a:r>
              <a:rPr lang="fr-CA" dirty="0" err="1">
                <a:solidFill>
                  <a:srgbClr val="FFFFFF"/>
                </a:solidFill>
              </a:rPr>
              <a:t>evaluation</a:t>
            </a:r>
            <a:r>
              <a:rPr lang="fr-CA" dirty="0">
                <a:solidFill>
                  <a:srgbClr val="FFFFFF"/>
                </a:solidFill>
              </a:rPr>
              <a:t> and management of hypertensive emergency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3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Espace réservé du contenu 4">
            <a:extLst>
              <a:ext uri="{FF2B5EF4-FFF2-40B4-BE49-F238E27FC236}">
                <a16:creationId xmlns:a16="http://schemas.microsoft.com/office/drawing/2014/main" id="{925A4B2A-C541-415F-B707-FAEEA49BD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542535"/>
              </p:ext>
            </p:extLst>
          </p:nvPr>
        </p:nvGraphicFramePr>
        <p:xfrm>
          <a:off x="2209800" y="2269113"/>
          <a:ext cx="5400533" cy="3557141"/>
        </p:xfrm>
        <a:graphic>
          <a:graphicData uri="http://schemas.openxmlformats.org/drawingml/2006/table">
            <a:tbl>
              <a:tblPr firstRow="1" firstCol="1" bandRow="1"/>
              <a:tblGrid>
                <a:gridCol w="2101360">
                  <a:extLst>
                    <a:ext uri="{9D8B030D-6E8A-4147-A177-3AD203B41FA5}">
                      <a16:colId xmlns:a16="http://schemas.microsoft.com/office/drawing/2014/main" val="215826119"/>
                    </a:ext>
                  </a:extLst>
                </a:gridCol>
                <a:gridCol w="3299173">
                  <a:extLst>
                    <a:ext uri="{9D8B030D-6E8A-4147-A177-3AD203B41FA5}">
                      <a16:colId xmlns:a16="http://schemas.microsoft.com/office/drawing/2014/main" val="23453222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DFDFD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Antepartum</a:t>
                      </a:r>
                      <a:endParaRPr lang="fr-CA" sz="1600" dirty="0">
                        <a:solidFill>
                          <a:srgbClr val="DFDFD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758" marR="8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 patient / Postpartum</a:t>
                      </a:r>
                      <a:endParaRPr lang="fr-C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758" marR="8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868771"/>
                  </a:ext>
                </a:extLst>
              </a:tr>
              <a:tr h="331330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Call the senior OB resident or Maternal Fetal Medicine fellow</a:t>
                      </a:r>
                      <a:endParaRPr lang="fr-C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not available within 15 minutes, call the in-house OB attending physician</a:t>
                      </a:r>
                      <a:endParaRPr lang="fr-C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758" marR="8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 junior resident</a:t>
                      </a:r>
                      <a:endParaRPr lang="fr-C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not available within 15 minutes, call senior OB resident</a:t>
                      </a:r>
                      <a:endParaRPr lang="fr-C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not available within 15 minutes, call in-house OB physician</a:t>
                      </a:r>
                      <a:endParaRPr lang="fr-C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not available within 15 minutes, call patient’s staff doctor</a:t>
                      </a:r>
                      <a:endParaRPr lang="fr-C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758" marR="8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670765"/>
                  </a:ext>
                </a:extLst>
              </a:tr>
            </a:tbl>
          </a:graphicData>
        </a:graphic>
      </p:graphicFrame>
      <p:sp>
        <p:nvSpPr>
          <p:cNvPr id="8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Hypertensive Emergency:</a:t>
            </a:r>
          </a:p>
          <a:p>
            <a:r>
              <a:rPr lang="en-CA" dirty="0" smtClean="0"/>
              <a:t>Communication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0789FCF-395C-4781-ADB5-709A11858A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410506"/>
              </p:ext>
            </p:extLst>
          </p:nvPr>
        </p:nvGraphicFramePr>
        <p:xfrm>
          <a:off x="2057401" y="2133600"/>
          <a:ext cx="523838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Hypertensive Emergency:</a:t>
            </a:r>
          </a:p>
          <a:p>
            <a:r>
              <a:rPr lang="en-CA" dirty="0" smtClean="0"/>
              <a:t>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2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94CF979E-9CF0-4BD2-BCAE-E5DFADBC9F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609437"/>
              </p:ext>
            </p:extLst>
          </p:nvPr>
        </p:nvGraphicFramePr>
        <p:xfrm>
          <a:off x="1524000" y="2057401"/>
          <a:ext cx="6341832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Hypertensive Emergency:</a:t>
            </a:r>
          </a:p>
          <a:p>
            <a:r>
              <a:rPr lang="en-CA" dirty="0" smtClean="0"/>
              <a:t>Collective Order - </a:t>
            </a:r>
            <a:r>
              <a:rPr lang="en-CA" dirty="0" err="1" smtClean="0"/>
              <a:t>Nifedipine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43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D0DAF1-E2D0-4D1E-9632-E1B782AA4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41151"/>
            <a:ext cx="6467728" cy="4616849"/>
          </a:xfrm>
        </p:spPr>
        <p:txBody>
          <a:bodyPr anchor="ctr">
            <a:normAutofit fontScale="77500" lnSpcReduction="20000"/>
          </a:bodyPr>
          <a:lstStyle/>
          <a:p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If no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contraindication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, and MD not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15 minutes,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administer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Nifedipine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/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Nifedipine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immediate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-release 5mg PO x1 STAT</a:t>
            </a:r>
          </a:p>
          <a:p>
            <a:pPr lvl="1"/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fr-CA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fr-CA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administer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a second dose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MD has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assessed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patient</a:t>
            </a:r>
          </a:p>
          <a:p>
            <a:pPr marL="2334" indent="0">
              <a:buNone/>
            </a:pPr>
            <a:endParaRPr lang="fr-CA" sz="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Continue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repeat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BP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20 minutes. If BP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remains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elevated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physician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has not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responded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, call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attending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OB.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Repeat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BP q 20 minutes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patient has been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assessed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by MD</a:t>
            </a:r>
          </a:p>
          <a:p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Document</a:t>
            </a:r>
          </a:p>
          <a:p>
            <a:pPr lvl="2"/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Note: collective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order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can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initiated</a:t>
            </a:r>
            <a:r>
              <a:rPr lang="fr-CA" sz="2600" dirty="0">
                <a:latin typeface="Calibri" panose="020F0502020204030204" pitchFamily="34" charset="0"/>
                <a:cs typeface="Calibri" panose="020F0502020204030204" pitchFamily="34" charset="0"/>
              </a:rPr>
              <a:t> by a RN, not a LPN or a </a:t>
            </a:r>
            <a:r>
              <a:rPr lang="fr-CA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CEPI</a:t>
            </a:r>
            <a:endParaRPr lang="fr-CA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Hypertensive Emergency:</a:t>
            </a:r>
          </a:p>
          <a:p>
            <a:r>
              <a:rPr lang="en-CA" dirty="0" smtClean="0"/>
              <a:t>Collective Order - </a:t>
            </a:r>
            <a:r>
              <a:rPr lang="en-CA" dirty="0" err="1" smtClean="0"/>
              <a:t>Nifedipine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7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1" y="808057"/>
            <a:ext cx="6467728" cy="1077229"/>
          </a:xfrm>
          <a:gradFill flip="none" rotWithShape="1">
            <a:gsLst>
              <a:gs pos="0">
                <a:srgbClr val="F35050"/>
              </a:gs>
              <a:gs pos="100000">
                <a:srgbClr val="F5B481"/>
              </a:gs>
            </a:gsLst>
            <a:path path="rect">
              <a:fillToRect l="100000" t="100000"/>
            </a:path>
            <a:tileRect r="-100000" b="-100000"/>
          </a:gradFill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3B3C2A"/>
                </a:solidFill>
              </a:rPr>
              <a:t>Introduction</a:t>
            </a:r>
            <a:endParaRPr lang="en-US" dirty="0">
              <a:solidFill>
                <a:srgbClr val="3B3C2A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2049878"/>
            <a:ext cx="6467728" cy="4000066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Hypertensive disorders are one of the leading causes of maternal death. They can be linked to newborn congenital malformations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Women with some hypertensive disorders, such as pre eclampsia (PET) occurring before 37 weeks gestation can be at increased risk of stillbirth, abruption, and spontaneous preterm rupture of membranes.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Although statistically the rates of PET are low (5-7%) the complications remain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significant (over 70,000 maternal deaths and 500,000 fetal deaths worldwide).</a:t>
            </a:r>
          </a:p>
        </p:txBody>
      </p:sp>
    </p:spTree>
    <p:extLst>
      <p:ext uri="{BB962C8B-B14F-4D97-AF65-F5344CB8AC3E}">
        <p14:creationId xmlns:p14="http://schemas.microsoft.com/office/powerpoint/2010/main" val="35392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 txBox="1">
            <a:spLocks noGrp="1"/>
          </p:cNvSpPr>
          <p:nvPr>
            <p:ph type="sldNum" sz="quarter" idx="12"/>
          </p:nvPr>
        </p:nvSpPr>
        <p:spPr>
          <a:xfrm>
            <a:off x="9572625" y="4319851"/>
            <a:ext cx="1402773" cy="2769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8659"/>
            <a:r>
              <a:rPr spc="-3" dirty="0"/>
              <a:t>1</a:t>
            </a:r>
            <a:fld id="{81D60167-4931-47E6-BA6A-407CBD079E47}" type="slidenum">
              <a:rPr spc="-3" dirty="0"/>
              <a:pPr marL="8659"/>
              <a:t>20</a:t>
            </a:fld>
            <a:endParaRPr spc="-3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675" y="166687"/>
            <a:ext cx="5200650" cy="652462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457200" y="914400"/>
            <a:ext cx="584775" cy="487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CA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NIFEDIPINE  PO</a:t>
            </a:r>
            <a:endParaRPr lang="en-US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22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 txBox="1">
            <a:spLocks noGrp="1"/>
          </p:cNvSpPr>
          <p:nvPr>
            <p:ph type="sldNum" sz="quarter" idx="12"/>
          </p:nvPr>
        </p:nvSpPr>
        <p:spPr>
          <a:xfrm>
            <a:off x="9572625" y="4319851"/>
            <a:ext cx="1402773" cy="2769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8659"/>
            <a:r>
              <a:rPr spc="-3" dirty="0"/>
              <a:t>1</a:t>
            </a:r>
            <a:fld id="{81D60167-4931-47E6-BA6A-407CBD079E47}" type="slidenum">
              <a:rPr spc="-3" dirty="0"/>
              <a:pPr marL="8659"/>
              <a:t>21</a:t>
            </a:fld>
            <a:endParaRPr spc="-3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2"/>
          <a:srcRect t="5393" b="5577"/>
          <a:stretch/>
        </p:blipFill>
        <p:spPr>
          <a:xfrm>
            <a:off x="1600200" y="152400"/>
            <a:ext cx="5767387" cy="647700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57200" y="914400"/>
            <a:ext cx="584775" cy="487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CA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LABETALOL  IV</a:t>
            </a:r>
            <a:endParaRPr lang="en-US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746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>
            <a:spLocks noGrp="1"/>
          </p:cNvSpPr>
          <p:nvPr>
            <p:ph type="sldNum" sz="quarter" idx="12"/>
          </p:nvPr>
        </p:nvSpPr>
        <p:spPr>
          <a:xfrm>
            <a:off x="9572625" y="4319851"/>
            <a:ext cx="1402773" cy="2769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8659"/>
            <a:r>
              <a:rPr spc="-3" dirty="0"/>
              <a:t>1</a:t>
            </a:r>
            <a:fld id="{81D60167-4931-47E6-BA6A-407CBD079E47}" type="slidenum">
              <a:rPr spc="-3" dirty="0"/>
              <a:pPr marL="8659"/>
              <a:t>22</a:t>
            </a:fld>
            <a:endParaRPr spc="-3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37" y="38100"/>
            <a:ext cx="5572125" cy="67818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57200" y="914400"/>
            <a:ext cx="584775" cy="4876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CA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HYDRALAZINE  IV</a:t>
            </a:r>
            <a:endParaRPr lang="en-US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540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1752600" y="3352800"/>
            <a:ext cx="4138550" cy="2268559"/>
          </a:xfrm>
        </p:spPr>
        <p:txBody>
          <a:bodyPr>
            <a:normAutofit/>
          </a:bodyPr>
          <a:lstStyle/>
          <a:p>
            <a:r>
              <a:rPr lang="en-CA" sz="2800" dirty="0" smtClean="0"/>
              <a:t>HTN Assessment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46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idx="1"/>
          </p:nvPr>
        </p:nvSpPr>
        <p:spPr>
          <a:xfrm>
            <a:off x="1371600" y="2133600"/>
            <a:ext cx="6467728" cy="4267200"/>
          </a:xfrm>
          <a:ln/>
        </p:spPr>
        <p:txBody>
          <a:bodyPr lIns="54864" tIns="91440" rIns="132080">
            <a:noAutofit/>
          </a:bodyPr>
          <a:lstStyle/>
          <a:p>
            <a:pPr marL="444500" indent="-273050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Visual disturbances (reflects occipital cortical ischemia)</a:t>
            </a:r>
          </a:p>
          <a:p>
            <a:pPr marL="444500" indent="-273050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Persistent headache (reflects cerebral ischemia)</a:t>
            </a:r>
          </a:p>
          <a:p>
            <a:pPr marL="444500" indent="-273050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Epigastric or right upper quadrant pain and/or N/V (associated to hepatic injury/attainment)</a:t>
            </a:r>
          </a:p>
          <a:p>
            <a:pPr marL="444500" indent="-273050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Dyspnea and/or chest pain (may indicate non-cardiogenic pulmonary edema)</a:t>
            </a:r>
          </a:p>
          <a:p>
            <a:pPr marL="444500" indent="-273050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High blood pressure</a:t>
            </a:r>
          </a:p>
          <a:p>
            <a:pPr marL="444500" indent="-273050"/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PET labs + </a:t>
            </a:r>
            <a:r>
              <a:rPr lang="en-US" sz="2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protenuria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762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idx="1"/>
          </p:nvPr>
        </p:nvSpPr>
        <p:spPr>
          <a:xfrm>
            <a:off x="1600200" y="2209800"/>
            <a:ext cx="5713092" cy="4000066"/>
          </a:xfrm>
          <a:ln/>
        </p:spPr>
        <p:txBody>
          <a:bodyPr lIns="54864" tIns="91440" rIns="132080">
            <a:normAutofit fontScale="85000" lnSpcReduction="10000"/>
          </a:bodyPr>
          <a:lstStyle/>
          <a:p>
            <a:pPr marL="171450" indent="0">
              <a:buNone/>
            </a:pPr>
            <a:r>
              <a:rPr lang="en-CA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Cardiovascular</a:t>
            </a:r>
          </a:p>
          <a:p>
            <a:pPr marL="1143000" lvl="2"/>
            <a:r>
              <a:rPr lang="en-CA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Intravascular volume reduced and edema can occur</a:t>
            </a:r>
          </a:p>
          <a:p>
            <a:pPr marL="1143000" lvl="2"/>
            <a:r>
              <a:rPr lang="en-CA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D/t vasoconstriction and “capillary leaking” – facial edema more common in women with preeclampsia</a:t>
            </a:r>
          </a:p>
          <a:p>
            <a:pPr marL="1143000" lvl="2"/>
            <a:r>
              <a:rPr lang="en-CA" sz="31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 for HTN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Preeclampsia</a:t>
            </a:r>
          </a:p>
          <a:p>
            <a:r>
              <a:rPr lang="en-CA" dirty="0"/>
              <a:t>b</a:t>
            </a:r>
            <a:r>
              <a:rPr lang="en-CA" dirty="0" smtClean="0"/>
              <a:t>y organ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2099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2133600"/>
            <a:ext cx="6772528" cy="4495800"/>
          </a:xfrm>
          <a:ln/>
        </p:spPr>
        <p:txBody>
          <a:bodyPr lIns="54864" tIns="91440" rIns="132080">
            <a:noAutofit/>
          </a:bodyPr>
          <a:lstStyle/>
          <a:p>
            <a:pPr marL="171450" lvl="1" indent="0">
              <a:lnSpc>
                <a:spcPct val="110000"/>
              </a:lnSpc>
              <a:buNone/>
            </a:pPr>
            <a:r>
              <a:rPr lang="en-CA" sz="2600" b="1" dirty="0">
                <a:latin typeface="Calibri" panose="020F0502020204030204" pitchFamily="34" charset="0"/>
                <a:cs typeface="Calibri" panose="020F0502020204030204" pitchFamily="34" charset="0"/>
              </a:rPr>
              <a:t>Pulmonary Edema</a:t>
            </a:r>
          </a:p>
          <a:p>
            <a:pPr marL="1106488" lvl="1" indent="-457200">
              <a:lnSpc>
                <a:spcPct val="8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Sign of severe preeclampsia</a:t>
            </a:r>
          </a:p>
          <a:p>
            <a:pPr marL="1106488" lvl="1" indent="-457200">
              <a:lnSpc>
                <a:spcPct val="8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D/t excessive elevation in pulmonary hydrostatic pressure compared with plasma oncotic pressure</a:t>
            </a:r>
          </a:p>
          <a:p>
            <a:pPr marL="1106488" lvl="1" indent="-457200">
              <a:lnSpc>
                <a:spcPct val="8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Iatrogenic (induced by </a:t>
            </a:r>
            <a:r>
              <a:rPr lang="en-CA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Tx</a:t>
            </a: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 volume overload</a:t>
            </a:r>
          </a:p>
          <a:p>
            <a:pPr marL="1106488" lvl="1" indent="-457200">
              <a:lnSpc>
                <a:spcPct val="8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 for:</a:t>
            </a:r>
          </a:p>
          <a:p>
            <a:pPr marL="1533525" lvl="2" indent="-381000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Tightness in chest or discomfort</a:t>
            </a:r>
          </a:p>
          <a:p>
            <a:pPr marL="1533525" lvl="2" indent="-381000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Shortness of breath</a:t>
            </a:r>
          </a:p>
          <a:p>
            <a:pPr marL="1533525" lvl="2" indent="-381000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Shallow, rapid respirations</a:t>
            </a:r>
          </a:p>
          <a:p>
            <a:pPr marL="1533525" lvl="2" indent="-381000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Crackles auscultated</a:t>
            </a:r>
          </a:p>
          <a:p>
            <a:pPr marL="1533525" lvl="2" indent="-381000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Coughing, with or without frothy sputum</a:t>
            </a:r>
          </a:p>
          <a:p>
            <a:pPr marL="1533525" lvl="2" indent="-381000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Tachycardia &gt;120 bpm</a:t>
            </a:r>
          </a:p>
          <a:p>
            <a:pPr marL="1533525" lvl="2" indent="-381000">
              <a:lnSpc>
                <a:spcPct val="80000"/>
              </a:lnSpc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Low O2  saturation (less than 92%)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Preeclampsia</a:t>
            </a:r>
          </a:p>
          <a:p>
            <a:r>
              <a:rPr lang="en-CA" dirty="0"/>
              <a:t>b</a:t>
            </a:r>
            <a:r>
              <a:rPr lang="en-CA" dirty="0" smtClean="0"/>
              <a:t>y organ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0122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idx="1"/>
          </p:nvPr>
        </p:nvSpPr>
        <p:spPr>
          <a:xfrm>
            <a:off x="1447800" y="2133600"/>
            <a:ext cx="6391528" cy="3916344"/>
          </a:xfrm>
          <a:ln/>
        </p:spPr>
        <p:txBody>
          <a:bodyPr lIns="54864" tIns="91440" rIns="132080">
            <a:normAutofit/>
          </a:bodyPr>
          <a:lstStyle/>
          <a:p>
            <a:pPr marL="171450" indent="0">
              <a:buNone/>
            </a:pPr>
            <a:r>
              <a:rPr lang="en-CA" sz="2600" b="1" dirty="0">
                <a:latin typeface="Calibri" panose="020F0502020204030204" pitchFamily="34" charset="0"/>
                <a:cs typeface="Calibri" panose="020F0502020204030204" pitchFamily="34" charset="0"/>
              </a:rPr>
              <a:t>Renal</a:t>
            </a:r>
          </a:p>
          <a:p>
            <a:pPr marL="1143000" lvl="2"/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Kidney organ most likely to manifest endothelial injury related to preeclampsia</a:t>
            </a:r>
          </a:p>
          <a:p>
            <a:pPr marL="1143000" lvl="2"/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 for</a:t>
            </a:r>
          </a:p>
          <a:p>
            <a:pPr marL="1600200" lvl="3" indent="-228600"/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Elevated creatinine (greater than 90 </a:t>
            </a:r>
            <a:r>
              <a:rPr lang="en-CA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umol</a:t>
            </a: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/L)</a:t>
            </a:r>
          </a:p>
          <a:p>
            <a:pPr marL="1600200" lvl="3" indent="-228600"/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Proteinuria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Preeclampsia</a:t>
            </a:r>
          </a:p>
          <a:p>
            <a:r>
              <a:rPr lang="en-CA" dirty="0"/>
              <a:t>b</a:t>
            </a:r>
            <a:r>
              <a:rPr lang="en-CA" dirty="0" smtClean="0"/>
              <a:t>y organ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688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219200" y="2209800"/>
            <a:ext cx="6781800" cy="3733800"/>
          </a:xfrm>
        </p:spPr>
        <p:txBody>
          <a:bodyPr lIns="54864" tIns="91440" rIns="132080">
            <a:noAutofit/>
          </a:bodyPr>
          <a:lstStyle/>
          <a:p>
            <a:pPr marL="438150" indent="-319088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Proteinuria indicates glomerular dysfunction</a:t>
            </a:r>
          </a:p>
          <a:p>
            <a:pPr marL="438150" indent="-319088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≥ 300 mg/day (0.3 g/day) in a 24 hour urine collection</a:t>
            </a:r>
          </a:p>
          <a:p>
            <a:pPr marL="438150" indent="-319088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≥</a:t>
            </a: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0.03g/</a:t>
            </a:r>
            <a:r>
              <a:rPr lang="en-CA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mmol</a:t>
            </a: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(0.26g/g)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a r</a:t>
            </a:r>
            <a:r>
              <a:rPr lang="en-CA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andom</a:t>
            </a: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protein to creatinine ratio (urinary protein/CR ratio) </a:t>
            </a:r>
          </a:p>
          <a:p>
            <a:pPr marL="438150" indent="-319088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Proteinuria strongly suspected when urinary dipstick proteinuria is ≥ 2+</a:t>
            </a:r>
          </a:p>
          <a:p>
            <a:pPr marL="742950" lvl="1" indent="-285750"/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N.B. Dipstick not reliable, significant false positive and false negative results! </a:t>
            </a:r>
          </a:p>
        </p:txBody>
      </p:sp>
      <p:sp>
        <p:nvSpPr>
          <p:cNvPr id="5" name="Slide Number Placeholder 3"/>
          <p:cNvSpPr txBox="1">
            <a:spLocks noGrp="1"/>
          </p:cNvSpPr>
          <p:nvPr/>
        </p:nvSpPr>
        <p:spPr>
          <a:xfrm>
            <a:off x="8204200" y="6477000"/>
            <a:ext cx="733425" cy="274638"/>
          </a:xfrm>
          <a:prstGeom prst="rect">
            <a:avLst/>
          </a:prstGeom>
          <a:noFill/>
        </p:spPr>
        <p:txBody>
          <a:bodyPr bIns="0" anchor="b"/>
          <a:lstStyle/>
          <a:p>
            <a:pPr algn="r">
              <a:defRPr/>
            </a:pPr>
            <a:fld id="{0F0CBE3A-31D5-42F8-AC23-8634966D47AD}" type="slidenum">
              <a:rPr lang="en-US" sz="1200">
                <a:solidFill>
                  <a:schemeClr val="tx1">
                    <a:tint val="95000"/>
                  </a:schemeClr>
                </a:solidFill>
                <a:ea typeface="ヒラギノ角ゴ ProN W3" charset="0"/>
                <a:cs typeface="ヒラギノ角ゴ ProN W3" charset="0"/>
                <a:sym typeface="Arial" charset="0"/>
              </a:rPr>
              <a:pPr algn="r">
                <a:defRPr/>
              </a:pPr>
              <a:t>28</a:t>
            </a:fld>
            <a:endParaRPr lang="en-US" sz="1200">
              <a:solidFill>
                <a:schemeClr val="tx1">
                  <a:tint val="95000"/>
                </a:schemeClr>
              </a:solidFill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39621" name="Text Box 3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fld id="{11C465E3-CB88-4092-8453-BD7FA1524FD6}" type="slidenum">
              <a:rPr lang="en-US" sz="1400">
                <a:cs typeface="Arial" charset="0"/>
                <a:sym typeface="Arial" charset="0"/>
              </a:rPr>
              <a:pPr algn="ctr"/>
              <a:t>28</a:t>
            </a:fld>
            <a:endParaRPr lang="en-US" sz="1400">
              <a:cs typeface="Arial" charset="0"/>
              <a:sym typeface="Arial" charset="0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1927615" y="552619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2800" b="0" i="0" cap="none">
                <a:effectLst/>
              </a:defRPr>
            </a:lvl1pPr>
          </a:lstStyle>
          <a:p>
            <a:r>
              <a:rPr lang="en-CA" dirty="0"/>
              <a:t>Preeclampsia</a:t>
            </a:r>
            <a:r>
              <a:rPr lang="en-US" dirty="0"/>
              <a:t> and</a:t>
            </a:r>
          </a:p>
          <a:p>
            <a:r>
              <a:rPr lang="en-CA" dirty="0"/>
              <a:t>Proteinuria</a:t>
            </a:r>
          </a:p>
        </p:txBody>
      </p:sp>
    </p:spTree>
    <p:extLst>
      <p:ext uri="{BB962C8B-B14F-4D97-AF65-F5344CB8AC3E}">
        <p14:creationId xmlns:p14="http://schemas.microsoft.com/office/powerpoint/2010/main" val="38597109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idx="1"/>
          </p:nvPr>
        </p:nvSpPr>
        <p:spPr>
          <a:xfrm>
            <a:off x="1447800" y="2209800"/>
            <a:ext cx="6391528" cy="4152466"/>
          </a:xfrm>
          <a:ln/>
        </p:spPr>
        <p:txBody>
          <a:bodyPr lIns="54864" tIns="91440" rIns="132080">
            <a:normAutofit/>
          </a:bodyPr>
          <a:lstStyle/>
          <a:p>
            <a:pPr marL="171450" indent="0">
              <a:buNone/>
            </a:pPr>
            <a:r>
              <a:rPr lang="en-CA" sz="2600" b="1" dirty="0">
                <a:latin typeface="Calibri" panose="020F0502020204030204" pitchFamily="34" charset="0"/>
                <a:cs typeface="Calibri" panose="020F0502020204030204" pitchFamily="34" charset="0"/>
              </a:rPr>
              <a:t>Hematologic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143000" lvl="2"/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D/t </a:t>
            </a:r>
            <a:r>
              <a:rPr lang="en-CA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microangiopathic</a:t>
            </a:r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endothelial injury and activation</a:t>
            </a:r>
          </a:p>
          <a:p>
            <a:pPr marL="1143000" lvl="2"/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 for:</a:t>
            </a:r>
          </a:p>
          <a:p>
            <a:pPr marL="1600200" lvl="3" indent="-228600"/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Thrombocytopenia</a:t>
            </a:r>
          </a:p>
          <a:p>
            <a:pPr marL="1600200" lvl="3" indent="-228600"/>
            <a:r>
              <a:rPr lang="en-CA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Platelet consumption</a:t>
            </a:r>
          </a:p>
          <a:p>
            <a:pPr marL="1947862" lvl="4" indent="-228600"/>
            <a:r>
              <a:rPr lang="en-CA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**Platelet count &lt; 100 X 10ˆ9/L upstages preeclampsia from mild to severe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Preeclampsia</a:t>
            </a:r>
          </a:p>
          <a:p>
            <a:r>
              <a:rPr lang="en-CA" dirty="0"/>
              <a:t>b</a:t>
            </a:r>
            <a:r>
              <a:rPr lang="en-CA" dirty="0" smtClean="0"/>
              <a:t>y organ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4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35050"/>
              </a:gs>
              <a:gs pos="100000">
                <a:srgbClr val="F5B481"/>
              </a:gs>
            </a:gsLst>
            <a:path path="rect">
              <a:fillToRect l="100000" t="100000"/>
            </a:path>
            <a:tileRect r="-100000" b="-100000"/>
          </a:gradFill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3B3C2A"/>
                </a:solidFill>
              </a:rPr>
              <a:t>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441327"/>
              </p:ext>
            </p:extLst>
          </p:nvPr>
        </p:nvGraphicFramePr>
        <p:xfrm>
          <a:off x="1438529" y="2667000"/>
          <a:ext cx="6400799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4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BP</a:t>
                      </a:r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normal</a:t>
                      </a:r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Moderate</a:t>
                      </a:r>
                    </a:p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HTN</a:t>
                      </a:r>
                    </a:p>
                    <a:p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rgbClr val="F5B5A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Severe </a:t>
                      </a:r>
                    </a:p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HTN</a:t>
                      </a:r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rgbClr val="F5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Systolic</a:t>
                      </a:r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≤ 135</a:t>
                      </a:r>
                    </a:p>
                    <a:p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140-160</a:t>
                      </a:r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rgbClr val="F5B5A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≥160</a:t>
                      </a:r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rgbClr val="F5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diastolic</a:t>
                      </a:r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≤ 85</a:t>
                      </a:r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90-110</a:t>
                      </a:r>
                    </a:p>
                    <a:p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rgbClr val="F5B5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solidFill>
                            <a:srgbClr val="3B3C2A"/>
                          </a:solidFill>
                        </a:rPr>
                        <a:t>≥110</a:t>
                      </a:r>
                    </a:p>
                    <a:p>
                      <a:endParaRPr lang="en-US" sz="2500" dirty="0">
                        <a:solidFill>
                          <a:srgbClr val="3B3C2A"/>
                        </a:solidFill>
                      </a:endParaRPr>
                    </a:p>
                  </a:txBody>
                  <a:tcPr>
                    <a:solidFill>
                      <a:srgbClr val="F5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60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idx="1"/>
          </p:nvPr>
        </p:nvSpPr>
        <p:spPr>
          <a:xfrm>
            <a:off x="1371600" y="2049878"/>
            <a:ext cx="6467728" cy="4000066"/>
          </a:xfrm>
          <a:ln/>
        </p:spPr>
        <p:txBody>
          <a:bodyPr lIns="54864" tIns="91440" rIns="132080">
            <a:normAutofit fontScale="85000" lnSpcReduction="20000"/>
          </a:bodyPr>
          <a:lstStyle/>
          <a:p>
            <a:pPr marL="171450" indent="0">
              <a:buNone/>
            </a:pPr>
            <a:r>
              <a:rPr lang="en-CA" sz="3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Hepatic</a:t>
            </a:r>
          </a:p>
          <a:p>
            <a:pPr marL="1143000" lvl="2"/>
            <a:r>
              <a:rPr lang="en-CA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D/t reduced hepatic (liver) blood flow → ischemia/hepatic swelling/injury</a:t>
            </a:r>
          </a:p>
          <a:p>
            <a:pPr marL="1143000" lvl="2"/>
            <a:r>
              <a:rPr lang="en-CA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 for</a:t>
            </a:r>
          </a:p>
          <a:p>
            <a:pPr marL="1600200" lvl="3" indent="-228600"/>
            <a:r>
              <a:rPr lang="en-CA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Epigastric pain </a:t>
            </a:r>
            <a:r>
              <a:rPr lang="en-CA" sz="2100" dirty="0" smtClean="0">
                <a:latin typeface="Calibri" panose="020F0502020204030204" pitchFamily="34" charset="0"/>
                <a:cs typeface="Calibri" panose="020F0502020204030204" pitchFamily="34" charset="0"/>
              </a:rPr>
              <a:t>- cardinal symptom of severe preeclampsia</a:t>
            </a:r>
          </a:p>
          <a:p>
            <a:pPr marL="1600200" lvl="3" indent="-228600"/>
            <a:r>
              <a:rPr lang="en-CA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Usually experienced as a severe constant pain</a:t>
            </a:r>
          </a:p>
          <a:p>
            <a:pPr marL="1600200" lvl="3" indent="-228600"/>
            <a:r>
              <a:rPr lang="en-CA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Nausea and vomiting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Preeclampsia</a:t>
            </a:r>
          </a:p>
          <a:p>
            <a:r>
              <a:rPr lang="en-CA" dirty="0"/>
              <a:t>b</a:t>
            </a:r>
            <a:r>
              <a:rPr lang="en-CA" dirty="0" smtClean="0"/>
              <a:t>y organ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374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1447800" y="2133600"/>
            <a:ext cx="6461468" cy="4304866"/>
          </a:xfrm>
          <a:ln/>
        </p:spPr>
        <p:txBody>
          <a:bodyPr lIns="54864" tIns="91440" rIns="132080">
            <a:noAutofit/>
          </a:bodyPr>
          <a:lstStyle/>
          <a:p>
            <a:pPr marL="171450" indent="0">
              <a:lnSpc>
                <a:spcPct val="90000"/>
              </a:lnSpc>
              <a:buNone/>
            </a:pPr>
            <a:r>
              <a:rPr lang="en-CA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CNS</a:t>
            </a:r>
          </a:p>
          <a:p>
            <a:pPr marL="1143000" lvl="2">
              <a:lnSpc>
                <a:spcPct val="9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D/t vasospasm of cerebral vasculature in response to severe HTN</a:t>
            </a:r>
          </a:p>
          <a:p>
            <a:pPr marL="1143000" lvl="2">
              <a:lnSpc>
                <a:spcPct val="9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 for:</a:t>
            </a:r>
          </a:p>
          <a:p>
            <a:pPr marL="1600200" lvl="3" indent="-228600">
              <a:lnSpc>
                <a:spcPct val="9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Headache (may be temporal, frontal, occipital or diffuse)</a:t>
            </a:r>
          </a:p>
          <a:p>
            <a:pPr marL="1600200" lvl="3" indent="-228600">
              <a:lnSpc>
                <a:spcPct val="9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Usually throbbing/pounding, may be piercing</a:t>
            </a:r>
          </a:p>
          <a:p>
            <a:pPr marL="1600200" lvl="3" indent="-228600">
              <a:lnSpc>
                <a:spcPct val="9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Persists despite administration of analgesics </a:t>
            </a:r>
          </a:p>
          <a:p>
            <a:pPr marL="1143000" lvl="2">
              <a:lnSpc>
                <a:spcPct val="9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Seizure signifies change in diagnosis to eclampsia → cerebral edema and ischemic/hemorrhagic changes may be observed</a:t>
            </a:r>
          </a:p>
          <a:p>
            <a:pPr marL="1143000" lvl="2">
              <a:lnSpc>
                <a:spcPct val="90000"/>
              </a:lnSpc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Stroke most serious complication of severe preeclampsia/eclampsia, but is rare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Preeclampsia</a:t>
            </a:r>
          </a:p>
          <a:p>
            <a:r>
              <a:rPr lang="en-CA" dirty="0"/>
              <a:t>b</a:t>
            </a:r>
            <a:r>
              <a:rPr lang="en-CA" dirty="0" smtClean="0"/>
              <a:t>y organ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741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idx="1"/>
          </p:nvPr>
        </p:nvSpPr>
        <p:spPr>
          <a:xfrm>
            <a:off x="1600200" y="2049878"/>
            <a:ext cx="6239128" cy="4000066"/>
          </a:xfrm>
          <a:ln/>
        </p:spPr>
        <p:txBody>
          <a:bodyPr lIns="54864" tIns="91440" rIns="132080">
            <a:normAutofit/>
          </a:bodyPr>
          <a:lstStyle/>
          <a:p>
            <a:pPr marL="171450" indent="0">
              <a:buNone/>
            </a:pPr>
            <a:r>
              <a:rPr lang="en-CA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Eyes</a:t>
            </a:r>
            <a:r>
              <a:rPr lang="en-CA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82638" lvl="1" indent="-273050"/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Visual symptoms d/t in part, constriction of retinal arteries</a:t>
            </a:r>
          </a:p>
          <a:p>
            <a:pPr marL="1143000" lvl="2"/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Assess for</a:t>
            </a:r>
          </a:p>
          <a:p>
            <a:pPr marL="1600200" lvl="3" indent="-228600"/>
            <a:r>
              <a:rPr lang="en-CA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Blurred vision (scotoma = blurry patches), flashing light or sparks, dark areas or gaps in visual field, blindness in 1 eye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961317" y="808057"/>
            <a:ext cx="5878011" cy="10772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 cap="none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Preeclampsia</a:t>
            </a:r>
          </a:p>
          <a:p>
            <a:r>
              <a:rPr lang="en-CA" dirty="0"/>
              <a:t>b</a:t>
            </a:r>
            <a:r>
              <a:rPr lang="en-CA" dirty="0" smtClean="0"/>
              <a:t>y organ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4047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600" dirty="0" err="1" smtClean="0"/>
              <a:t>MoreOB</a:t>
            </a:r>
            <a:r>
              <a:rPr lang="en-US" sz="1600" dirty="0" smtClean="0"/>
              <a:t> (2017), Hypertensive Disorders in Pregnancy Retrieved from</a:t>
            </a:r>
            <a:r>
              <a:rPr lang="en-US" sz="1600" dirty="0"/>
              <a:t>: </a:t>
            </a:r>
            <a:r>
              <a:rPr lang="en-US" sz="1600" dirty="0">
                <a:solidFill>
                  <a:schemeClr val="bg1"/>
                </a:solidFill>
                <a:hlinkClick r:id="rId2"/>
              </a:rPr>
              <a:t>https://secure.moreob.com/en?t=/</a:t>
            </a:r>
            <a:r>
              <a:rPr lang="en-US" sz="1600" dirty="0" smtClean="0">
                <a:solidFill>
                  <a:schemeClr val="bg1"/>
                </a:solidFill>
                <a:hlinkClick r:id="rId2"/>
              </a:rPr>
              <a:t>contentManager/selectCatalog&amp;displayMode=1&amp;ParentID=1205698412125&amp;intro=1&amp;startRow=0&amp;active=no</a:t>
            </a:r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/>
              <a:t>Staff, A. C. (2019). The two-stage placental model of preeclampsia: An update. </a:t>
            </a:r>
            <a:r>
              <a:rPr lang="en-US" sz="1600" i="1" dirty="0"/>
              <a:t>Journal of Reproductive Immunology</a:t>
            </a:r>
            <a:r>
              <a:rPr lang="en-US" sz="1600" dirty="0"/>
              <a:t>, </a:t>
            </a:r>
            <a:r>
              <a:rPr lang="en-US" sz="1600" i="1" dirty="0"/>
              <a:t>134–135</a:t>
            </a:r>
            <a:r>
              <a:rPr lang="en-US" sz="1600" dirty="0"/>
              <a:t>, 1–10. https://</a:t>
            </a:r>
            <a:r>
              <a:rPr lang="en-US" sz="1600" dirty="0" smtClean="0"/>
              <a:t>doi.org/10.1016/j.jri.2019.07.004</a:t>
            </a:r>
          </a:p>
          <a:p>
            <a:r>
              <a:rPr lang="en-US" sz="1600" i="1" dirty="0"/>
              <a:t>Preeclampsia: clinical features and diagnosis</a:t>
            </a:r>
            <a:r>
              <a:rPr lang="en-US" sz="1600" dirty="0"/>
              <a:t>. (2025, March</a:t>
            </a:r>
            <a:r>
              <a:rPr lang="en-US" sz="1600" dirty="0" smtClean="0"/>
              <a:t>).</a:t>
            </a:r>
            <a:r>
              <a:rPr lang="en-US" sz="1600" dirty="0" err="1" smtClean="0"/>
              <a:t>UpToDate</a:t>
            </a:r>
            <a:r>
              <a:rPr lang="en-US" sz="1600" dirty="0"/>
              <a:t>. https://www.uptodate.com/contents/preeclampsia-clinical-features-and-diagnosis#H14937496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95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35050"/>
              </a:gs>
              <a:gs pos="100000">
                <a:srgbClr val="F5B481"/>
              </a:gs>
            </a:gsLst>
            <a:path path="rect">
              <a:fillToRect l="100000" t="100000"/>
            </a:path>
            <a:tileRect r="-100000" b="-100000"/>
          </a:gradFill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r>
              <a:rPr lang="en-CA" dirty="0">
                <a:solidFill>
                  <a:srgbClr val="3B3C2A"/>
                </a:solidFill>
              </a:rPr>
              <a:t>Blood Pressure Assessment</a:t>
            </a:r>
            <a:endParaRPr lang="en-US" dirty="0">
              <a:solidFill>
                <a:srgbClr val="3B3C2A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2176887"/>
            <a:ext cx="7086600" cy="4235450"/>
          </a:xfrm>
        </p:spPr>
        <p:txBody>
          <a:bodyPr rIns="132080">
            <a:normAutofit/>
          </a:bodyPr>
          <a:lstStyle/>
          <a:p>
            <a:pPr marL="447675" indent="-382588" eaLnBrk="1" hangingPunct="1">
              <a:buFont typeface="Wingdings 2" pitchFamily="18" charset="2"/>
              <a:buChar char="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Minimum rest period of 10 minutes prior to measuring BP</a:t>
            </a:r>
          </a:p>
          <a:p>
            <a:pPr marL="447675" indent="-382588" eaLnBrk="1" hangingPunct="1">
              <a:buFont typeface="Wingdings 2" pitchFamily="18" charset="2"/>
              <a:buChar char="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Sitting position with upper arm at heart level</a:t>
            </a:r>
          </a:p>
          <a:p>
            <a:pPr marL="447675" indent="-382588" eaLnBrk="1" hangingPunct="1">
              <a:buFont typeface="Wingdings 2" pitchFamily="18" charset="2"/>
              <a:buChar char="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*Appropriate size cuff (too small overestimates BP; too large underestimates BP) </a:t>
            </a:r>
          </a:p>
          <a:p>
            <a:pPr marL="447675" indent="-382588" eaLnBrk="1" hangingPunct="1">
              <a:buFont typeface="Wingdings 2" pitchFamily="18" charset="2"/>
              <a:buChar char="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Length of cuff 1.5 times arm circumference</a:t>
            </a:r>
          </a:p>
          <a:p>
            <a:pPr marL="447675" indent="-382588" eaLnBrk="1" hangingPunct="1">
              <a:buFont typeface="Wingdings 2" pitchFamily="18" charset="2"/>
              <a:buChar char=""/>
            </a:pP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Should 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  <a:sym typeface="Arial Bold" pitchFamily="34" charset="0"/>
              </a:rPr>
              <a:t>NEVER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be placed over clothing</a:t>
            </a:r>
          </a:p>
          <a:p>
            <a:pPr marL="447675" indent="-382588">
              <a:buFont typeface="Wingdings 2" pitchFamily="18" charset="2"/>
              <a:buChar char="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If BP consistently higher in one arm, the arm with the higher values should be used for all BP 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measurements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69F09-C749-408B-BA88-12BA26D5BD89}" type="slidenum">
              <a:rPr lang="en-CA" smtClean="0"/>
              <a:pPr>
                <a:defRPr/>
              </a:pPr>
              <a:t>4</a:t>
            </a:fld>
            <a:endParaRPr lang="en-CA"/>
          </a:p>
        </p:txBody>
      </p:sp>
      <p:sp>
        <p:nvSpPr>
          <p:cNvPr id="37891" name="Rectangle 4"/>
          <p:cNvSpPr>
            <a:spLocks/>
          </p:cNvSpPr>
          <p:nvPr/>
        </p:nvSpPr>
        <p:spPr bwMode="auto">
          <a:xfrm>
            <a:off x="5514975" y="6412337"/>
            <a:ext cx="263842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altLang="en-US" sz="1400" dirty="0">
                <a:cs typeface="Arial" charset="0"/>
                <a:sym typeface="Arial" charset="0"/>
              </a:rPr>
              <a:t>MORE OB, </a:t>
            </a:r>
            <a:r>
              <a:rPr lang="en-US" altLang="en-US" sz="1400" dirty="0" smtClean="0">
                <a:cs typeface="Arial" charset="0"/>
                <a:sym typeface="Arial" charset="0"/>
              </a:rPr>
              <a:t>2024; </a:t>
            </a:r>
            <a:r>
              <a:rPr lang="en-US" altLang="en-US" sz="1400" dirty="0">
                <a:cs typeface="Arial" charset="0"/>
                <a:sym typeface="Arial" charset="0"/>
              </a:rPr>
              <a:t>SOGC, </a:t>
            </a:r>
            <a:r>
              <a:rPr lang="en-US" altLang="en-US" sz="1400" dirty="0" smtClean="0">
                <a:cs typeface="Arial" charset="0"/>
                <a:sym typeface="Arial" charset="0"/>
              </a:rPr>
              <a:t>2022</a:t>
            </a:r>
            <a:endParaRPr lang="en-US" altLang="en-US" sz="1400" dirty="0"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9679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1371600" y="2110346"/>
            <a:ext cx="6629400" cy="4229100"/>
          </a:xfrm>
        </p:spPr>
        <p:txBody>
          <a:bodyPr rIns="132080">
            <a:normAutofit/>
          </a:bodyPr>
          <a:lstStyle/>
          <a:p>
            <a:pPr eaLnBrk="1" hangingPunct="1"/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90 mmHg is the </a:t>
            </a:r>
            <a:r>
              <a:rPr lang="en-US" alt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dBP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level above which perinatal morbidity is increased </a:t>
            </a:r>
          </a:p>
          <a:p>
            <a:pPr eaLnBrk="1" hangingPunct="1"/>
            <a:r>
              <a:rPr lang="en-US" alt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dBP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is a better predictor of adverse pregnancy outcome than </a:t>
            </a:r>
            <a:r>
              <a:rPr lang="en-US" alt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sBP</a:t>
            </a:r>
            <a:endParaRPr lang="en-US" alt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Severe HTN (Hypertensive crisis) should be defined as a </a:t>
            </a:r>
            <a:r>
              <a:rPr lang="en-US" alt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sBP</a:t>
            </a:r>
            <a:r>
              <a:rPr lang="en-US" alt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≥160 mmHg or </a:t>
            </a:r>
            <a:r>
              <a:rPr lang="en-US" altLang="en-US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dBP</a:t>
            </a:r>
            <a:r>
              <a:rPr lang="en-US" alt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≥110 mmHg</a:t>
            </a:r>
          </a:p>
          <a:p>
            <a:pPr eaLnBrk="1" hangingPunct="1"/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severe HTN, a repeat measurement should be confirmed in </a:t>
            </a:r>
            <a:r>
              <a:rPr lang="en-US" altLang="en-US" sz="2000" dirty="0" smtClean="0">
                <a:latin typeface="Calibri" panose="020F0502020204030204" pitchFamily="34" charset="0"/>
                <a:cs typeface="Calibri" panose="020F0502020204030204" pitchFamily="34" charset="0"/>
                <a:sym typeface="Arial Bold" pitchFamily="34" charset="0"/>
              </a:rPr>
              <a:t>15 minutes*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737AA9-87C1-4773-BD8D-45A711862639}" type="slidenum">
              <a:rPr lang="en-CA" smtClean="0"/>
              <a:pPr>
                <a:defRPr/>
              </a:pPr>
              <a:t>5</a:t>
            </a:fld>
            <a:endParaRPr lang="en-CA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7462838" y="6245225"/>
            <a:ext cx="312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endParaRPr lang="en-US" altLang="en-US" sz="1400">
              <a:cs typeface="Arial" charset="0"/>
              <a:sym typeface="Arial" charset="0"/>
            </a:endParaRPr>
          </a:p>
        </p:txBody>
      </p:sp>
      <p:sp>
        <p:nvSpPr>
          <p:cNvPr id="40964" name="Rectangle 4"/>
          <p:cNvSpPr>
            <a:spLocks/>
          </p:cNvSpPr>
          <p:nvPr/>
        </p:nvSpPr>
        <p:spPr bwMode="auto">
          <a:xfrm>
            <a:off x="5486400" y="6339446"/>
            <a:ext cx="27051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/>
            <a:r>
              <a:rPr lang="en-US" altLang="en-US" sz="1400" dirty="0">
                <a:cs typeface="Arial" charset="0"/>
                <a:sym typeface="Arial" charset="0"/>
              </a:rPr>
              <a:t>MORE OB, </a:t>
            </a:r>
            <a:r>
              <a:rPr lang="en-US" altLang="en-US" sz="1400" dirty="0" smtClean="0">
                <a:cs typeface="Arial" charset="0"/>
                <a:sym typeface="Arial" charset="0"/>
              </a:rPr>
              <a:t>2024; </a:t>
            </a:r>
            <a:r>
              <a:rPr lang="en-US" altLang="en-US" sz="1400" dirty="0">
                <a:cs typeface="Arial" charset="0"/>
                <a:sym typeface="Arial" charset="0"/>
              </a:rPr>
              <a:t>SOGC, </a:t>
            </a:r>
            <a:r>
              <a:rPr lang="en-US" altLang="en-US" sz="1400" dirty="0" smtClean="0">
                <a:cs typeface="Arial" charset="0"/>
                <a:sym typeface="Arial" charset="0"/>
              </a:rPr>
              <a:t>2022</a:t>
            </a:r>
            <a:endParaRPr lang="en-US" altLang="en-US" sz="1400" dirty="0">
              <a:cs typeface="Arial" charset="0"/>
              <a:sym typeface="Arial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1919029" y="838200"/>
            <a:ext cx="5878011" cy="1077229"/>
          </a:xfrm>
          <a:prstGeom prst="rect">
            <a:avLst/>
          </a:prstGeom>
          <a:gradFill flip="none" rotWithShape="1">
            <a:gsLst>
              <a:gs pos="0">
                <a:srgbClr val="F35050"/>
              </a:gs>
              <a:gs pos="100000">
                <a:srgbClr val="F5B481"/>
              </a:gs>
            </a:gsLst>
            <a:path path="rect">
              <a:fillToRect l="100000" t="100000"/>
            </a:path>
            <a:tileRect r="-100000" b="-100000"/>
          </a:gradFill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2800" b="0" i="0" cap="none">
                <a:solidFill>
                  <a:srgbClr val="3B3C2A"/>
                </a:solidFill>
                <a:effectLst/>
              </a:defRPr>
            </a:lvl1pPr>
          </a:lstStyle>
          <a:p>
            <a:r>
              <a:rPr lang="en-CA" dirty="0"/>
              <a:t>Blood Pressure Assessment:</a:t>
            </a:r>
          </a:p>
          <a:p>
            <a:r>
              <a:rPr lang="en-CA" dirty="0"/>
              <a:t>Hypertension in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366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A8DE2F-5B17-421F-B486-C5613C0C4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981200"/>
            <a:ext cx="6629400" cy="4693049"/>
          </a:xfrm>
        </p:spPr>
        <p:txBody>
          <a:bodyPr anchor="ctr">
            <a:noAutofit/>
          </a:bodyPr>
          <a:lstStyle/>
          <a:p>
            <a:r>
              <a:rPr lang="fr-CA" sz="2000" b="1" dirty="0" err="1" smtClean="0"/>
              <a:t>Chronic</a:t>
            </a:r>
            <a:r>
              <a:rPr lang="fr-CA" sz="2000" b="1" dirty="0" smtClean="0"/>
              <a:t> </a:t>
            </a:r>
            <a:r>
              <a:rPr lang="fr-CA" sz="2000" b="1" dirty="0"/>
              <a:t>hypertension: </a:t>
            </a:r>
            <a:r>
              <a:rPr lang="fr-CA" sz="2000" dirty="0" err="1"/>
              <a:t>Systolic</a:t>
            </a:r>
            <a:r>
              <a:rPr lang="fr-CA" sz="2000" dirty="0"/>
              <a:t> BP ≥</a:t>
            </a:r>
            <a:r>
              <a:rPr lang="fr-CA" sz="2000" dirty="0">
                <a:latin typeface="Calibri" panose="020F0502020204030204" pitchFamily="34" charset="0"/>
              </a:rPr>
              <a:t> 140 </a:t>
            </a:r>
            <a:r>
              <a:rPr lang="fr-CA" sz="2000" dirty="0" err="1">
                <a:latin typeface="Calibri" panose="020F0502020204030204" pitchFamily="34" charset="0"/>
              </a:rPr>
              <a:t>mmHg</a:t>
            </a:r>
            <a:r>
              <a:rPr lang="fr-CA" sz="2000" dirty="0">
                <a:latin typeface="Calibri" panose="020F0502020204030204" pitchFamily="34" charset="0"/>
              </a:rPr>
              <a:t> or </a:t>
            </a:r>
            <a:r>
              <a:rPr lang="fr-CA" sz="2000" dirty="0" err="1">
                <a:latin typeface="Calibri" panose="020F0502020204030204" pitchFamily="34" charset="0"/>
              </a:rPr>
              <a:t>Diastolic</a:t>
            </a:r>
            <a:r>
              <a:rPr lang="fr-CA" sz="2000" dirty="0">
                <a:latin typeface="Calibri" panose="020F0502020204030204" pitchFamily="34" charset="0"/>
              </a:rPr>
              <a:t> BP </a:t>
            </a:r>
            <a:r>
              <a:rPr lang="fr-CA" sz="2000" dirty="0"/>
              <a:t>≥</a:t>
            </a:r>
            <a:r>
              <a:rPr lang="fr-CA" sz="2000" dirty="0">
                <a:latin typeface="Calibri" panose="020F0502020204030204" pitchFamily="34" charset="0"/>
              </a:rPr>
              <a:t> 90 </a:t>
            </a:r>
            <a:r>
              <a:rPr lang="fr-CA" sz="2000" dirty="0" err="1">
                <a:latin typeface="Calibri" panose="020F0502020204030204" pitchFamily="34" charset="0"/>
              </a:rPr>
              <a:t>mmHg</a:t>
            </a:r>
            <a:r>
              <a:rPr lang="fr-CA" sz="2000" dirty="0">
                <a:latin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</a:rPr>
              <a:t>diagnosed</a:t>
            </a:r>
            <a:r>
              <a:rPr lang="fr-CA" sz="2000" dirty="0">
                <a:latin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</a:rPr>
              <a:t>prior</a:t>
            </a:r>
            <a:r>
              <a:rPr lang="fr-CA" sz="2000" dirty="0">
                <a:latin typeface="Calibri" panose="020F0502020204030204" pitchFamily="34" charset="0"/>
              </a:rPr>
              <a:t> to </a:t>
            </a:r>
            <a:r>
              <a:rPr lang="fr-CA" sz="2000" dirty="0" err="1">
                <a:latin typeface="Calibri" panose="020F0502020204030204" pitchFamily="34" charset="0"/>
              </a:rPr>
              <a:t>pregnancy</a:t>
            </a:r>
            <a:r>
              <a:rPr lang="fr-CA" sz="2000" dirty="0">
                <a:latin typeface="Calibri" panose="020F0502020204030204" pitchFamily="34" charset="0"/>
              </a:rPr>
              <a:t> or </a:t>
            </a:r>
            <a:r>
              <a:rPr lang="fr-CA" sz="2000" dirty="0" err="1">
                <a:latin typeface="Calibri" panose="020F0502020204030204" pitchFamily="34" charset="0"/>
              </a:rPr>
              <a:t>before</a:t>
            </a:r>
            <a:r>
              <a:rPr lang="fr-CA" sz="2000" dirty="0">
                <a:latin typeface="Calibri" panose="020F0502020204030204" pitchFamily="34" charset="0"/>
              </a:rPr>
              <a:t> 20 </a:t>
            </a:r>
            <a:r>
              <a:rPr lang="fr-CA" sz="2000" dirty="0" err="1" smtClean="0">
                <a:latin typeface="Calibri" panose="020F0502020204030204" pitchFamily="34" charset="0"/>
              </a:rPr>
              <a:t>weeks</a:t>
            </a:r>
            <a:endParaRPr lang="fr-CA" sz="2000" dirty="0" smtClean="0">
              <a:latin typeface="Calibri" panose="020F0502020204030204" pitchFamily="34" charset="0"/>
            </a:endParaRPr>
          </a:p>
          <a:p>
            <a:pPr marL="2334" indent="0">
              <a:lnSpc>
                <a:spcPct val="100000"/>
              </a:lnSpc>
              <a:buNone/>
            </a:pPr>
            <a:endParaRPr lang="fr-CA" sz="300" dirty="0" smtClean="0">
              <a:latin typeface="Calibri" panose="020F0502020204030204" pitchFamily="34" charset="0"/>
            </a:endParaRPr>
          </a:p>
          <a:p>
            <a:r>
              <a:rPr lang="fr-CA" sz="2000" b="1" dirty="0" err="1"/>
              <a:t>Gestational</a:t>
            </a:r>
            <a:r>
              <a:rPr lang="fr-CA" sz="2000" b="1" dirty="0"/>
              <a:t> hypertension: </a:t>
            </a:r>
            <a:r>
              <a:rPr lang="fr-CA" sz="2000" dirty="0" err="1"/>
              <a:t>Systolic</a:t>
            </a:r>
            <a:r>
              <a:rPr lang="fr-CA" sz="2000" dirty="0"/>
              <a:t> BP ≥</a:t>
            </a:r>
            <a:r>
              <a:rPr lang="fr-CA" sz="2000" dirty="0">
                <a:latin typeface="Calibri" panose="020F0502020204030204" pitchFamily="34" charset="0"/>
              </a:rPr>
              <a:t> 140 </a:t>
            </a:r>
            <a:r>
              <a:rPr lang="fr-CA" sz="2000" dirty="0" err="1">
                <a:latin typeface="Calibri" panose="020F0502020204030204" pitchFamily="34" charset="0"/>
              </a:rPr>
              <a:t>mmHg</a:t>
            </a:r>
            <a:r>
              <a:rPr lang="fr-CA" sz="2000" dirty="0">
                <a:latin typeface="Calibri" panose="020F0502020204030204" pitchFamily="34" charset="0"/>
              </a:rPr>
              <a:t> or </a:t>
            </a:r>
            <a:r>
              <a:rPr lang="fr-CA" sz="2000" dirty="0" err="1">
                <a:latin typeface="Calibri" panose="020F0502020204030204" pitchFamily="34" charset="0"/>
              </a:rPr>
              <a:t>Diastolic</a:t>
            </a:r>
            <a:r>
              <a:rPr lang="fr-CA" sz="2000" dirty="0">
                <a:latin typeface="Calibri" panose="020F0502020204030204" pitchFamily="34" charset="0"/>
              </a:rPr>
              <a:t> BP </a:t>
            </a:r>
            <a:r>
              <a:rPr lang="fr-CA" sz="2000" dirty="0"/>
              <a:t>≥</a:t>
            </a:r>
            <a:r>
              <a:rPr lang="fr-CA" sz="2000" dirty="0">
                <a:latin typeface="Calibri" panose="020F0502020204030204" pitchFamily="34" charset="0"/>
              </a:rPr>
              <a:t> 90 </a:t>
            </a:r>
            <a:r>
              <a:rPr lang="fr-CA" sz="2000" dirty="0" err="1">
                <a:latin typeface="Calibri" panose="020F0502020204030204" pitchFamily="34" charset="0"/>
              </a:rPr>
              <a:t>mmHg</a:t>
            </a:r>
            <a:r>
              <a:rPr lang="fr-CA" sz="2000" dirty="0">
                <a:latin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</a:rPr>
              <a:t>after</a:t>
            </a:r>
            <a:r>
              <a:rPr lang="fr-CA" sz="2000" dirty="0">
                <a:latin typeface="Calibri" panose="020F0502020204030204" pitchFamily="34" charset="0"/>
              </a:rPr>
              <a:t> 20 </a:t>
            </a:r>
            <a:r>
              <a:rPr lang="fr-CA" sz="2000" dirty="0" err="1">
                <a:latin typeface="Calibri" panose="020F0502020204030204" pitchFamily="34" charset="0"/>
              </a:rPr>
              <a:t>weeks</a:t>
            </a:r>
            <a:r>
              <a:rPr lang="fr-CA" sz="2000" dirty="0">
                <a:latin typeface="Calibri" panose="020F0502020204030204" pitchFamily="34" charset="0"/>
              </a:rPr>
              <a:t> gestation </a:t>
            </a:r>
            <a:r>
              <a:rPr lang="fr-CA" sz="2000" dirty="0" err="1">
                <a:latin typeface="Calibri" panose="020F0502020204030204" pitchFamily="34" charset="0"/>
              </a:rPr>
              <a:t>without</a:t>
            </a:r>
            <a:r>
              <a:rPr lang="fr-CA" sz="2000" dirty="0">
                <a:latin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</a:rPr>
              <a:t>proteinuria</a:t>
            </a:r>
            <a:r>
              <a:rPr lang="fr-CA" sz="2000" dirty="0">
                <a:latin typeface="Calibri" panose="020F0502020204030204" pitchFamily="34" charset="0"/>
              </a:rPr>
              <a:t> or </a:t>
            </a:r>
            <a:r>
              <a:rPr lang="fr-CA" sz="2000" dirty="0" err="1">
                <a:latin typeface="Calibri" panose="020F0502020204030204" pitchFamily="34" charset="0"/>
              </a:rPr>
              <a:t>systemic</a:t>
            </a:r>
            <a:r>
              <a:rPr lang="fr-CA" sz="2000" dirty="0">
                <a:latin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</a:rPr>
              <a:t>signs</a:t>
            </a:r>
            <a:r>
              <a:rPr lang="fr-CA" sz="2000" dirty="0">
                <a:latin typeface="Calibri" panose="020F0502020204030204" pitchFamily="34" charset="0"/>
              </a:rPr>
              <a:t> and </a:t>
            </a:r>
            <a:r>
              <a:rPr lang="fr-CA" sz="2000" dirty="0" err="1">
                <a:latin typeface="Calibri" panose="020F0502020204030204" pitchFamily="34" charset="0"/>
              </a:rPr>
              <a:t>symptoms</a:t>
            </a:r>
            <a:endParaRPr lang="fr-CA" sz="2000" dirty="0">
              <a:latin typeface="Calibri" panose="020F0502020204030204" pitchFamily="34" charset="0"/>
            </a:endParaRPr>
          </a:p>
          <a:p>
            <a:pPr marL="2334" indent="0">
              <a:lnSpc>
                <a:spcPct val="100000"/>
              </a:lnSpc>
              <a:buNone/>
            </a:pPr>
            <a:endParaRPr lang="fr-CA" sz="300" dirty="0">
              <a:latin typeface="MS Shell Dlg 2" panose="020B0604030504040204" pitchFamily="34" charset="0"/>
            </a:endParaRPr>
          </a:p>
          <a:p>
            <a:r>
              <a:rPr lang="fr-CA" sz="2000" b="1" dirty="0" err="1"/>
              <a:t>Severe</a:t>
            </a:r>
            <a:r>
              <a:rPr lang="fr-CA" sz="2000" b="1" dirty="0"/>
              <a:t> hypertension: </a:t>
            </a:r>
            <a:r>
              <a:rPr lang="fr-CA" sz="2000" dirty="0" err="1"/>
              <a:t>Systolic</a:t>
            </a:r>
            <a:r>
              <a:rPr lang="fr-CA" sz="2000" dirty="0"/>
              <a:t> BP ≥</a:t>
            </a:r>
            <a:r>
              <a:rPr lang="fr-CA" sz="2000" dirty="0">
                <a:latin typeface="Calibri" panose="020F0502020204030204" pitchFamily="34" charset="0"/>
              </a:rPr>
              <a:t> 160 </a:t>
            </a:r>
            <a:r>
              <a:rPr lang="fr-CA" sz="2000" dirty="0" err="1">
                <a:latin typeface="Calibri" panose="020F0502020204030204" pitchFamily="34" charset="0"/>
              </a:rPr>
              <a:t>mmHg</a:t>
            </a:r>
            <a:r>
              <a:rPr lang="fr-CA" sz="2000" dirty="0">
                <a:latin typeface="Calibri" panose="020F0502020204030204" pitchFamily="34" charset="0"/>
              </a:rPr>
              <a:t> or </a:t>
            </a:r>
            <a:r>
              <a:rPr lang="fr-CA" sz="2000" dirty="0" err="1">
                <a:latin typeface="Calibri" panose="020F0502020204030204" pitchFamily="34" charset="0"/>
              </a:rPr>
              <a:t>Diastolic</a:t>
            </a:r>
            <a:r>
              <a:rPr lang="fr-CA" sz="2000" dirty="0">
                <a:latin typeface="Calibri" panose="020F0502020204030204" pitchFamily="34" charset="0"/>
              </a:rPr>
              <a:t> BP </a:t>
            </a:r>
            <a:r>
              <a:rPr lang="fr-CA" sz="2000" dirty="0"/>
              <a:t>≥</a:t>
            </a:r>
            <a:r>
              <a:rPr lang="fr-CA" sz="2000" dirty="0">
                <a:latin typeface="Calibri" panose="020F0502020204030204" pitchFamily="34" charset="0"/>
              </a:rPr>
              <a:t> 110 </a:t>
            </a:r>
            <a:r>
              <a:rPr lang="fr-CA" sz="2000" dirty="0" err="1" smtClean="0">
                <a:latin typeface="Calibri" panose="020F0502020204030204" pitchFamily="34" charset="0"/>
              </a:rPr>
              <a:t>mmHg</a:t>
            </a:r>
            <a:endParaRPr lang="fr-CA" sz="2000" dirty="0" smtClean="0">
              <a:latin typeface="Calibri" panose="020F0502020204030204" pitchFamily="34" charset="0"/>
            </a:endParaRPr>
          </a:p>
          <a:p>
            <a:pPr marL="2334" indent="0">
              <a:buNone/>
            </a:pPr>
            <a:endParaRPr lang="fr-CA" sz="300" dirty="0" smtClean="0">
              <a:latin typeface="Calibri" panose="020F0502020204030204" pitchFamily="34" charset="0"/>
            </a:endParaRPr>
          </a:p>
          <a:p>
            <a:r>
              <a:rPr lang="fr-CA" sz="2000" b="1" dirty="0" err="1"/>
              <a:t>Eclampsia</a:t>
            </a:r>
            <a:r>
              <a:rPr lang="fr-CA" sz="2000" b="1" dirty="0"/>
              <a:t>: 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incidence of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seizures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in a patient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PET not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associated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health</a:t>
            </a:r>
            <a:r>
              <a:rPr lang="fr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conditions</a:t>
            </a:r>
            <a:endParaRPr lang="fr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itle 2"/>
          <p:cNvSpPr txBox="1">
            <a:spLocks/>
          </p:cNvSpPr>
          <p:nvPr/>
        </p:nvSpPr>
        <p:spPr>
          <a:xfrm>
            <a:off x="1919029" y="838200"/>
            <a:ext cx="5878011" cy="1077229"/>
          </a:xfrm>
          <a:prstGeom prst="rect">
            <a:avLst/>
          </a:prstGeom>
          <a:gradFill flip="none" rotWithShape="1">
            <a:gsLst>
              <a:gs pos="0">
                <a:srgbClr val="F35050"/>
              </a:gs>
              <a:gs pos="100000">
                <a:srgbClr val="F5B481"/>
              </a:gs>
            </a:gsLst>
            <a:path path="rect">
              <a:fillToRect l="100000" t="100000"/>
            </a:path>
            <a:tileRect r="-100000" b="-100000"/>
          </a:gradFill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2800" b="0" i="0" cap="none">
                <a:solidFill>
                  <a:srgbClr val="3B3C2A"/>
                </a:solidFill>
                <a:effectLst/>
              </a:defRPr>
            </a:lvl1pPr>
          </a:lstStyle>
          <a:p>
            <a:r>
              <a:rPr lang="en-CA" dirty="0"/>
              <a:t>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6D359-216C-4561-BFA1-101B68BFD321}" type="slidenum">
              <a:rPr lang="en-CA" smtClean="0"/>
              <a:pPr>
                <a:defRPr/>
              </a:pPr>
              <a:t>7</a:t>
            </a:fld>
            <a:endParaRPr lang="en-CA"/>
          </a:p>
        </p:txBody>
      </p:sp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2514600" y="2570101"/>
            <a:ext cx="5587240" cy="3197369"/>
            <a:chOff x="355" y="78"/>
            <a:chExt cx="3883" cy="2143"/>
          </a:xfrm>
        </p:grpSpPr>
        <p:sp>
          <p:nvSpPr>
            <p:cNvPr id="43013" name="Oval 3"/>
            <p:cNvSpPr>
              <a:spLocks/>
            </p:cNvSpPr>
            <p:nvPr/>
          </p:nvSpPr>
          <p:spPr bwMode="auto">
            <a:xfrm>
              <a:off x="1371" y="348"/>
              <a:ext cx="1069" cy="1069"/>
            </a:xfrm>
            <a:prstGeom prst="ellipse">
              <a:avLst/>
            </a:prstGeom>
            <a:solidFill>
              <a:srgbClr val="F56F6F">
                <a:alpha val="50000"/>
              </a:srgbClr>
            </a:solidFill>
            <a:ln w="4670">
              <a:solidFill>
                <a:srgbClr val="F56F6F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CA" altLang="en-US">
                <a:solidFill>
                  <a:srgbClr val="000000"/>
                </a:solidFill>
                <a:sym typeface="Arial" charset="0"/>
              </a:endParaRPr>
            </a:p>
          </p:txBody>
        </p:sp>
        <p:sp>
          <p:nvSpPr>
            <p:cNvPr id="43014" name="Rectangle 4"/>
            <p:cNvSpPr>
              <a:spLocks/>
            </p:cNvSpPr>
            <p:nvPr/>
          </p:nvSpPr>
          <p:spPr bwMode="auto">
            <a:xfrm>
              <a:off x="1202" y="78"/>
              <a:ext cx="181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altLang="en-US" sz="2000" b="1" dirty="0" smtClean="0">
                  <a:latin typeface="Calibri" panose="020F0502020204030204" pitchFamily="34" charset="0"/>
                  <a:cs typeface="Calibri" panose="020F0502020204030204" pitchFamily="34" charset="0"/>
                  <a:sym typeface="Arial" charset="0"/>
                </a:rPr>
                <a:t>Gestational or Chronic HTN</a:t>
              </a:r>
              <a:endParaRPr lang="en-US" altLang="en-US" sz="2000" b="1" dirty="0">
                <a:latin typeface="Calibri" panose="020F0502020204030204" pitchFamily="34" charset="0"/>
                <a:cs typeface="Calibri" panose="020F0502020204030204" pitchFamily="34" charset="0"/>
                <a:sym typeface="Arial" charset="0"/>
              </a:endParaRPr>
            </a:p>
          </p:txBody>
        </p:sp>
        <p:sp>
          <p:nvSpPr>
            <p:cNvPr id="43015" name="Oval 5"/>
            <p:cNvSpPr>
              <a:spLocks/>
            </p:cNvSpPr>
            <p:nvPr/>
          </p:nvSpPr>
          <p:spPr bwMode="auto">
            <a:xfrm>
              <a:off x="1723" y="958"/>
              <a:ext cx="1069" cy="1069"/>
            </a:xfrm>
            <a:prstGeom prst="ellipse">
              <a:avLst/>
            </a:prstGeom>
            <a:solidFill>
              <a:srgbClr val="E2F3C1">
                <a:alpha val="50000"/>
              </a:srgbClr>
            </a:solidFill>
            <a:ln w="4670">
              <a:solidFill>
                <a:srgbClr val="E2F3C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CA" altLang="en-US">
                <a:solidFill>
                  <a:srgbClr val="000000"/>
                </a:solidFill>
                <a:sym typeface="Arial" charset="0"/>
              </a:endParaRPr>
            </a:p>
          </p:txBody>
        </p:sp>
        <p:sp>
          <p:nvSpPr>
            <p:cNvPr id="43016" name="Rectangle 6"/>
            <p:cNvSpPr>
              <a:spLocks/>
            </p:cNvSpPr>
            <p:nvPr/>
          </p:nvSpPr>
          <p:spPr bwMode="auto">
            <a:xfrm>
              <a:off x="2418" y="1833"/>
              <a:ext cx="182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altLang="en-US" sz="2000" b="1" dirty="0" smtClean="0">
                  <a:latin typeface="Calibri" panose="020F0502020204030204" pitchFamily="34" charset="0"/>
                  <a:cs typeface="Calibri" panose="020F0502020204030204" pitchFamily="34" charset="0"/>
                  <a:sym typeface="Arial Bold" pitchFamily="34" charset="0"/>
                </a:rPr>
                <a:t>Maternal organ or</a:t>
              </a:r>
              <a:endParaRPr lang="en-US" altLang="en-US" sz="2000" b="1" dirty="0">
                <a:latin typeface="Calibri" panose="020F0502020204030204" pitchFamily="34" charset="0"/>
                <a:cs typeface="Calibri" panose="020F0502020204030204" pitchFamily="34" charset="0"/>
                <a:sym typeface="Arial Bold" pitchFamily="34" charset="0"/>
              </a:endParaRPr>
            </a:p>
            <a:p>
              <a:pPr algn="ctr"/>
              <a:r>
                <a:rPr lang="en-US" altLang="en-US" sz="2000" b="1" dirty="0" err="1" smtClean="0">
                  <a:latin typeface="Calibri" panose="020F0502020204030204" pitchFamily="34" charset="0"/>
                  <a:cs typeface="Calibri" panose="020F0502020204030204" pitchFamily="34" charset="0"/>
                  <a:sym typeface="Arial Bold" pitchFamily="34" charset="0"/>
                </a:rPr>
                <a:t>Uteroplacental</a:t>
              </a:r>
              <a:r>
                <a:rPr lang="en-US" altLang="en-US" sz="2000" b="1" dirty="0">
                  <a:latin typeface="Calibri" panose="020F0502020204030204" pitchFamily="34" charset="0"/>
                  <a:cs typeface="Calibri" panose="020F0502020204030204" pitchFamily="34" charset="0"/>
                  <a:sym typeface="Arial Bold" pitchFamily="34" charset="0"/>
                </a:rPr>
                <a:t> dysfunction</a:t>
              </a:r>
            </a:p>
          </p:txBody>
        </p:sp>
        <p:sp>
          <p:nvSpPr>
            <p:cNvPr id="43017" name="Oval 7"/>
            <p:cNvSpPr>
              <a:spLocks/>
            </p:cNvSpPr>
            <p:nvPr/>
          </p:nvSpPr>
          <p:spPr bwMode="auto">
            <a:xfrm>
              <a:off x="1019" y="958"/>
              <a:ext cx="1069" cy="1069"/>
            </a:xfrm>
            <a:prstGeom prst="ellipse">
              <a:avLst/>
            </a:prstGeom>
            <a:solidFill>
              <a:srgbClr val="EFB457">
                <a:alpha val="50000"/>
              </a:srgbClr>
            </a:solidFill>
            <a:ln w="4670">
              <a:solidFill>
                <a:srgbClr val="F5B48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CA" altLang="en-US">
                <a:solidFill>
                  <a:srgbClr val="000000"/>
                </a:solidFill>
                <a:sym typeface="Arial" charset="0"/>
              </a:endParaRPr>
            </a:p>
          </p:txBody>
        </p:sp>
        <p:sp>
          <p:nvSpPr>
            <p:cNvPr id="43018" name="Rectangle 8"/>
            <p:cNvSpPr>
              <a:spLocks/>
            </p:cNvSpPr>
            <p:nvPr/>
          </p:nvSpPr>
          <p:spPr bwMode="auto">
            <a:xfrm>
              <a:off x="355" y="1833"/>
              <a:ext cx="75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altLang="en-US" sz="2000" b="1" dirty="0">
                  <a:latin typeface="Calibri" panose="020F0502020204030204" pitchFamily="34" charset="0"/>
                  <a:cs typeface="Calibri" panose="020F0502020204030204" pitchFamily="34" charset="0"/>
                  <a:sym typeface="Arial" charset="0"/>
                </a:rPr>
                <a:t>Proteinuria</a:t>
              </a:r>
            </a:p>
          </p:txBody>
        </p:sp>
      </p:grpSp>
      <p:sp>
        <p:nvSpPr>
          <p:cNvPr id="43011" name="Rectangle 9"/>
          <p:cNvSpPr>
            <a:spLocks/>
          </p:cNvSpPr>
          <p:nvPr/>
        </p:nvSpPr>
        <p:spPr bwMode="auto">
          <a:xfrm>
            <a:off x="6808433" y="6351246"/>
            <a:ext cx="135337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>
              <a:spcBef>
                <a:spcPts val="1050"/>
              </a:spcBef>
            </a:pPr>
            <a:r>
              <a:rPr lang="en-US" altLang="en-US" sz="1400" dirty="0" err="1" smtClean="0">
                <a:cs typeface="Arial" charset="0"/>
                <a:sym typeface="Arial" charset="0"/>
              </a:rPr>
              <a:t>moreOB</a:t>
            </a:r>
            <a:r>
              <a:rPr lang="en-US" altLang="en-US" sz="1400" dirty="0" smtClean="0">
                <a:cs typeface="Arial" charset="0"/>
                <a:sym typeface="Arial" charset="0"/>
              </a:rPr>
              <a:t>, 2024</a:t>
            </a:r>
            <a:endParaRPr lang="en-US" altLang="en-US" sz="1400" dirty="0">
              <a:cs typeface="Arial" charset="0"/>
              <a:sym typeface="Arial" charset="0"/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1919029" y="838200"/>
            <a:ext cx="5878011" cy="1077229"/>
          </a:xfrm>
          <a:prstGeom prst="rect">
            <a:avLst/>
          </a:prstGeom>
          <a:gradFill flip="none" rotWithShape="1">
            <a:gsLst>
              <a:gs pos="0">
                <a:srgbClr val="F35050"/>
              </a:gs>
              <a:gs pos="100000">
                <a:srgbClr val="F5B481"/>
              </a:gs>
            </a:gsLst>
            <a:path path="rect">
              <a:fillToRect l="100000" t="100000"/>
            </a:path>
            <a:tileRect r="-100000" b="-100000"/>
          </a:gradFill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2800" b="0" i="0" cap="none">
                <a:solidFill>
                  <a:srgbClr val="3B3C2A"/>
                </a:solidFill>
                <a:effectLst/>
              </a:defRPr>
            </a:lvl1pPr>
          </a:lstStyle>
          <a:p>
            <a:r>
              <a:rPr lang="en-CA" dirty="0"/>
              <a:t>Definitions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509561" y="4090401"/>
            <a:ext cx="457200" cy="4774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09561" y="4190649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 smtClean="0">
                <a:solidFill>
                  <a:schemeClr val="accent1"/>
                </a:solidFill>
              </a:rPr>
              <a:t>PET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14" name="Content Placeholder 1"/>
          <p:cNvSpPr>
            <a:spLocks noGrp="1"/>
          </p:cNvSpPr>
          <p:nvPr>
            <p:ph idx="1"/>
          </p:nvPr>
        </p:nvSpPr>
        <p:spPr>
          <a:xfrm>
            <a:off x="1037735" y="2356429"/>
            <a:ext cx="2384218" cy="1557897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334" indent="0" algn="ctr">
              <a:buNone/>
            </a:pPr>
            <a:r>
              <a:rPr lang="en-US" altLang="en-US" sz="1100" dirty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Gestational HTN with proteinuria </a:t>
            </a:r>
            <a:r>
              <a:rPr lang="en-US" altLang="en-US" sz="1100" b="1" dirty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OR </a:t>
            </a:r>
            <a:r>
              <a:rPr lang="en-US" altLang="en-US" sz="1100" dirty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Gestational HTN with</a:t>
            </a:r>
            <a:r>
              <a:rPr lang="en-US" altLang="en-US" sz="1100" b="1" dirty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 </a:t>
            </a:r>
            <a:r>
              <a:rPr lang="en-US" altLang="en-US" sz="1100" dirty="0">
                <a:solidFill>
                  <a:srgbClr val="000000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t>typical end-organ dysfunction with or without proteinuria</a:t>
            </a:r>
            <a:endParaRPr lang="en-U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7735" y="6048158"/>
            <a:ext cx="5396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Preeclampsia &amp; eclampsia - causes, symptoms, diagnosis, treatment, pathology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3385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529548"/>
              </p:ext>
            </p:extLst>
          </p:nvPr>
        </p:nvGraphicFramePr>
        <p:xfrm>
          <a:off x="1143000" y="2143780"/>
          <a:ext cx="7086600" cy="4683740"/>
        </p:xfrm>
        <a:graphic>
          <a:graphicData uri="http://schemas.openxmlformats.org/drawingml/2006/table">
            <a:tbl>
              <a:tblPr/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20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3505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Maternal Symptoms</a:t>
                      </a:r>
                    </a:p>
                  </a:txBody>
                  <a:tcPr marL="50800" marR="50800" marT="50795" marB="50795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3505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Maternal Signs of End-Organ dysfunction</a:t>
                      </a:r>
                    </a:p>
                  </a:txBody>
                  <a:tcPr marL="50800" marR="50800" marT="50795" marB="507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3505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Abnormal Maternal Lab Testing</a:t>
                      </a:r>
                    </a:p>
                  </a:txBody>
                  <a:tcPr marL="50800" marR="50800" marT="50795" marB="507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3505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 Bold" charset="0"/>
                        </a:rPr>
                        <a:t>Fetal morbidity</a:t>
                      </a:r>
                    </a:p>
                  </a:txBody>
                  <a:tcPr marL="50800" marR="50800" marT="50795" marB="507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9348"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Persistent or new/unusual headache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Visual disturbances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Abdominal or right upper quadrant pain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Severe N/V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Hyperreflexia</a:t>
                      </a:r>
                    </a:p>
                  </a:txBody>
                  <a:tcPr marL="50800" marR="50800" marT="50795" marB="50795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Eclampsia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Severe HTN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Pulmonary edema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Oliguria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Chest pain/dyspnea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Suspected placental abruption</a:t>
                      </a:r>
                    </a:p>
                  </a:txBody>
                  <a:tcPr marL="50800" marR="50800" marT="50795" marB="507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↑ serum creatinine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↑ AST, ALT, LDH (liver enzymes)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 Platelet count &lt; 100 X 10^9/L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Serum albumin &lt; 20 g/L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UPCR ≥ 0.03g/</a:t>
                      </a:r>
                      <a:r>
                        <a:rPr kumimoji="0" lang="en-C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mmol</a:t>
                      </a: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 (0.26g/g)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</a:txBody>
                  <a:tcPr marL="50800" marR="50800" marT="50795" marB="507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Oligohydramnios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IUGR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AEDF or REDF in umbilical artery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Atypical/Abnormal FHR</a:t>
                      </a: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  <a:sym typeface="Arial" charset="0"/>
                      </a:endParaRPr>
                    </a:p>
                    <a:p>
                      <a:pPr marL="396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5B5A2"/>
                        </a:buClr>
                        <a:buSzPct val="100000"/>
                        <a:buFont typeface="Arial" charset="0"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Arial" charset="0"/>
                        </a:rPr>
                        <a:t>IUFD</a:t>
                      </a:r>
                    </a:p>
                  </a:txBody>
                  <a:tcPr marL="50800" marR="50800" marT="50795" marB="5079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2"/>
          <p:cNvSpPr txBox="1">
            <a:spLocks/>
          </p:cNvSpPr>
          <p:nvPr/>
        </p:nvSpPr>
        <p:spPr>
          <a:xfrm>
            <a:off x="1919029" y="838200"/>
            <a:ext cx="5878011" cy="1077229"/>
          </a:xfrm>
          <a:prstGeom prst="rect">
            <a:avLst/>
          </a:prstGeom>
          <a:gradFill flip="none" rotWithShape="1">
            <a:gsLst>
              <a:gs pos="0">
                <a:srgbClr val="F35050"/>
              </a:gs>
              <a:gs pos="100000">
                <a:srgbClr val="F5B481"/>
              </a:gs>
            </a:gsLst>
            <a:path path="rect">
              <a:fillToRect l="100000" t="100000"/>
            </a:path>
            <a:tileRect r="-100000" b="-100000"/>
          </a:gradFill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2800" b="0" i="0" cap="none">
                <a:solidFill>
                  <a:srgbClr val="3B3C2A"/>
                </a:solidFill>
                <a:effectLst/>
              </a:defRPr>
            </a:lvl1pPr>
          </a:lstStyle>
          <a:p>
            <a:r>
              <a:rPr lang="en-CA" dirty="0">
                <a:solidFill>
                  <a:schemeClr val="bg1"/>
                </a:solidFill>
              </a:rPr>
              <a:t>Definitions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459" name="Rectangle 33"/>
          <p:cNvSpPr>
            <a:spLocks noGrp="1" noChangeArrowheads="1"/>
          </p:cNvSpPr>
          <p:nvPr>
            <p:ph idx="1"/>
          </p:nvPr>
        </p:nvSpPr>
        <p:spPr>
          <a:xfrm>
            <a:off x="1910824" y="1295400"/>
            <a:ext cx="5886216" cy="620029"/>
          </a:xfrm>
        </p:spPr>
        <p:txBody>
          <a:bodyPr rIns="132080"/>
          <a:lstStyle/>
          <a:p>
            <a:pPr marL="2334" indent="0" eaLnBrk="1" hangingPunct="1">
              <a:buClr>
                <a:srgbClr val="000000"/>
              </a:buClr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 Bold" charset="0"/>
                <a:cs typeface="Arial Bold" charset="0"/>
                <a:sym typeface="Arial Bold" charset="0"/>
              </a:rPr>
              <a:t>Adverse conditions**</a:t>
            </a:r>
            <a:r>
              <a:rPr lang="en-US" altLang="en-US" sz="2800" dirty="0" smtClean="0">
                <a:solidFill>
                  <a:schemeClr val="bg1"/>
                </a:solidFill>
              </a:rPr>
              <a:t> consist of:</a:t>
            </a:r>
          </a:p>
        </p:txBody>
      </p:sp>
    </p:spTree>
    <p:extLst>
      <p:ext uri="{BB962C8B-B14F-4D97-AF65-F5344CB8AC3E}">
        <p14:creationId xmlns:p14="http://schemas.microsoft.com/office/powerpoint/2010/main" val="22295124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Hypertensive disorders 101: what causes PET?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8206" y="2133600"/>
            <a:ext cx="6096000" cy="3962400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exact cause of PET is unknown. The most popular theory describes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multi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stages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Stage 1:</a:t>
            </a:r>
          </a:p>
          <a:p>
            <a:pPr marL="301943" lvl="1" indent="0">
              <a:lnSpc>
                <a:spcPct val="100000"/>
              </a:lnSpc>
              <a:buNone/>
            </a:pP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Artery 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remodeling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during the first half of pregnancy, leading to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structural defects and placental ischemia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Stage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1943" lvl="1" indent="0">
              <a:lnSpc>
                <a:spcPct val="100000"/>
              </a:lnSpc>
              <a:buNone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Systemic maternal disease (overt preeclampsia) resulting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from inflammatory placental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factors generated by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poor placental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functioning</a:t>
            </a:r>
          </a:p>
          <a:p>
            <a:pPr marL="135255" indent="-171450">
              <a:lnSpc>
                <a:spcPct val="100000"/>
              </a:lnSpc>
            </a:pPr>
            <a:r>
              <a:rPr lang="en-US" sz="1250" dirty="0">
                <a:latin typeface="Calibri" panose="020F0502020204030204" pitchFamily="34" charset="0"/>
                <a:cs typeface="Calibri" panose="020F0502020204030204" pitchFamily="34" charset="0"/>
              </a:rPr>
              <a:t>https://www.youtube.com/watch?v=CRhGx8A7Dqg</a:t>
            </a:r>
            <a:endParaRPr lang="en-US" sz="12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1728</TotalTime>
  <Words>1782</Words>
  <Application>Microsoft Office PowerPoint</Application>
  <PresentationFormat>On-screen Show (4:3)</PresentationFormat>
  <Paragraphs>289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Arial Bold</vt:lpstr>
      <vt:lpstr>Calibri</vt:lpstr>
      <vt:lpstr>MS Shell Dlg 2</vt:lpstr>
      <vt:lpstr>Times New Roman</vt:lpstr>
      <vt:lpstr>Wingdings</vt:lpstr>
      <vt:lpstr>Wingdings 2</vt:lpstr>
      <vt:lpstr>Wingdings 3</vt:lpstr>
      <vt:lpstr>ヒラギノ角ゴ ProN W3</vt:lpstr>
      <vt:lpstr>Madison</vt:lpstr>
      <vt:lpstr>Antenatal Hypertensive Disorders</vt:lpstr>
      <vt:lpstr>Introduction</vt:lpstr>
      <vt:lpstr>Values</vt:lpstr>
      <vt:lpstr>Blood Pressure Assessment</vt:lpstr>
      <vt:lpstr>PowerPoint Presentation</vt:lpstr>
      <vt:lpstr>PowerPoint Presentation</vt:lpstr>
      <vt:lpstr>PowerPoint Presentation</vt:lpstr>
      <vt:lpstr>PowerPoint Presentation</vt:lpstr>
      <vt:lpstr>Hypertensive disorders 101: what causes PET?</vt:lpstr>
      <vt:lpstr>Hypertensive disorders 101: who is at risk of PET?</vt:lpstr>
      <vt:lpstr>Hypertensive Disorders 101: Morbidity and Mortality in PET</vt:lpstr>
      <vt:lpstr>Hypertensive Disorders 101: Morbidity and Mortality in PET</vt:lpstr>
      <vt:lpstr>Case Scenario: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HTN Assessment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MUHC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Hypertensive Disorders in Pregnancy</dc:title>
  <dc:creator>MALISA KHONGKHAM</dc:creator>
  <cp:lastModifiedBy>Elisabeth Chailloux (CUSM)</cp:lastModifiedBy>
  <cp:revision>105</cp:revision>
  <dcterms:created xsi:type="dcterms:W3CDTF">2018-08-08T17:04:25Z</dcterms:created>
  <dcterms:modified xsi:type="dcterms:W3CDTF">2025-08-05T13:22:58Z</dcterms:modified>
</cp:coreProperties>
</file>