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D63242-DF30-460C-8065-21AD3577AF06}" type="datetimeFigureOut">
              <a:rPr lang="en-US" smtClean="0"/>
              <a:t>24/12/20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F69AEB-E871-4214-BA15-431BB5239D2A}" type="slidenum">
              <a:rPr lang="en-US" smtClean="0"/>
              <a:t>‹#›</a:t>
            </a:fld>
            <a:endParaRPr lang="en-US"/>
          </a:p>
        </p:txBody>
      </p:sp>
    </p:spTree>
    <p:extLst>
      <p:ext uri="{BB962C8B-B14F-4D97-AF65-F5344CB8AC3E}">
        <p14:creationId xmlns:p14="http://schemas.microsoft.com/office/powerpoint/2010/main" val="1945866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06340AA-8913-4DB2-9945-70B81DEA221F}" type="slidenum">
              <a:rPr lang="en-CA" smtClean="0"/>
              <a:pPr>
                <a:defRPr/>
              </a:pPr>
              <a:t>1</a:t>
            </a:fld>
            <a:endParaRPr lang="en-CA"/>
          </a:p>
        </p:txBody>
      </p:sp>
    </p:spTree>
    <p:extLst>
      <p:ext uri="{BB962C8B-B14F-4D97-AF65-F5344CB8AC3E}">
        <p14:creationId xmlns:p14="http://schemas.microsoft.com/office/powerpoint/2010/main" val="4034929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454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lvl="1" eaLnBrk="1" hangingPunct="1">
              <a:lnSpc>
                <a:spcPct val="90000"/>
              </a:lnSpc>
              <a:spcBef>
                <a:spcPct val="0"/>
              </a:spcBef>
            </a:pPr>
            <a:r>
              <a:rPr lang="fr-FR" altLang="en-US" sz="1400" b="1"/>
              <a:t>Overt umbilical cord prolapse </a:t>
            </a:r>
            <a:r>
              <a:rPr lang="fr-FR" altLang="en-US" sz="1400"/>
              <a:t>– </a:t>
            </a:r>
            <a:r>
              <a:rPr lang="en-US" altLang="en-US" smtClean="0"/>
              <a:t>refers to protrusion of the cord in advance of the fetal presenting part, often through the cervical os and into or beyond the vagina. The fetal membranes are invariably ruptured in these cases and the cord is visible or palpable on examination. </a:t>
            </a:r>
          </a:p>
          <a:p>
            <a:pPr lvl="1" eaLnBrk="1" hangingPunct="1">
              <a:lnSpc>
                <a:spcPct val="90000"/>
              </a:lnSpc>
              <a:spcBef>
                <a:spcPct val="0"/>
              </a:spcBef>
            </a:pPr>
            <a:endParaRPr lang="en-CA" altLang="en-US" smtClean="0"/>
          </a:p>
          <a:p>
            <a:pPr lvl="1" eaLnBrk="1" hangingPunct="1">
              <a:lnSpc>
                <a:spcPct val="90000"/>
              </a:lnSpc>
              <a:spcBef>
                <a:spcPct val="0"/>
              </a:spcBef>
            </a:pPr>
            <a:r>
              <a:rPr lang="en-US" altLang="en-US" b="1" smtClean="0"/>
              <a:t>Occult prolapse occurs</a:t>
            </a:r>
            <a:r>
              <a:rPr lang="en-US" altLang="en-US" smtClean="0"/>
              <a:t> when the cord descends alongside, but not past, the presenting part. It can occur with intact or ruptured membranes. The diagnosis should be considered in the differential diagnosis of a sudden, prolonged fetal heart rate deceleration. An occult prolapse often cannot be diagnosed with certainty, but is suggested by clinical features (eg, fetal bradycardia) and findings at cesarean delivery. </a:t>
            </a:r>
            <a:endParaRPr lang="fr-FR" altLang="en-US" smtClean="0"/>
          </a:p>
        </p:txBody>
      </p:sp>
    </p:spTree>
    <p:extLst>
      <p:ext uri="{BB962C8B-B14F-4D97-AF65-F5344CB8AC3E}">
        <p14:creationId xmlns:p14="http://schemas.microsoft.com/office/powerpoint/2010/main" val="2914008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761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fr-FR" altLang="en-US" sz="1500" dirty="0" err="1"/>
              <a:t>Introitus</a:t>
            </a:r>
            <a:r>
              <a:rPr lang="fr-FR" altLang="en-US" sz="1500" dirty="0"/>
              <a:t>= </a:t>
            </a:r>
            <a:r>
              <a:rPr lang="fr-FR" altLang="en-US" sz="1500" dirty="0" smtClean="0"/>
              <a:t>cervical os</a:t>
            </a:r>
            <a:endParaRPr lang="fr-FR" altLang="en-US" sz="1500" dirty="0"/>
          </a:p>
          <a:p>
            <a:pPr eaLnBrk="1" hangingPunct="1">
              <a:spcBef>
                <a:spcPct val="0"/>
              </a:spcBef>
            </a:pPr>
            <a:r>
              <a:rPr lang="en-CA" altLang="en-US" sz="1500" dirty="0"/>
              <a:t>Sudden fetal heart rate deceleration in women with ROM (often the first indicator of cord prolapse).: </a:t>
            </a:r>
            <a:r>
              <a:rPr lang="en-CA" altLang="en-US" sz="1500" b="1" dirty="0"/>
              <a:t>intrauterine </a:t>
            </a:r>
            <a:r>
              <a:rPr lang="en-CA" altLang="en-US" sz="1500" b="1" dirty="0" err="1"/>
              <a:t>resus</a:t>
            </a:r>
            <a:r>
              <a:rPr lang="en-CA" altLang="en-US" sz="1500" b="1" dirty="0"/>
              <a:t> intervention and </a:t>
            </a:r>
            <a:r>
              <a:rPr lang="en-CA" altLang="en-US" sz="1500" b="1" dirty="0" err="1"/>
              <a:t>v.e</a:t>
            </a:r>
            <a:r>
              <a:rPr lang="en-CA" altLang="en-US" sz="1500" b="1" dirty="0"/>
              <a:t>.</a:t>
            </a:r>
          </a:p>
          <a:p>
            <a:pPr eaLnBrk="1" hangingPunct="1">
              <a:spcBef>
                <a:spcPct val="0"/>
              </a:spcBef>
            </a:pPr>
            <a:endParaRPr lang="en-CA" altLang="en-US" sz="1500" b="1" dirty="0"/>
          </a:p>
          <a:p>
            <a:pPr eaLnBrk="1" hangingPunct="1">
              <a:spcBef>
                <a:spcPct val="0"/>
              </a:spcBef>
            </a:pPr>
            <a:r>
              <a:rPr lang="en-CA" altLang="en-US" sz="1500" b="1" dirty="0"/>
              <a:t>Prompt= </a:t>
            </a:r>
            <a:r>
              <a:rPr lang="en-CA" altLang="en-US" sz="1500" b="1" dirty="0" err="1"/>
              <a:t>rapide</a:t>
            </a:r>
            <a:endParaRPr lang="en-US" altLang="en-US" sz="1500" dirty="0"/>
          </a:p>
        </p:txBody>
      </p:sp>
    </p:spTree>
    <p:extLst>
      <p:ext uri="{BB962C8B-B14F-4D97-AF65-F5344CB8AC3E}">
        <p14:creationId xmlns:p14="http://schemas.microsoft.com/office/powerpoint/2010/main" val="4279448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8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069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CA" altLang="en-US" sz="1600" dirty="0"/>
              <a:t>health care provider places direct vertical pressure: any one (</a:t>
            </a:r>
            <a:r>
              <a:rPr lang="en-CA" altLang="en-US" sz="1600" dirty="0" err="1"/>
              <a:t>rn</a:t>
            </a:r>
            <a:r>
              <a:rPr lang="en-CA" altLang="en-US" sz="1600" dirty="0"/>
              <a:t> or md)</a:t>
            </a:r>
            <a:endParaRPr lang="en-US" altLang="en-US" sz="1600" dirty="0"/>
          </a:p>
        </p:txBody>
      </p:sp>
    </p:spTree>
    <p:extLst>
      <p:ext uri="{BB962C8B-B14F-4D97-AF65-F5344CB8AC3E}">
        <p14:creationId xmlns:p14="http://schemas.microsoft.com/office/powerpoint/2010/main" val="406089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EDBBD9-ED36-48AA-8E85-2EB18D08782D}" type="datetimeFigureOut">
              <a:rPr lang="en-US" smtClean="0"/>
              <a:t>24/12/20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263537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EDBBD9-ED36-48AA-8E85-2EB18D08782D}" type="datetimeFigureOut">
              <a:rPr lang="en-US" smtClean="0"/>
              <a:t>24/12/20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234631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EDBBD9-ED36-48AA-8E85-2EB18D08782D}" type="datetimeFigureOut">
              <a:rPr lang="en-US" smtClean="0"/>
              <a:t>24/12/20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1414507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EDBBD9-ED36-48AA-8E85-2EB18D08782D}" type="datetimeFigureOut">
              <a:rPr lang="en-US" smtClean="0"/>
              <a:t>24/12/20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1675775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EDBBD9-ED36-48AA-8E85-2EB18D08782D}" type="datetimeFigureOut">
              <a:rPr lang="en-US" smtClean="0"/>
              <a:t>24/12/20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101148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EDBBD9-ED36-48AA-8E85-2EB18D08782D}" type="datetimeFigureOut">
              <a:rPr lang="en-US" smtClean="0"/>
              <a:t>24/12/20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2390112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EDBBD9-ED36-48AA-8E85-2EB18D08782D}" type="datetimeFigureOut">
              <a:rPr lang="en-US" smtClean="0"/>
              <a:t>24/12/20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387327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EDBBD9-ED36-48AA-8E85-2EB18D08782D}" type="datetimeFigureOut">
              <a:rPr lang="en-US" smtClean="0"/>
              <a:t>24/12/20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354109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EDBBD9-ED36-48AA-8E85-2EB18D08782D}" type="datetimeFigureOut">
              <a:rPr lang="en-US" smtClean="0"/>
              <a:t>24/12/20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704043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EDBBD9-ED36-48AA-8E85-2EB18D08782D}" type="datetimeFigureOut">
              <a:rPr lang="en-US" smtClean="0"/>
              <a:t>24/12/20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3859197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EDBBD9-ED36-48AA-8E85-2EB18D08782D}" type="datetimeFigureOut">
              <a:rPr lang="en-US" smtClean="0"/>
              <a:t>24/12/20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F5E61-3E18-4783-BE7D-11B92551091B}" type="slidenum">
              <a:rPr lang="en-US" smtClean="0"/>
              <a:t>‹#›</a:t>
            </a:fld>
            <a:endParaRPr lang="en-US"/>
          </a:p>
        </p:txBody>
      </p:sp>
    </p:spTree>
    <p:extLst>
      <p:ext uri="{BB962C8B-B14F-4D97-AF65-F5344CB8AC3E}">
        <p14:creationId xmlns:p14="http://schemas.microsoft.com/office/powerpoint/2010/main" val="2502660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EDBBD9-ED36-48AA-8E85-2EB18D08782D}" type="datetimeFigureOut">
              <a:rPr lang="en-US" smtClean="0"/>
              <a:t>24/12/20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F5E61-3E18-4783-BE7D-11B92551091B}" type="slidenum">
              <a:rPr lang="en-US" smtClean="0"/>
              <a:t>‹#›</a:t>
            </a:fld>
            <a:endParaRPr lang="en-US"/>
          </a:p>
        </p:txBody>
      </p:sp>
    </p:spTree>
    <p:extLst>
      <p:ext uri="{BB962C8B-B14F-4D97-AF65-F5344CB8AC3E}">
        <p14:creationId xmlns:p14="http://schemas.microsoft.com/office/powerpoint/2010/main" val="1723290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5688" y="1199495"/>
            <a:ext cx="8637685" cy="70788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r-CA" sz="4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Obstetrical</a:t>
            </a:r>
            <a:r>
              <a:rPr lang="fr-C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emergencies : </a:t>
            </a:r>
            <a:r>
              <a:rPr lang="fr-CA" sz="4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Cord</a:t>
            </a:r>
            <a:r>
              <a:rPr lang="fr-C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fr-CA" sz="4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Prolapse</a:t>
            </a:r>
            <a:endParaRPr lang="fr-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Slide Number Placeholder 1"/>
          <p:cNvSpPr>
            <a:spLocks noGrp="1"/>
          </p:cNvSpPr>
          <p:nvPr>
            <p:ph type="sldNum" sz="quarter" idx="12"/>
          </p:nvPr>
        </p:nvSpPr>
        <p:spPr/>
        <p:txBody>
          <a:bodyPr/>
          <a:lstStyle/>
          <a:p>
            <a:pPr>
              <a:defRPr/>
            </a:pPr>
            <a:fld id="{1F696313-45C1-4956-BA40-914FB9AFC79D}" type="slidenum">
              <a:rPr lang="en-CA" smtClean="0"/>
              <a:pPr>
                <a:defRPr/>
              </a:pPr>
              <a:t>1</a:t>
            </a:fld>
            <a:endParaRPr lang="en-CA"/>
          </a:p>
        </p:txBody>
      </p:sp>
      <p:pic>
        <p:nvPicPr>
          <p:cNvPr id="1026" name="Picture 2" descr="What are the complications of umbilical cord prolapse? | Vinme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1" y="2292328"/>
            <a:ext cx="4141107" cy="3023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3344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F696313-45C1-4956-BA40-914FB9AFC79D}" type="slidenum">
              <a:rPr lang="en-CA" smtClean="0"/>
              <a:pPr>
                <a:defRPr/>
              </a:pPr>
              <a:t>2</a:t>
            </a:fld>
            <a:endParaRPr lang="en-CA"/>
          </a:p>
        </p:txBody>
      </p:sp>
      <p:sp>
        <p:nvSpPr>
          <p:cNvPr id="3" name="Espace réservé du contenu 2"/>
          <p:cNvSpPr>
            <a:spLocks noGrp="1"/>
          </p:cNvSpPr>
          <p:nvPr>
            <p:ph sz="quarter" idx="4294967295"/>
          </p:nvPr>
        </p:nvSpPr>
        <p:spPr>
          <a:xfrm>
            <a:off x="1033075" y="1340768"/>
            <a:ext cx="10732206" cy="5054600"/>
          </a:xfrm>
        </p:spPr>
        <p:txBody>
          <a:bodyPr>
            <a:normAutofit/>
          </a:bodyPr>
          <a:lstStyle/>
          <a:p>
            <a:pPr marL="448056" indent="-384048">
              <a:buFont typeface="Wingdings 2"/>
              <a:buChar char=""/>
              <a:defRPr/>
            </a:pPr>
            <a:r>
              <a:rPr lang="fr-FR" altLang="en-US" sz="2000" dirty="0" err="1"/>
              <a:t>Presentation</a:t>
            </a:r>
            <a:r>
              <a:rPr lang="fr-FR" altLang="en-US" sz="2000" dirty="0"/>
              <a:t> of the </a:t>
            </a:r>
            <a:r>
              <a:rPr lang="fr-FR" altLang="en-US" sz="2000" dirty="0" err="1"/>
              <a:t>umbilical</a:t>
            </a:r>
            <a:r>
              <a:rPr lang="fr-FR" altLang="en-US" sz="2000" dirty="0"/>
              <a:t> </a:t>
            </a:r>
            <a:r>
              <a:rPr lang="fr-FR" altLang="en-US" sz="2000" dirty="0" err="1"/>
              <a:t>cord</a:t>
            </a:r>
            <a:r>
              <a:rPr lang="fr-FR" altLang="en-US" sz="2000" dirty="0"/>
              <a:t> </a:t>
            </a:r>
            <a:r>
              <a:rPr lang="fr-FR" altLang="en-US" sz="2000" dirty="0" err="1"/>
              <a:t>below</a:t>
            </a:r>
            <a:r>
              <a:rPr lang="fr-FR" altLang="en-US" sz="2000" dirty="0"/>
              <a:t> or adjacent to the </a:t>
            </a:r>
            <a:r>
              <a:rPr lang="fr-FR" altLang="en-US" sz="2000" dirty="0" err="1"/>
              <a:t>fetal</a:t>
            </a:r>
            <a:r>
              <a:rPr lang="fr-FR" altLang="en-US" sz="2000" dirty="0"/>
              <a:t> </a:t>
            </a:r>
            <a:r>
              <a:rPr lang="fr-FR" altLang="en-US" sz="2000" dirty="0" err="1"/>
              <a:t>presenting</a:t>
            </a:r>
            <a:r>
              <a:rPr lang="fr-FR" altLang="en-US" sz="2000" dirty="0"/>
              <a:t> part. </a:t>
            </a:r>
          </a:p>
          <a:p>
            <a:pPr marL="448056" indent="-384048">
              <a:buFont typeface="Wingdings 2"/>
              <a:buChar char=""/>
              <a:defRPr/>
            </a:pPr>
            <a:r>
              <a:rPr lang="fr-FR" altLang="en-US" sz="2000" dirty="0"/>
              <a:t>Types of </a:t>
            </a:r>
            <a:r>
              <a:rPr lang="fr-FR" altLang="en-US" sz="2000" dirty="0" err="1"/>
              <a:t>umbilical</a:t>
            </a:r>
            <a:r>
              <a:rPr lang="fr-FR" altLang="en-US" sz="2000" dirty="0"/>
              <a:t> </a:t>
            </a:r>
            <a:r>
              <a:rPr lang="fr-FR" altLang="en-US" sz="2000" dirty="0" err="1"/>
              <a:t>cord</a:t>
            </a:r>
            <a:r>
              <a:rPr lang="fr-FR" altLang="en-US" sz="2000" dirty="0"/>
              <a:t> </a:t>
            </a:r>
            <a:r>
              <a:rPr lang="fr-FR" altLang="en-US" sz="2000" dirty="0" err="1"/>
              <a:t>prolapse</a:t>
            </a:r>
            <a:r>
              <a:rPr lang="fr-FR" altLang="en-US" sz="2000" dirty="0"/>
              <a:t>:</a:t>
            </a:r>
          </a:p>
        </p:txBody>
      </p:sp>
      <p:pic>
        <p:nvPicPr>
          <p:cNvPr id="5" name="Picture 2" descr="RÃ©sultats de recherche d'images pour Â«Â cord prolapseÂ Â»"/>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1638" y="2754802"/>
            <a:ext cx="6984776" cy="341200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682600" y="443336"/>
            <a:ext cx="4505785" cy="70788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r-C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Definition and types</a:t>
            </a:r>
            <a:endParaRPr lang="fr-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956982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F696313-45C1-4956-BA40-914FB9AFC79D}" type="slidenum">
              <a:rPr lang="en-CA" smtClean="0"/>
              <a:pPr>
                <a:defRPr/>
              </a:pPr>
              <a:t>3</a:t>
            </a:fld>
            <a:endParaRPr lang="en-CA"/>
          </a:p>
        </p:txBody>
      </p:sp>
      <p:sp>
        <p:nvSpPr>
          <p:cNvPr id="365571" name="ZoneTexte 3"/>
          <p:cNvSpPr txBox="1">
            <a:spLocks noChangeArrowheads="1"/>
          </p:cNvSpPr>
          <p:nvPr/>
        </p:nvSpPr>
        <p:spPr bwMode="auto">
          <a:xfrm>
            <a:off x="5582194" y="1901614"/>
            <a:ext cx="5932538" cy="2616101"/>
          </a:xfrm>
          <a:prstGeom prst="rect">
            <a:avLst/>
          </a:prstGeom>
          <a:noFill/>
          <a:ln w="9525">
            <a:solidFill>
              <a:schemeClr val="tx1"/>
            </a:solidFill>
            <a:miter lim="800000"/>
            <a:headEnd/>
            <a:tailEnd/>
          </a:ln>
        </p:spPr>
        <p:txBody>
          <a:bodyPr wrap="square">
            <a:spAutoFit/>
          </a:bodyPr>
          <a:lstStyle/>
          <a:p>
            <a:r>
              <a:rPr lang="fr-FR" altLang="en-US" sz="2400" u="sng" dirty="0" err="1">
                <a:latin typeface="+mj-lt"/>
                <a:ea typeface="ＭＳ Ｐゴシック"/>
                <a:cs typeface="ＭＳ Ｐゴシック"/>
              </a:rPr>
              <a:t>Cord</a:t>
            </a:r>
            <a:r>
              <a:rPr lang="fr-FR" altLang="en-US" sz="2400" u="sng" dirty="0">
                <a:latin typeface="+mj-lt"/>
                <a:ea typeface="ＭＳ Ｐゴシック"/>
                <a:cs typeface="ＭＳ Ｐゴシック"/>
              </a:rPr>
              <a:t> </a:t>
            </a:r>
            <a:r>
              <a:rPr lang="fr-FR" altLang="en-US" sz="2400" u="sng" dirty="0" err="1">
                <a:latin typeface="+mj-lt"/>
                <a:ea typeface="ＭＳ Ｐゴシック"/>
                <a:cs typeface="ＭＳ Ｐゴシック"/>
              </a:rPr>
              <a:t>prolapse</a:t>
            </a:r>
            <a:r>
              <a:rPr lang="fr-FR" altLang="en-US" sz="2400" u="sng" dirty="0">
                <a:latin typeface="+mj-lt"/>
                <a:ea typeface="ＭＳ Ｐゴシック"/>
                <a:cs typeface="ＭＳ Ｐゴシック"/>
              </a:rPr>
              <a:t> has been </a:t>
            </a:r>
            <a:r>
              <a:rPr lang="fr-FR" altLang="en-US" sz="2400" u="sng" dirty="0" err="1">
                <a:latin typeface="+mj-lt"/>
                <a:ea typeface="ＭＳ Ｐゴシック"/>
                <a:cs typeface="ＭＳ Ｐゴシック"/>
              </a:rPr>
              <a:t>associated</a:t>
            </a:r>
            <a:r>
              <a:rPr lang="fr-FR" altLang="en-US" sz="2400" u="sng" dirty="0">
                <a:latin typeface="+mj-lt"/>
                <a:ea typeface="ＭＳ Ｐゴシック"/>
                <a:cs typeface="ＭＳ Ｐゴシック"/>
              </a:rPr>
              <a:t> </a:t>
            </a:r>
            <a:r>
              <a:rPr lang="fr-FR" altLang="en-US" sz="2400" u="sng" dirty="0" err="1">
                <a:latin typeface="+mj-lt"/>
                <a:ea typeface="ＭＳ Ｐゴシック"/>
                <a:cs typeface="ＭＳ Ｐゴシック"/>
              </a:rPr>
              <a:t>with</a:t>
            </a:r>
            <a:r>
              <a:rPr lang="fr-FR" altLang="en-US" sz="2400" u="sng" dirty="0" smtClean="0">
                <a:latin typeface="+mj-lt"/>
                <a:ea typeface="ＭＳ Ｐゴシック"/>
                <a:cs typeface="ＭＳ Ｐゴシック"/>
              </a:rPr>
              <a:t>: </a:t>
            </a:r>
            <a:endParaRPr lang="fr-FR" altLang="en-US" sz="2400" u="sng" dirty="0">
              <a:latin typeface="+mj-lt"/>
              <a:ea typeface="ＭＳ Ｐゴシック"/>
              <a:cs typeface="ＭＳ Ｐゴシック"/>
            </a:endParaRPr>
          </a:p>
          <a:p>
            <a:pPr marL="450850" indent="-355600">
              <a:buClr>
                <a:schemeClr val="accent2"/>
              </a:buClr>
              <a:buFont typeface="Wingdings" panose="05000000000000000000" pitchFamily="2" charset="2"/>
              <a:buChar char="v"/>
              <a:tabLst>
                <a:tab pos="95250" algn="l"/>
              </a:tabLst>
            </a:pPr>
            <a:r>
              <a:rPr lang="fr-FR" altLang="en-US" sz="2000" dirty="0">
                <a:latin typeface="+mj-lt"/>
                <a:ea typeface="ＭＳ Ｐゴシック"/>
                <a:cs typeface="ＭＳ Ｐゴシック"/>
              </a:rPr>
              <a:t>ARM</a:t>
            </a:r>
          </a:p>
          <a:p>
            <a:pPr marL="450850" indent="-355600">
              <a:buClr>
                <a:schemeClr val="accent2"/>
              </a:buClr>
              <a:buFont typeface="Wingdings" panose="05000000000000000000" pitchFamily="2" charset="2"/>
              <a:buChar char="v"/>
              <a:tabLst>
                <a:tab pos="95250" algn="l"/>
              </a:tabLst>
            </a:pPr>
            <a:r>
              <a:rPr lang="fr-FR" altLang="en-US" sz="2000" dirty="0">
                <a:latin typeface="+mj-lt"/>
                <a:ea typeface="ＭＳ Ｐゴシック"/>
                <a:cs typeface="ＭＳ Ｐゴシック"/>
              </a:rPr>
              <a:t>Scalp </a:t>
            </a:r>
            <a:r>
              <a:rPr lang="fr-FR" altLang="en-US" sz="2000" dirty="0" err="1">
                <a:latin typeface="+mj-lt"/>
                <a:ea typeface="ＭＳ Ｐゴシック"/>
                <a:cs typeface="ＭＳ Ｐゴシック"/>
              </a:rPr>
              <a:t>electrode</a:t>
            </a:r>
            <a:r>
              <a:rPr lang="fr-FR" altLang="en-US" sz="2000" dirty="0">
                <a:latin typeface="+mj-lt"/>
                <a:ea typeface="ＭＳ Ｐゴシック"/>
                <a:cs typeface="ＭＳ Ｐゴシック"/>
              </a:rPr>
              <a:t> application</a:t>
            </a:r>
          </a:p>
          <a:p>
            <a:pPr marL="450850" indent="-355600">
              <a:buClr>
                <a:schemeClr val="accent2"/>
              </a:buClr>
              <a:buFont typeface="Wingdings" panose="05000000000000000000" pitchFamily="2" charset="2"/>
              <a:buChar char="v"/>
              <a:tabLst>
                <a:tab pos="95250" algn="l"/>
              </a:tabLst>
            </a:pPr>
            <a:r>
              <a:rPr lang="fr-FR" altLang="en-US" sz="2000" dirty="0" err="1">
                <a:latin typeface="+mj-lt"/>
                <a:ea typeface="ＭＳ Ｐゴシック"/>
                <a:cs typeface="ＭＳ Ｐゴシック"/>
              </a:rPr>
              <a:t>Intrauterine</a:t>
            </a:r>
            <a:r>
              <a:rPr lang="fr-FR" altLang="en-US" sz="2000" dirty="0">
                <a:latin typeface="+mj-lt"/>
                <a:ea typeface="ＭＳ Ｐゴシック"/>
                <a:cs typeface="ＭＳ Ｐゴシック"/>
              </a:rPr>
              <a:t> pressure </a:t>
            </a:r>
            <a:r>
              <a:rPr lang="fr-FR" altLang="en-US" sz="2000" dirty="0" err="1">
                <a:latin typeface="+mj-lt"/>
                <a:ea typeface="ＭＳ Ｐゴシック"/>
                <a:cs typeface="ＭＳ Ｐゴシック"/>
              </a:rPr>
              <a:t>catheter</a:t>
            </a:r>
            <a:r>
              <a:rPr lang="fr-FR" altLang="en-US" sz="2000" dirty="0">
                <a:latin typeface="+mj-lt"/>
                <a:ea typeface="ＭＳ Ｐゴシック"/>
                <a:cs typeface="ＭＳ Ｐゴシック"/>
              </a:rPr>
              <a:t> insertion</a:t>
            </a:r>
          </a:p>
          <a:p>
            <a:pPr marL="450850" indent="-355600">
              <a:buClr>
                <a:schemeClr val="accent2"/>
              </a:buClr>
              <a:buFont typeface="Wingdings" panose="05000000000000000000" pitchFamily="2" charset="2"/>
              <a:buChar char="v"/>
              <a:tabLst>
                <a:tab pos="95250" algn="l"/>
              </a:tabLst>
            </a:pPr>
            <a:r>
              <a:rPr lang="fr-FR" altLang="en-US" sz="2000" dirty="0" err="1">
                <a:latin typeface="+mj-lt"/>
                <a:ea typeface="ＭＳ Ｐゴシック"/>
                <a:cs typeface="ＭＳ Ｐゴシック"/>
              </a:rPr>
              <a:t>Attempted</a:t>
            </a:r>
            <a:r>
              <a:rPr lang="fr-FR" altLang="en-US" sz="2000" dirty="0">
                <a:latin typeface="+mj-lt"/>
                <a:ea typeface="ＭＳ Ｐゴシック"/>
                <a:cs typeface="ＭＳ Ｐゴシック"/>
              </a:rPr>
              <a:t> </a:t>
            </a:r>
            <a:r>
              <a:rPr lang="fr-FR" altLang="en-US" sz="2000" dirty="0" err="1">
                <a:latin typeface="+mj-lt"/>
                <a:ea typeface="ＭＳ Ｐゴシック"/>
                <a:cs typeface="ＭＳ Ｐゴシック"/>
              </a:rPr>
              <a:t>external</a:t>
            </a:r>
            <a:r>
              <a:rPr lang="fr-FR" altLang="en-US" sz="2000" dirty="0">
                <a:latin typeface="+mj-lt"/>
                <a:ea typeface="ＭＳ Ｐゴシック"/>
                <a:cs typeface="ＭＳ Ｐゴシック"/>
              </a:rPr>
              <a:t> </a:t>
            </a:r>
            <a:r>
              <a:rPr lang="fr-FR" altLang="en-US" sz="2000" dirty="0" err="1">
                <a:latin typeface="+mj-lt"/>
                <a:ea typeface="ＭＳ Ｐゴシック"/>
                <a:cs typeface="ＭＳ Ｐゴシック"/>
              </a:rPr>
              <a:t>cephalic</a:t>
            </a:r>
            <a:r>
              <a:rPr lang="fr-FR" altLang="en-US" sz="2000" dirty="0">
                <a:latin typeface="+mj-lt"/>
                <a:ea typeface="ＭＳ Ｐゴシック"/>
                <a:cs typeface="ＭＳ Ｐゴシック"/>
              </a:rPr>
              <a:t> Version</a:t>
            </a:r>
          </a:p>
          <a:p>
            <a:pPr marL="450850" indent="-355600">
              <a:buClr>
                <a:schemeClr val="accent2"/>
              </a:buClr>
              <a:buFont typeface="Wingdings" panose="05000000000000000000" pitchFamily="2" charset="2"/>
              <a:buChar char="v"/>
              <a:tabLst>
                <a:tab pos="95250" algn="l"/>
              </a:tabLst>
            </a:pPr>
            <a:r>
              <a:rPr lang="fr-FR" altLang="en-US" sz="2000" dirty="0">
                <a:latin typeface="+mj-lt"/>
                <a:ea typeface="ＭＳ Ｐゴシック"/>
                <a:cs typeface="ＭＳ Ｐゴシック"/>
              </a:rPr>
              <a:t>Expectant management of </a:t>
            </a:r>
            <a:r>
              <a:rPr lang="fr-FR" altLang="en-US" sz="2000" dirty="0" smtClean="0">
                <a:latin typeface="+mj-lt"/>
                <a:ea typeface="ＭＳ Ｐゴシック"/>
                <a:cs typeface="ＭＳ Ｐゴシック"/>
              </a:rPr>
              <a:t>PPROM</a:t>
            </a:r>
            <a:endParaRPr lang="fr-FR" altLang="en-US" sz="2000" dirty="0">
              <a:latin typeface="+mj-lt"/>
              <a:ea typeface="ＭＳ Ｐゴシック"/>
              <a:cs typeface="ＭＳ Ｐゴシック"/>
            </a:endParaRPr>
          </a:p>
          <a:p>
            <a:pPr marL="450850" indent="-355600">
              <a:buClr>
                <a:schemeClr val="accent2"/>
              </a:buClr>
              <a:buFont typeface="Wingdings" panose="05000000000000000000" pitchFamily="2" charset="2"/>
              <a:buChar char="v"/>
              <a:tabLst>
                <a:tab pos="95250" algn="l"/>
              </a:tabLst>
            </a:pPr>
            <a:r>
              <a:rPr lang="fr-FR" altLang="en-US" sz="2000" dirty="0" err="1">
                <a:latin typeface="+mj-lt"/>
                <a:ea typeface="ＭＳ Ｐゴシック"/>
                <a:cs typeface="ＭＳ Ｐゴシック"/>
              </a:rPr>
              <a:t>Manual</a:t>
            </a:r>
            <a:r>
              <a:rPr lang="fr-FR" altLang="en-US" sz="2000" dirty="0">
                <a:latin typeface="+mj-lt"/>
                <a:ea typeface="ＭＳ Ｐゴシック"/>
                <a:cs typeface="ＭＳ Ｐゴシック"/>
              </a:rPr>
              <a:t> rotation of </a:t>
            </a:r>
            <a:r>
              <a:rPr lang="fr-FR" altLang="en-US" sz="2000" dirty="0" err="1">
                <a:latin typeface="+mj-lt"/>
                <a:ea typeface="ＭＳ Ｐゴシック"/>
                <a:cs typeface="ＭＳ Ｐゴシック"/>
              </a:rPr>
              <a:t>fetal</a:t>
            </a:r>
            <a:r>
              <a:rPr lang="fr-FR" altLang="en-US" sz="2000" dirty="0">
                <a:latin typeface="+mj-lt"/>
                <a:ea typeface="ＭＳ Ｐゴシック"/>
                <a:cs typeface="ＭＳ Ｐゴシック"/>
              </a:rPr>
              <a:t> </a:t>
            </a:r>
            <a:r>
              <a:rPr lang="fr-FR" altLang="en-US" sz="2000" dirty="0" err="1">
                <a:latin typeface="+mj-lt"/>
                <a:ea typeface="ＭＳ Ｐゴシック"/>
                <a:cs typeface="ＭＳ Ｐゴシック"/>
              </a:rPr>
              <a:t>head</a:t>
            </a:r>
            <a:endParaRPr lang="fr-FR" altLang="en-US" sz="2000" dirty="0">
              <a:latin typeface="+mj-lt"/>
              <a:ea typeface="ＭＳ Ｐゴシック"/>
              <a:cs typeface="ＭＳ Ｐゴシック"/>
            </a:endParaRPr>
          </a:p>
          <a:p>
            <a:pPr marL="355600" indent="-273050">
              <a:buClr>
                <a:schemeClr val="accent2"/>
              </a:buClr>
              <a:buFont typeface="Wingdings" panose="05000000000000000000" pitchFamily="2" charset="2"/>
              <a:buChar char="v"/>
              <a:tabLst>
                <a:tab pos="95250" algn="l"/>
              </a:tabLst>
            </a:pPr>
            <a:r>
              <a:rPr lang="fr-FR" altLang="en-US" sz="2000" dirty="0">
                <a:latin typeface="+mj-lt"/>
                <a:ea typeface="ＭＳ Ｐゴシック"/>
                <a:cs typeface="ＭＳ Ｐゴシック"/>
              </a:rPr>
              <a:t>  </a:t>
            </a:r>
            <a:r>
              <a:rPr lang="fr-FR" altLang="en-US" sz="2000" dirty="0" err="1">
                <a:latin typeface="+mj-lt"/>
                <a:ea typeface="ＭＳ Ｐゴシック"/>
                <a:cs typeface="ＭＳ Ｐゴシック"/>
              </a:rPr>
              <a:t>Amnioreduction</a:t>
            </a:r>
            <a:endParaRPr lang="fr-FR" altLang="en-US" sz="2000" dirty="0">
              <a:latin typeface="+mj-lt"/>
              <a:ea typeface="ＭＳ Ｐゴシック"/>
              <a:cs typeface="ＭＳ Ｐゴシック"/>
            </a:endParaRPr>
          </a:p>
        </p:txBody>
      </p:sp>
      <p:sp>
        <p:nvSpPr>
          <p:cNvPr id="6" name="Rectangle 5"/>
          <p:cNvSpPr/>
          <p:nvPr/>
        </p:nvSpPr>
        <p:spPr>
          <a:xfrm>
            <a:off x="4625840" y="443336"/>
            <a:ext cx="2619307" cy="70788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r-CA" sz="4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Risk</a:t>
            </a:r>
            <a:r>
              <a:rPr lang="fr-C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factors</a:t>
            </a:r>
            <a:endParaRPr lang="fr-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Rectangle 6"/>
          <p:cNvSpPr/>
          <p:nvPr/>
        </p:nvSpPr>
        <p:spPr>
          <a:xfrm>
            <a:off x="661852" y="1501505"/>
            <a:ext cx="6096000" cy="4154984"/>
          </a:xfrm>
          <a:prstGeom prst="rect">
            <a:avLst/>
          </a:prstGeom>
        </p:spPr>
        <p:txBody>
          <a:bodyPr>
            <a:spAutoFit/>
          </a:bodyPr>
          <a:lstStyle/>
          <a:p>
            <a:pPr marL="285750" indent="-285750">
              <a:buFont typeface="Arial" panose="020B0604020202020204" pitchFamily="34" charset="0"/>
              <a:buChar char="•"/>
            </a:pPr>
            <a:r>
              <a:rPr lang="en-US" sz="2400" dirty="0"/>
              <a:t>Malpresentation</a:t>
            </a:r>
          </a:p>
          <a:p>
            <a:pPr marL="285750" indent="-285750">
              <a:buFont typeface="Arial" panose="020B0604020202020204" pitchFamily="34" charset="0"/>
              <a:buChar char="•"/>
            </a:pPr>
            <a:r>
              <a:rPr lang="en-US" sz="2400" dirty="0" smtClean="0"/>
              <a:t>Polyhydramnios</a:t>
            </a:r>
            <a:endParaRPr lang="en-US" sz="2400" dirty="0"/>
          </a:p>
          <a:p>
            <a:pPr marL="285750" indent="-285750">
              <a:buFont typeface="Arial" panose="020B0604020202020204" pitchFamily="34" charset="0"/>
              <a:buChar char="•"/>
            </a:pPr>
            <a:r>
              <a:rPr lang="en-US" sz="2400" dirty="0"/>
              <a:t>Preterm gestation</a:t>
            </a:r>
          </a:p>
          <a:p>
            <a:pPr marL="285750" indent="-285750">
              <a:buFont typeface="Arial" panose="020B0604020202020204" pitchFamily="34" charset="0"/>
              <a:buChar char="•"/>
            </a:pPr>
            <a:r>
              <a:rPr lang="en-US" sz="2400" dirty="0"/>
              <a:t>Grand </a:t>
            </a:r>
            <a:r>
              <a:rPr lang="en-US" sz="2400" dirty="0" err="1"/>
              <a:t>multiparity</a:t>
            </a:r>
            <a:r>
              <a:rPr lang="en-US" sz="2400" dirty="0"/>
              <a:t> </a:t>
            </a:r>
            <a:r>
              <a:rPr lang="en-US" sz="2400" dirty="0" smtClean="0"/>
              <a:t>(</a:t>
            </a:r>
            <a:r>
              <a:rPr lang="en-US" sz="2400" dirty="0"/>
              <a:t>i.e., parity of ≥5)</a:t>
            </a:r>
          </a:p>
          <a:p>
            <a:pPr marL="285750" indent="-285750">
              <a:buFont typeface="Arial" panose="020B0604020202020204" pitchFamily="34" charset="0"/>
              <a:buChar char="•"/>
            </a:pPr>
            <a:r>
              <a:rPr lang="en-US" sz="2400" dirty="0"/>
              <a:t>Male </a:t>
            </a:r>
            <a:r>
              <a:rPr lang="en-US" sz="2400" dirty="0" smtClean="0"/>
              <a:t>gender</a:t>
            </a:r>
            <a:endParaRPr lang="en-US" sz="2400" dirty="0"/>
          </a:p>
          <a:p>
            <a:pPr marL="285750" indent="-285750">
              <a:buFont typeface="Arial" panose="020B0604020202020204" pitchFamily="34" charset="0"/>
              <a:buChar char="•"/>
            </a:pPr>
            <a:r>
              <a:rPr lang="en-US" sz="2400" dirty="0" smtClean="0"/>
              <a:t>Pelvic </a:t>
            </a:r>
            <a:r>
              <a:rPr lang="en-US" sz="2400" dirty="0"/>
              <a:t>tumors</a:t>
            </a:r>
          </a:p>
          <a:p>
            <a:pPr marL="285750" indent="-285750">
              <a:buFont typeface="Arial" panose="020B0604020202020204" pitchFamily="34" charset="0"/>
              <a:buChar char="•"/>
            </a:pPr>
            <a:r>
              <a:rPr lang="en-US" sz="2400" dirty="0" smtClean="0"/>
              <a:t>Partial placenta </a:t>
            </a:r>
            <a:r>
              <a:rPr lang="en-US" sz="2400" dirty="0"/>
              <a:t>previa </a:t>
            </a:r>
          </a:p>
          <a:p>
            <a:pPr marL="285750" indent="-285750">
              <a:buFont typeface="Arial" panose="020B0604020202020204" pitchFamily="34" charset="0"/>
              <a:buChar char="•"/>
            </a:pPr>
            <a:r>
              <a:rPr lang="en-US" sz="2400" dirty="0"/>
              <a:t>Low-lying placenta</a:t>
            </a:r>
          </a:p>
          <a:p>
            <a:pPr marL="285750" indent="-285750">
              <a:buFont typeface="Arial" panose="020B0604020202020204" pitchFamily="34" charset="0"/>
              <a:buChar char="•"/>
            </a:pPr>
            <a:r>
              <a:rPr lang="en-US" sz="2400" dirty="0"/>
              <a:t>Cephalopelvic disproportion</a:t>
            </a:r>
          </a:p>
          <a:p>
            <a:pPr marL="285750" indent="-285750">
              <a:buFont typeface="Arial" panose="020B0604020202020204" pitchFamily="34" charset="0"/>
              <a:buChar char="•"/>
            </a:pPr>
            <a:r>
              <a:rPr lang="en-US" sz="2400" dirty="0"/>
              <a:t>Multiple gestation</a:t>
            </a:r>
          </a:p>
          <a:p>
            <a:pPr marL="285750" indent="-285750">
              <a:buFont typeface="Arial" panose="020B0604020202020204" pitchFamily="34" charset="0"/>
              <a:buChar char="•"/>
            </a:pPr>
            <a:r>
              <a:rPr lang="en-US" sz="2400" dirty="0"/>
              <a:t>Preterm rupture of </a:t>
            </a:r>
            <a:r>
              <a:rPr lang="en-US" sz="2400" dirty="0" smtClean="0"/>
              <a:t>membranes</a:t>
            </a:r>
            <a:endParaRPr lang="en-US" sz="2400" dirty="0"/>
          </a:p>
        </p:txBody>
      </p:sp>
    </p:spTree>
    <p:extLst>
      <p:ext uri="{BB962C8B-B14F-4D97-AF65-F5344CB8AC3E}">
        <p14:creationId xmlns:p14="http://schemas.microsoft.com/office/powerpoint/2010/main" val="8386956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F696313-45C1-4956-BA40-914FB9AFC79D}" type="slidenum">
              <a:rPr lang="en-CA" smtClean="0"/>
              <a:pPr>
                <a:defRPr/>
              </a:pPr>
              <a:t>4</a:t>
            </a:fld>
            <a:endParaRPr lang="en-CA"/>
          </a:p>
        </p:txBody>
      </p:sp>
      <p:sp>
        <p:nvSpPr>
          <p:cNvPr id="3" name="Espace réservé du contenu 2"/>
          <p:cNvSpPr>
            <a:spLocks noGrp="1"/>
          </p:cNvSpPr>
          <p:nvPr>
            <p:ph sz="quarter" idx="4294967295"/>
          </p:nvPr>
        </p:nvSpPr>
        <p:spPr>
          <a:xfrm>
            <a:off x="1010195" y="1498599"/>
            <a:ext cx="10084525" cy="5040313"/>
          </a:xfrm>
        </p:spPr>
        <p:txBody>
          <a:bodyPr>
            <a:normAutofit/>
          </a:bodyPr>
          <a:lstStyle/>
          <a:p>
            <a:pPr marL="448056" indent="-384048">
              <a:lnSpc>
                <a:spcPct val="150000"/>
              </a:lnSpc>
              <a:buFont typeface="Wingdings 2"/>
              <a:buChar char=""/>
              <a:defRPr/>
            </a:pPr>
            <a:r>
              <a:rPr lang="en-CA" altLang="en-US" sz="1800" dirty="0"/>
              <a:t>Sudden fetal heart rate deceleration in women with ROM (often the first indicator of cord prolapse).   </a:t>
            </a:r>
          </a:p>
          <a:p>
            <a:pPr marL="448056" indent="-384048">
              <a:lnSpc>
                <a:spcPct val="150000"/>
              </a:lnSpc>
              <a:buFont typeface="Wingdings 2"/>
              <a:buChar char=""/>
              <a:defRPr/>
            </a:pPr>
            <a:r>
              <a:rPr lang="en-CA" altLang="en-US" sz="1800" dirty="0"/>
              <a:t>Visualizing the cord through the introitus </a:t>
            </a:r>
          </a:p>
          <a:p>
            <a:pPr marL="448056" indent="-384048">
              <a:lnSpc>
                <a:spcPct val="150000"/>
              </a:lnSpc>
              <a:buFont typeface="Wingdings 2"/>
              <a:buChar char=""/>
              <a:defRPr/>
            </a:pPr>
            <a:r>
              <a:rPr lang="en-CA" altLang="en-US" sz="1800" dirty="0" smtClean="0"/>
              <a:t>Palpation </a:t>
            </a:r>
            <a:r>
              <a:rPr lang="en-CA" altLang="en-US" sz="1800" dirty="0"/>
              <a:t>of the cord in the </a:t>
            </a:r>
            <a:r>
              <a:rPr lang="en-CA" altLang="en-US" sz="1800" dirty="0" smtClean="0"/>
              <a:t>vagina</a:t>
            </a:r>
            <a:endParaRPr lang="en-CA" altLang="en-US" sz="1800" dirty="0"/>
          </a:p>
          <a:p>
            <a:pPr marL="448056" indent="-384048">
              <a:lnSpc>
                <a:spcPct val="150000"/>
              </a:lnSpc>
              <a:buFont typeface="Wingdings 2"/>
              <a:buChar char=""/>
              <a:defRPr/>
            </a:pPr>
            <a:r>
              <a:rPr lang="en-CA" altLang="en-US" sz="1800" dirty="0"/>
              <a:t>Palpation of the cord through the membranes </a:t>
            </a:r>
          </a:p>
          <a:p>
            <a:pPr marL="448056" indent="-384048">
              <a:lnSpc>
                <a:spcPct val="150000"/>
              </a:lnSpc>
              <a:buFont typeface="Wingdings 2"/>
              <a:buChar char=""/>
              <a:defRPr/>
            </a:pPr>
            <a:r>
              <a:rPr lang="en-CA" altLang="en-US" sz="1800" dirty="0"/>
              <a:t>Finding on </a:t>
            </a:r>
            <a:r>
              <a:rPr lang="en-CA" altLang="en-US" sz="1800" dirty="0" smtClean="0"/>
              <a:t>ultrasound</a:t>
            </a:r>
            <a:endParaRPr lang="en-CA" altLang="en-US" sz="1800" dirty="0"/>
          </a:p>
          <a:p>
            <a:pPr marL="448056" indent="-384048">
              <a:lnSpc>
                <a:spcPct val="150000"/>
              </a:lnSpc>
              <a:buFont typeface="Wingdings 2"/>
              <a:buChar char=""/>
              <a:defRPr/>
            </a:pPr>
            <a:r>
              <a:rPr lang="en-CA" altLang="en-US" sz="1800" dirty="0"/>
              <a:t>Occult cord prolapse must be suspected in all patients with persistent or significant decelerations on fetal heart monitoring.  Variable decelerations with contractions associated with a prompt return to baseline is often seen with occult cord prolapse.</a:t>
            </a:r>
          </a:p>
        </p:txBody>
      </p:sp>
      <p:sp>
        <p:nvSpPr>
          <p:cNvPr id="5" name="Rectangle 4"/>
          <p:cNvSpPr/>
          <p:nvPr/>
        </p:nvSpPr>
        <p:spPr>
          <a:xfrm>
            <a:off x="4483528" y="443336"/>
            <a:ext cx="2903936" cy="70788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r-C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Presentation</a:t>
            </a:r>
            <a:endParaRPr lang="fr-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6" name="Picture 2" descr="RÃ©sultats de recherche d'images pour Â«Â fetal presentation stationÂ Â»"/>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1840"/>
          <a:stretch/>
        </p:blipFill>
        <p:spPr bwMode="auto">
          <a:xfrm>
            <a:off x="7645097" y="2127275"/>
            <a:ext cx="2552438" cy="1800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1225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F696313-45C1-4956-BA40-914FB9AFC79D}" type="slidenum">
              <a:rPr lang="en-CA" smtClean="0"/>
              <a:pPr>
                <a:defRPr/>
              </a:pPr>
              <a:t>5</a:t>
            </a:fld>
            <a:endParaRPr lang="en-CA"/>
          </a:p>
        </p:txBody>
      </p:sp>
      <p:sp>
        <p:nvSpPr>
          <p:cNvPr id="368642" name="Espace réservé du contenu 2"/>
          <p:cNvSpPr>
            <a:spLocks noGrp="1"/>
          </p:cNvSpPr>
          <p:nvPr>
            <p:ph sz="quarter" idx="4294967295"/>
          </p:nvPr>
        </p:nvSpPr>
        <p:spPr>
          <a:xfrm>
            <a:off x="1954213" y="1325116"/>
            <a:ext cx="8153400" cy="4495800"/>
          </a:xfrm>
        </p:spPr>
        <p:txBody>
          <a:bodyPr/>
          <a:lstStyle/>
          <a:p>
            <a:pPr algn="ctr" eaLnBrk="1" hangingPunct="1">
              <a:buFont typeface="Wingdings" pitchFamily="2" charset="2"/>
              <a:buNone/>
            </a:pPr>
            <a:r>
              <a:rPr lang="en-CA" altLang="en-US" dirty="0" smtClean="0"/>
              <a:t>Head is not well engaged and membranes are ruptured</a:t>
            </a:r>
          </a:p>
          <a:p>
            <a:pPr eaLnBrk="1" hangingPunct="1"/>
            <a:endParaRPr lang="en-CA" altLang="en-US" dirty="0" smtClean="0"/>
          </a:p>
        </p:txBody>
      </p:sp>
      <p:sp>
        <p:nvSpPr>
          <p:cNvPr id="4" name="Flèche vers le bas 3"/>
          <p:cNvSpPr>
            <a:spLocks noChangeArrowheads="1"/>
          </p:cNvSpPr>
          <p:nvPr/>
        </p:nvSpPr>
        <p:spPr bwMode="auto">
          <a:xfrm>
            <a:off x="5621964" y="2240085"/>
            <a:ext cx="627063" cy="860165"/>
          </a:xfrm>
          <a:prstGeom prst="downArrow">
            <a:avLst>
              <a:gd name="adj1" fmla="val 50000"/>
              <a:gd name="adj2" fmla="val 49998"/>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fr-FR">
              <a:solidFill>
                <a:schemeClr val="lt1"/>
              </a:solidFill>
            </a:endParaRPr>
          </a:p>
        </p:txBody>
      </p:sp>
      <p:sp>
        <p:nvSpPr>
          <p:cNvPr id="7" name="Explosion 1 6"/>
          <p:cNvSpPr>
            <a:spLocks noChangeArrowheads="1"/>
          </p:cNvSpPr>
          <p:nvPr/>
        </p:nvSpPr>
        <p:spPr bwMode="auto">
          <a:xfrm>
            <a:off x="1236617" y="2804160"/>
            <a:ext cx="9701349" cy="3718560"/>
          </a:xfrm>
          <a:prstGeom prst="irregularSeal1">
            <a:avLst/>
          </a:prstGeom>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p>
        </p:txBody>
      </p:sp>
      <p:sp>
        <p:nvSpPr>
          <p:cNvPr id="368645" name="ZoneTexte 4"/>
          <p:cNvSpPr txBox="1">
            <a:spLocks noChangeArrowheads="1"/>
          </p:cNvSpPr>
          <p:nvPr/>
        </p:nvSpPr>
        <p:spPr bwMode="auto">
          <a:xfrm>
            <a:off x="3383190" y="4186386"/>
            <a:ext cx="4849813" cy="954107"/>
          </a:xfrm>
          <a:prstGeom prst="rect">
            <a:avLst/>
          </a:prstGeom>
          <a:noFill/>
          <a:ln w="9525">
            <a:noFill/>
            <a:miter lim="800000"/>
            <a:headEnd/>
            <a:tailEnd/>
          </a:ln>
        </p:spPr>
        <p:txBody>
          <a:bodyPr>
            <a:spAutoFit/>
          </a:bodyPr>
          <a:lstStyle/>
          <a:p>
            <a:pPr algn="ctr"/>
            <a:r>
              <a:rPr lang="en-US" altLang="en-US" sz="2800" dirty="0">
                <a:latin typeface="Tw Cen MT"/>
                <a:ea typeface="ＭＳ Ｐゴシック"/>
                <a:cs typeface="ＭＳ Ｐゴシック"/>
              </a:rPr>
              <a:t>Advise patient to not ambulate</a:t>
            </a:r>
          </a:p>
        </p:txBody>
      </p:sp>
      <p:sp>
        <p:nvSpPr>
          <p:cNvPr id="9" name="Rectangle 8"/>
          <p:cNvSpPr/>
          <p:nvPr/>
        </p:nvSpPr>
        <p:spPr>
          <a:xfrm>
            <a:off x="4483528" y="443336"/>
            <a:ext cx="2903936" cy="70788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r-C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Presentation</a:t>
            </a:r>
            <a:endParaRPr lang="fr-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7598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F696313-45C1-4956-BA40-914FB9AFC79D}" type="slidenum">
              <a:rPr lang="en-CA" smtClean="0"/>
              <a:pPr>
                <a:defRPr/>
              </a:pPr>
              <a:t>6</a:t>
            </a:fld>
            <a:endParaRPr lang="en-CA"/>
          </a:p>
        </p:txBody>
      </p:sp>
      <p:sp>
        <p:nvSpPr>
          <p:cNvPr id="69635" name="Espace réservé du contenu 2"/>
          <p:cNvSpPr>
            <a:spLocks noGrp="1"/>
          </p:cNvSpPr>
          <p:nvPr>
            <p:ph sz="quarter" idx="4294967295"/>
          </p:nvPr>
        </p:nvSpPr>
        <p:spPr>
          <a:xfrm>
            <a:off x="954925" y="1424602"/>
            <a:ext cx="8153400" cy="4495800"/>
          </a:xfrm>
        </p:spPr>
        <p:txBody>
          <a:bodyPr>
            <a:normAutofit/>
          </a:bodyPr>
          <a:lstStyle/>
          <a:p>
            <a:pPr marL="448056" indent="-384048">
              <a:buFont typeface="Wingdings 2"/>
              <a:buChar char=""/>
              <a:defRPr/>
            </a:pPr>
            <a:r>
              <a:rPr lang="en-CA" altLang="en-US" sz="2000" dirty="0" smtClean="0"/>
              <a:t>Prevention/review risk factors</a:t>
            </a:r>
            <a:endParaRPr lang="en-CA" altLang="en-US" sz="2000" dirty="0"/>
          </a:p>
          <a:p>
            <a:pPr marL="448056" indent="-384048">
              <a:buFont typeface="Wingdings 2"/>
              <a:buChar char=""/>
              <a:defRPr/>
            </a:pPr>
            <a:r>
              <a:rPr lang="en-US" altLang="en-US" sz="2000" dirty="0"/>
              <a:t>Call for help STAT: </a:t>
            </a:r>
            <a:r>
              <a:rPr lang="en-CA" altLang="en-US" sz="2000" dirty="0"/>
              <a:t>Do not leave the patient alone!! </a:t>
            </a:r>
          </a:p>
          <a:p>
            <a:pPr marL="448056" indent="-384048">
              <a:buFont typeface="Wingdings 2"/>
              <a:buChar char=""/>
              <a:defRPr/>
            </a:pPr>
            <a:r>
              <a:rPr lang="en-CA" altLang="en-US" sz="2000" dirty="0"/>
              <a:t>Place mother on </a:t>
            </a:r>
            <a:r>
              <a:rPr lang="en-CA" altLang="en-US" sz="2000" b="1" dirty="0"/>
              <a:t>chest-knees position </a:t>
            </a:r>
            <a:r>
              <a:rPr lang="en-CA" altLang="en-US" sz="2000" dirty="0"/>
              <a:t>or </a:t>
            </a:r>
            <a:r>
              <a:rPr lang="en-CA" altLang="en-US" sz="2000" b="1" dirty="0" smtClean="0"/>
              <a:t>Trendelenburg</a:t>
            </a:r>
            <a:r>
              <a:rPr lang="en-CA" altLang="en-US" sz="2000" dirty="0" smtClean="0"/>
              <a:t> to </a:t>
            </a:r>
            <a:r>
              <a:rPr lang="en-CA" altLang="en-US" sz="2000" dirty="0"/>
              <a:t>avoid compressing the cord</a:t>
            </a:r>
          </a:p>
          <a:p>
            <a:pPr marL="448056" indent="-384048">
              <a:buFont typeface="Wingdings 2"/>
              <a:buChar char=""/>
              <a:defRPr/>
            </a:pPr>
            <a:r>
              <a:rPr lang="en-CA" altLang="en-US" sz="2000" dirty="0"/>
              <a:t>Reach into the vagina and push the presenting part back into the pelvis to remove the pressure from the umbilical cord</a:t>
            </a:r>
          </a:p>
          <a:p>
            <a:pPr marL="448056" indent="-384048">
              <a:buFont typeface="Wingdings 2"/>
              <a:buChar char=""/>
              <a:defRPr/>
            </a:pPr>
            <a:r>
              <a:rPr lang="en-US" altLang="en-US" sz="2000" dirty="0" smtClean="0"/>
              <a:t>Start </a:t>
            </a:r>
            <a:r>
              <a:rPr lang="en-US" altLang="en-US" sz="2000" dirty="0"/>
              <a:t>IV with NS (</a:t>
            </a:r>
            <a:r>
              <a:rPr lang="en-US" altLang="en-US" sz="2000" dirty="0" smtClean="0"/>
              <a:t>18G) if not already done</a:t>
            </a:r>
            <a:endParaRPr lang="en-US" altLang="en-US" sz="2000" dirty="0"/>
          </a:p>
          <a:p>
            <a:pPr marL="448056" indent="-384048">
              <a:buFont typeface="Wingdings 2"/>
              <a:buChar char=""/>
              <a:defRPr/>
            </a:pPr>
            <a:r>
              <a:rPr lang="en-US" altLang="en-US" sz="2000" dirty="0" smtClean="0"/>
              <a:t>Transfer </a:t>
            </a:r>
            <a:r>
              <a:rPr lang="en-US" altLang="en-US" sz="2000" dirty="0"/>
              <a:t>to BC OR </a:t>
            </a:r>
            <a:r>
              <a:rPr lang="en-CA" altLang="en-US" sz="2000" dirty="0"/>
              <a:t>stat</a:t>
            </a:r>
            <a:endParaRPr lang="en-US" altLang="en-US" sz="2000" dirty="0"/>
          </a:p>
          <a:p>
            <a:pPr marL="448056" indent="-384048">
              <a:buFont typeface="Wingdings 2"/>
              <a:buChar char=""/>
              <a:defRPr/>
            </a:pPr>
            <a:endParaRPr lang="fr-FR" altLang="en-US" sz="1400" dirty="0"/>
          </a:p>
        </p:txBody>
      </p:sp>
      <p:pic>
        <p:nvPicPr>
          <p:cNvPr id="242694" name="Picture 6" descr="RÃ©sultats de recherche d'images pour Â«Â cord prolapse managementÂ Â»"/>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41714"/>
          <a:stretch/>
        </p:blipFill>
        <p:spPr bwMode="auto">
          <a:xfrm>
            <a:off x="5268685" y="3835070"/>
            <a:ext cx="5848055" cy="252128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4417613" y="443336"/>
            <a:ext cx="3035767" cy="70788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r-C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Management</a:t>
            </a:r>
            <a:endParaRPr lang="fr-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07105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432</Words>
  <Application>Microsoft Office PowerPoint</Application>
  <PresentationFormat>Widescreen</PresentationFormat>
  <Paragraphs>56</Paragraphs>
  <Slides>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ＭＳ Ｐゴシック</vt:lpstr>
      <vt:lpstr>Arial</vt:lpstr>
      <vt:lpstr>Calibri</vt:lpstr>
      <vt:lpstr>Calibri Light</vt:lpstr>
      <vt:lpstr>Tw Cen MT</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CUSM\MUHC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Agathe Lapointe (CUSM)</dc:creator>
  <cp:lastModifiedBy>ELISABETH CHAILLOUX</cp:lastModifiedBy>
  <cp:revision>12</cp:revision>
  <dcterms:created xsi:type="dcterms:W3CDTF">2023-03-21T16:28:28Z</dcterms:created>
  <dcterms:modified xsi:type="dcterms:W3CDTF">2024-12-20T16:14:17Z</dcterms:modified>
</cp:coreProperties>
</file>