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1" r:id="rId2"/>
    <p:sldId id="268" r:id="rId3"/>
    <p:sldId id="263" r:id="rId4"/>
    <p:sldId id="264" r:id="rId5"/>
    <p:sldId id="267" r:id="rId6"/>
    <p:sldId id="272" r:id="rId7"/>
    <p:sldId id="273" r:id="rId8"/>
    <p:sldId id="265" r:id="rId9"/>
    <p:sldId id="277" r:id="rId10"/>
    <p:sldId id="280" r:id="rId11"/>
    <p:sldId id="266" r:id="rId12"/>
    <p:sldId id="278" r:id="rId13"/>
    <p:sldId id="276" r:id="rId14"/>
    <p:sldId id="275" r:id="rId15"/>
    <p:sldId id="27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188E48E-1AE3-40AF-AA24-1BDC39146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4C7D62-E9DD-4DA6-9D7D-DC05DE5F576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4F71F9-6B9A-41FB-8C48-141D38058F8C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A39F04-FEEC-467B-97A9-9D5FEBD9005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1373F-FD87-47FA-9711-CC3C4EC2A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20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67CEB-A178-4AB2-8CE0-3AA9BF7DBD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55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CDD9F-177F-4731-9CC5-2EE4F7501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17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CA664-C7BB-4DD6-A582-F90CC9193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26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B0F06-9C7F-4769-927E-58D4367B9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20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F3010-8DFD-418C-9D70-68885F5E5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61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B51D2-6982-4761-AB7E-11886A5A5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20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C66F-59E1-45A6-95F6-5FC2EF9D7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55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9D72B-C586-42DD-88C5-D07E5E2D6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19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A998-FC6E-47C3-88CE-99B432706A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40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499A-C0CC-4C39-8414-C54A2980D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45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7FBE2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ED54BD0-6B1A-4C62-89B6-7A30C2877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8001000" cy="47244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difference between a TOLAC and a VBAC ?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 bwMode="auto">
          <a:xfrm>
            <a:off x="46355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1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Increased </a:t>
            </a:r>
            <a:r>
              <a:rPr lang="en-US" sz="41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</a:t>
            </a:r>
            <a:r>
              <a:rPr lang="en-US" sz="41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isks of uterine rupture</a:t>
            </a:r>
            <a:endParaRPr lang="en-US" sz="4100" b="1" kern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1" y="1676400"/>
            <a:ext cx="571499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r>
              <a:rPr lang="en-CA" altLang="en-US" sz="1600" b="1" dirty="0" smtClean="0">
                <a:latin typeface="Gill Sans MT" charset="0"/>
              </a:rPr>
              <a:t>Not all patients are optimal candidates for TOLAC : 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endParaRPr lang="en-CA" altLang="en-US" sz="2000" dirty="0">
              <a:latin typeface="Gill Sans MT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</a:pPr>
            <a:r>
              <a:rPr lang="en-CA" altLang="en-US" sz="2000" dirty="0" smtClean="0">
                <a:latin typeface="Gill Sans MT" charset="0"/>
              </a:rPr>
              <a:t>Previous classical</a:t>
            </a:r>
            <a:r>
              <a:rPr lang="en-US" altLang="en-US" sz="2000" dirty="0" smtClean="0">
                <a:latin typeface="Gill Sans MT" charset="0"/>
              </a:rPr>
              <a:t>/inverted T incision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</a:pPr>
            <a:endParaRPr lang="en-US" altLang="en-US" sz="2000" dirty="0">
              <a:latin typeface="Gill Sans MT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altLang="en-US" sz="2000" dirty="0" smtClean="0">
                <a:latin typeface="Gill Sans MT" charset="0"/>
              </a:rPr>
              <a:t>Previous extensive uterine surgery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</a:pPr>
            <a:endParaRPr lang="en-US" altLang="en-US" sz="2000" dirty="0">
              <a:latin typeface="Gill Sans MT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altLang="en-US" sz="2000" dirty="0" smtClean="0">
                <a:latin typeface="Gill Sans MT" charset="0"/>
              </a:rPr>
              <a:t>Patient doesn’t consent to TOLAC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</a:pPr>
            <a:endParaRPr lang="en-US" altLang="en-US" sz="2000" dirty="0">
              <a:latin typeface="Gill Sans MT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altLang="en-US" sz="2000" dirty="0" smtClean="0">
                <a:latin typeface="Gill Sans MT" charset="0"/>
              </a:rPr>
              <a:t>Cesarean section in the past 18 months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</a:pPr>
            <a:endParaRPr lang="en-US" altLang="en-US" sz="2000" dirty="0">
              <a:latin typeface="Gill Sans MT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altLang="en-US" sz="2000" dirty="0" smtClean="0">
                <a:latin typeface="Gill Sans MT" charset="0"/>
              </a:rPr>
              <a:t>2 + previous cesarean sections</a:t>
            </a:r>
            <a:endParaRPr lang="en-CA" altLang="en-US" sz="2000" dirty="0" smtClean="0">
              <a:latin typeface="Gill Sans MT" charset="0"/>
            </a:endParaRPr>
          </a:p>
        </p:txBody>
      </p:sp>
      <p:pic>
        <p:nvPicPr>
          <p:cNvPr id="3074" name="Picture 2" descr="Inverted T C-section - July 2022 Birth Club - BabyCenter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94" y="1981200"/>
            <a:ext cx="2476881" cy="256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861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patients should have a discussion with their primary physician in order to make an informed decision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84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/>
          </p:cNvSpPr>
          <p:nvPr>
            <p:ph type="title" idx="4294967295"/>
          </p:nvPr>
        </p:nvSpPr>
        <p:spPr>
          <a:xfrm>
            <a:off x="456021" y="3810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4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Uterine Rupture</a:t>
            </a:r>
            <a:endParaRPr lang="en-US" altLang="en-US" sz="41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460375" y="1676400"/>
            <a:ext cx="86836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r>
              <a:rPr lang="en-US" altLang="en-US" dirty="0">
                <a:latin typeface="Gill Sans MT" charset="0"/>
              </a:rPr>
              <a:t>Impact</a:t>
            </a:r>
            <a:r>
              <a:rPr lang="en-US" altLang="en-US" dirty="0" smtClean="0">
                <a:latin typeface="Gill Sans MT" charset="0"/>
              </a:rPr>
              <a:t>:</a:t>
            </a:r>
          </a:p>
          <a:p>
            <a:pPr marL="0" indent="0" algn="ctr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endParaRPr lang="en-US" altLang="en-US" sz="2400" dirty="0">
              <a:latin typeface="Gill Sans MT" charset="0"/>
            </a:endParaRP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Char char="l"/>
            </a:pPr>
            <a:r>
              <a:rPr lang="en-US" altLang="en-US" sz="2400" dirty="0" smtClean="0">
                <a:latin typeface="Gill Sans MT" charset="0"/>
              </a:rPr>
              <a:t>Maternal hypovolemic </a:t>
            </a:r>
            <a:r>
              <a:rPr lang="en-US" altLang="en-US" sz="2400" dirty="0">
                <a:latin typeface="Gill Sans MT" charset="0"/>
              </a:rPr>
              <a:t>shock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Char char="l"/>
            </a:pPr>
            <a:r>
              <a:rPr lang="en-US" altLang="en-US" sz="2400" dirty="0">
                <a:latin typeface="Gill Sans MT" charset="0"/>
              </a:rPr>
              <a:t>Infection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Char char="l"/>
            </a:pPr>
            <a:r>
              <a:rPr lang="en-US" altLang="en-US" sz="2400" dirty="0" smtClean="0">
                <a:latin typeface="Gill Sans MT" charset="0"/>
              </a:rPr>
              <a:t>Fetal hypoxemia </a:t>
            </a:r>
            <a:r>
              <a:rPr lang="en-US" altLang="en-US" sz="2400" dirty="0">
                <a:latin typeface="Gill Sans MT" charset="0"/>
              </a:rPr>
              <a:t>&amp; hypoxia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Char char="l"/>
            </a:pPr>
            <a:r>
              <a:rPr lang="en-US" altLang="en-US" sz="2400" dirty="0">
                <a:latin typeface="Gill Sans MT" charset="0"/>
              </a:rPr>
              <a:t>Neurological </a:t>
            </a:r>
            <a:r>
              <a:rPr lang="en-US" altLang="en-US" sz="2400" dirty="0" smtClean="0">
                <a:latin typeface="Gill Sans MT" charset="0"/>
              </a:rPr>
              <a:t>impairment of the fetus</a:t>
            </a:r>
            <a:endParaRPr lang="en-US" altLang="en-US" sz="2400" dirty="0">
              <a:latin typeface="Gill Sans MT" charset="0"/>
            </a:endParaRP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Char char="l"/>
            </a:pPr>
            <a:r>
              <a:rPr lang="en-US" altLang="en-US" sz="2400" dirty="0">
                <a:latin typeface="Gill Sans MT" charset="0"/>
              </a:rPr>
              <a:t>Fetal compromise- uteroplacental </a:t>
            </a:r>
            <a:r>
              <a:rPr lang="en-US" altLang="en-US" sz="2400" dirty="0" smtClean="0">
                <a:latin typeface="Gill Sans MT" charset="0"/>
              </a:rPr>
              <a:t>insufficiency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Char char="l"/>
            </a:pPr>
            <a:r>
              <a:rPr lang="en-US" altLang="en-US" sz="2400" dirty="0" smtClean="0">
                <a:latin typeface="Gill Sans MT" charset="0"/>
              </a:rPr>
              <a:t>Possible hysterectomy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Char char="l"/>
            </a:pPr>
            <a:r>
              <a:rPr lang="en-US" altLang="en-US" sz="2400" dirty="0" smtClean="0">
                <a:latin typeface="Gill Sans MT" charset="0"/>
              </a:rPr>
              <a:t>Maternal and fetal death</a:t>
            </a:r>
            <a:endParaRPr lang="en-CA" altLang="en-US" sz="2400" dirty="0">
              <a:latin typeface="Gill Sans MT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</a:pPr>
            <a:endParaRPr lang="en-CA" altLang="en-US" sz="2400" dirty="0">
              <a:solidFill>
                <a:schemeClr val="accent1"/>
              </a:solidFill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 bwMode="auto">
          <a:xfrm>
            <a:off x="304800" y="3810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1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Interventions – Uterine rupture</a:t>
            </a:r>
            <a:endParaRPr lang="en-US" sz="4100" b="1" kern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1" y="1676400"/>
            <a:ext cx="883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</a:pPr>
            <a:endParaRPr lang="en-CA" altLang="en-US" sz="2400" dirty="0">
              <a:solidFill>
                <a:schemeClr val="accent1"/>
              </a:solidFill>
              <a:latin typeface="Gill Sans MT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r>
              <a:rPr lang="en-CA" altLang="en-US" sz="2000" b="1" dirty="0" smtClean="0">
                <a:latin typeface="Gill Sans MT" charset="0"/>
              </a:rPr>
              <a:t>Prompt identification of possible uterine rupture is essential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endParaRPr lang="en-CA" altLang="en-US" sz="2000" b="1" dirty="0">
              <a:latin typeface="Gill Sans MT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r>
              <a:rPr lang="en-CA" altLang="en-US" sz="2000" b="1" dirty="0" smtClean="0">
                <a:latin typeface="Gill Sans MT" charset="0"/>
              </a:rPr>
              <a:t>Inform the medical team accordingly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endParaRPr lang="en-CA" altLang="en-US" sz="2000" b="1" dirty="0">
              <a:latin typeface="Gill Sans MT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r>
              <a:rPr lang="en-CA" altLang="en-US" sz="2000" b="1" dirty="0" smtClean="0">
                <a:latin typeface="Gill Sans MT" charset="0"/>
              </a:rPr>
              <a:t>Anticipate fluid resuscitation/administration of blood products (2</a:t>
            </a:r>
            <a:r>
              <a:rPr lang="en-CA" altLang="en-US" sz="2000" b="1" baseline="30000" dirty="0" smtClean="0">
                <a:latin typeface="Gill Sans MT" charset="0"/>
              </a:rPr>
              <a:t>nd</a:t>
            </a:r>
            <a:r>
              <a:rPr lang="en-CA" altLang="en-US" sz="2000" b="1" dirty="0" smtClean="0">
                <a:latin typeface="Gill Sans MT" charset="0"/>
              </a:rPr>
              <a:t> IV access, blood work up, </a:t>
            </a:r>
            <a:r>
              <a:rPr lang="en-CA" altLang="en-US" sz="2000" b="1" dirty="0">
                <a:latin typeface="Gill Sans MT" charset="0"/>
              </a:rPr>
              <a:t>x</a:t>
            </a:r>
            <a:r>
              <a:rPr lang="en-CA" altLang="en-US" sz="2000" b="1" dirty="0" smtClean="0">
                <a:latin typeface="Gill Sans MT" charset="0"/>
              </a:rPr>
              <a:t>match, etc)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endParaRPr lang="en-CA" altLang="en-US" sz="2000" b="1" dirty="0">
              <a:latin typeface="Gill Sans MT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r>
              <a:rPr lang="en-CA" altLang="en-US" sz="2000" b="1" dirty="0" smtClean="0">
                <a:latin typeface="Gill Sans MT" charset="0"/>
              </a:rPr>
              <a:t>Monitor maternal vital signs and fetal heart rate closely 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endParaRPr lang="en-CA" altLang="en-US" sz="2000" b="1" dirty="0">
              <a:latin typeface="Gill Sans MT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r>
              <a:rPr lang="en-CA" altLang="en-US" sz="2000" b="1" dirty="0" smtClean="0">
                <a:latin typeface="Gill Sans MT" charset="0"/>
              </a:rPr>
              <a:t>Perform intrauterine resuscitation measures if needed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endParaRPr lang="en-CA" altLang="en-US" sz="2000" b="1" dirty="0">
              <a:latin typeface="Gill Sans MT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r>
              <a:rPr lang="en-CA" altLang="en-US" sz="2000" b="1" dirty="0" smtClean="0">
                <a:latin typeface="Gill Sans MT" charset="0"/>
              </a:rPr>
              <a:t>Bring patient to OR STAT once uterine rupture is suspected/confirmed</a:t>
            </a:r>
          </a:p>
        </p:txBody>
      </p:sp>
    </p:spTree>
    <p:extLst>
      <p:ext uri="{BB962C8B-B14F-4D97-AF65-F5344CB8AC3E}">
        <p14:creationId xmlns:p14="http://schemas.microsoft.com/office/powerpoint/2010/main" val="1432233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 bwMode="auto">
          <a:xfrm>
            <a:off x="304800" y="3810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1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Specific interventions/care for TOLAC</a:t>
            </a:r>
            <a:endParaRPr lang="en-US" sz="4100" b="1" kern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716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Char char="l"/>
            </a:pPr>
            <a:endParaRPr lang="en-US" altLang="en-US" dirty="0" smtClean="0">
              <a:latin typeface="Gill Sans MT" charset="0"/>
            </a:endParaRPr>
          </a:p>
          <a:p>
            <a:pPr lvl="1" eaLnBrk="1" hangingPunct="1">
              <a:lnSpc>
                <a:spcPct val="80000"/>
              </a:lnSpc>
              <a:buSzPct val="70000"/>
            </a:pPr>
            <a:r>
              <a:rPr lang="en-US" altLang="en-US" b="1" dirty="0" smtClean="0">
                <a:latin typeface="Gill Sans MT" charset="0"/>
              </a:rPr>
              <a:t>Patient should be counselled and consented for TOLAC by treating physician</a:t>
            </a:r>
            <a:endParaRPr lang="en-US" altLang="en-US" b="1" dirty="0">
              <a:latin typeface="Gill Sans MT" charset="0"/>
            </a:endParaRP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Char char="l"/>
            </a:pPr>
            <a:endParaRPr lang="en-US" altLang="en-US" dirty="0" smtClean="0">
              <a:latin typeface="Gill Sans MT" charset="0"/>
            </a:endParaRPr>
          </a:p>
          <a:p>
            <a:pPr lvl="1" eaLnBrk="1" hangingPunct="1">
              <a:lnSpc>
                <a:spcPct val="80000"/>
              </a:lnSpc>
              <a:buSzPct val="70000"/>
            </a:pPr>
            <a:r>
              <a:rPr lang="en-US" altLang="en-US" b="1" dirty="0" smtClean="0">
                <a:latin typeface="Gill Sans MT" charset="0"/>
              </a:rPr>
              <a:t>Upon admission : </a:t>
            </a:r>
          </a:p>
          <a:p>
            <a:pPr lvl="1" eaLnBrk="1" hangingPunct="1">
              <a:buSzPct val="70000"/>
            </a:pPr>
            <a:endParaRPr lang="en-US" altLang="en-US" b="1" dirty="0">
              <a:latin typeface="Gill Sans MT" charset="0"/>
            </a:endParaRPr>
          </a:p>
          <a:p>
            <a:pPr marL="742950" lvl="1" indent="-285750" eaLnBrk="1" hangingPunct="1">
              <a:buSzPct val="70000"/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Gill Sans MT" charset="0"/>
              </a:rPr>
              <a:t>OB history : reason of previous c/s, previous VBAC, etc </a:t>
            </a:r>
          </a:p>
          <a:p>
            <a:pPr marL="742950" lvl="1" indent="-285750" eaLnBrk="1" hangingPunct="1">
              <a:buSzPct val="70000"/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Gill Sans MT" charset="0"/>
              </a:rPr>
              <a:t>Pain assessment &amp; teaching : Assess and describe the different types of pain the patient should be aware of (incision pain, shoulder pain, chest pain)</a:t>
            </a:r>
          </a:p>
          <a:p>
            <a:pPr marL="742950" lvl="1" indent="-285750" eaLnBrk="1" hangingPunct="1">
              <a:buSzPct val="70000"/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Gill Sans MT" charset="0"/>
              </a:rPr>
              <a:t>IV access: large </a:t>
            </a:r>
            <a:r>
              <a:rPr lang="en-US" altLang="en-US" sz="1600" dirty="0">
                <a:latin typeface="Gill Sans MT" charset="0"/>
              </a:rPr>
              <a:t>gauge IV </a:t>
            </a:r>
            <a:r>
              <a:rPr lang="en-US" altLang="en-US" sz="1600" dirty="0" smtClean="0">
                <a:latin typeface="Gill Sans MT" charset="0"/>
              </a:rPr>
              <a:t>+ Cross-match</a:t>
            </a:r>
          </a:p>
          <a:p>
            <a:pPr marL="742950" lvl="1" indent="-285750" eaLnBrk="1" hangingPunct="1">
              <a:buSzPct val="70000"/>
              <a:buFontTx/>
              <a:buChar char="-"/>
            </a:pPr>
            <a:endParaRPr lang="en-US" altLang="en-US" b="1" dirty="0">
              <a:latin typeface="Gill Sans MT" charset="0"/>
            </a:endParaRPr>
          </a:p>
          <a:p>
            <a:pPr lvl="1" eaLnBrk="1" hangingPunct="1">
              <a:buSzPct val="70000"/>
            </a:pPr>
            <a:r>
              <a:rPr lang="en-US" altLang="en-US" b="1" dirty="0" smtClean="0">
                <a:latin typeface="Gill Sans MT" charset="0"/>
              </a:rPr>
              <a:t>During labor : </a:t>
            </a:r>
          </a:p>
          <a:p>
            <a:pPr marL="742950" lvl="1" indent="-285750" eaLnBrk="1" hangingPunct="1">
              <a:buSzPct val="70000"/>
              <a:buFont typeface="Wingdings" panose="05000000000000000000" pitchFamily="2" charset="2"/>
              <a:buChar char="§"/>
            </a:pPr>
            <a:endParaRPr lang="en-US" altLang="en-US" sz="1600" b="1" dirty="0">
              <a:latin typeface="Gill Sans MT" charset="0"/>
            </a:endParaRPr>
          </a:p>
          <a:p>
            <a:pPr marL="742950" lvl="1" indent="-285750" eaLnBrk="1" hangingPunct="1">
              <a:buSzPct val="70000"/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Gill Sans MT" charset="0"/>
              </a:rPr>
              <a:t>Monitor the progress of labor with the </a:t>
            </a:r>
            <a:r>
              <a:rPr lang="en-US" altLang="en-US" sz="1600" b="1" dirty="0" smtClean="0">
                <a:latin typeface="Gill Sans MT" charset="0"/>
              </a:rPr>
              <a:t>TOLAC partogram </a:t>
            </a:r>
          </a:p>
          <a:p>
            <a:pPr marL="742950" lvl="1" indent="-285750" eaLnBrk="1" hangingPunct="1">
              <a:buSzPct val="70000"/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Gill Sans MT" charset="0"/>
              </a:rPr>
              <a:t>If induction of labor : contraindication for Cytotec (Misoprostol) and Cervidil (Dinoprostone) </a:t>
            </a:r>
          </a:p>
          <a:p>
            <a:pPr marL="742950" lvl="1" indent="-285750" eaLnBrk="1" hangingPunct="1">
              <a:buSzPct val="70000"/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Gill Sans MT" charset="0"/>
              </a:rPr>
              <a:t>Maximum dose of Oxytocin IV : 20mu/min </a:t>
            </a:r>
          </a:p>
          <a:p>
            <a:pPr marL="742950" lvl="1" indent="-285750" eaLnBrk="1" hangingPunct="1">
              <a:buSzPct val="70000"/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Gill Sans MT" charset="0"/>
              </a:rPr>
              <a:t>Delay ARM as long as possible</a:t>
            </a:r>
          </a:p>
          <a:p>
            <a:pPr marL="742950" lvl="1" indent="-285750" eaLnBrk="1" hangingPunct="1">
              <a:buSzPct val="70000"/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Gill Sans MT" charset="0"/>
              </a:rPr>
              <a:t>Ensure adequate pain management </a:t>
            </a:r>
          </a:p>
          <a:p>
            <a:pPr lvl="1" eaLnBrk="1" hangingPunct="1">
              <a:buSzPct val="70000"/>
            </a:pPr>
            <a:endParaRPr lang="en-US" alt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32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 bwMode="auto">
          <a:xfrm>
            <a:off x="381000" y="26125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1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TOLAC Partogram</a:t>
            </a:r>
            <a:endParaRPr lang="en-US" sz="4100" b="1" kern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219200"/>
            <a:ext cx="883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chemeClr val="tx2"/>
              </a:buClr>
              <a:buSzPct val="70000"/>
              <a:buNone/>
            </a:pPr>
            <a:r>
              <a:rPr lang="en-CA" altLang="en-US" sz="1400" b="1" dirty="0" smtClean="0">
                <a:latin typeface="Gill Sans MT" charset="0"/>
              </a:rPr>
              <a:t>Start TOLAC partogram when patient is 4cm dilated or more and is experiencing regular contractions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37123"/>
              </p:ext>
            </p:extLst>
          </p:nvPr>
        </p:nvGraphicFramePr>
        <p:xfrm>
          <a:off x="1371600" y="1676400"/>
          <a:ext cx="6516034" cy="5035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3" imgW="7543704" imgH="5829044" progId="AcroExch.Document.DC">
                  <p:embed/>
                </p:oleObj>
              </mc:Choice>
              <mc:Fallback>
                <p:oleObj name="Acrobat Document" r:id="rId3" imgW="7543704" imgH="582904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1676400"/>
                        <a:ext cx="6516034" cy="5035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08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 bwMode="auto">
          <a:xfrm>
            <a:off x="304800" y="3810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1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Special considerations</a:t>
            </a:r>
            <a:endParaRPr lang="en-US" sz="4100" b="1" kern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1" y="1676400"/>
            <a:ext cx="8839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</a:pPr>
            <a:endParaRPr lang="en-CA" altLang="en-US" sz="2000" dirty="0" smtClean="0">
              <a:solidFill>
                <a:schemeClr val="accent1"/>
              </a:solidFill>
              <a:latin typeface="Gill Sans MT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r>
              <a:rPr lang="en-CA" altLang="en-US" sz="2000" b="1" dirty="0" smtClean="0">
                <a:latin typeface="Gill Sans MT" charset="0"/>
              </a:rPr>
              <a:t>Explore the emotional component of the TOLAC : </a:t>
            </a:r>
            <a:r>
              <a:rPr lang="en-US" altLang="en-US" sz="2000" b="1" dirty="0" smtClean="0">
                <a:latin typeface="Gill Sans MT" charset="0"/>
              </a:rPr>
              <a:t>keep </a:t>
            </a:r>
            <a:r>
              <a:rPr lang="en-US" altLang="en-US" sz="2000" b="1" dirty="0">
                <a:latin typeface="Gill Sans MT" charset="0"/>
              </a:rPr>
              <a:t>in mind some parents have expectations and </a:t>
            </a:r>
            <a:r>
              <a:rPr lang="en-US" altLang="en-US" sz="2000" b="1" dirty="0" smtClean="0">
                <a:latin typeface="Gill Sans MT" charset="0"/>
              </a:rPr>
              <a:t>hopes.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endParaRPr lang="fr-CA" altLang="en-US" sz="2000" b="1" dirty="0" smtClean="0">
              <a:latin typeface="Gill Sans MT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r>
              <a:rPr lang="fr-CA" altLang="en-US" sz="2000" b="1" dirty="0" err="1" smtClean="0">
                <a:latin typeface="Gill Sans MT" charset="0"/>
              </a:rPr>
              <a:t>Include</a:t>
            </a:r>
            <a:r>
              <a:rPr lang="fr-CA" altLang="en-US" sz="2000" b="1" dirty="0" smtClean="0">
                <a:latin typeface="Gill Sans MT" charset="0"/>
              </a:rPr>
              <a:t> and update </a:t>
            </a:r>
            <a:r>
              <a:rPr lang="fr-CA" altLang="en-US" sz="2000" b="1" dirty="0" err="1" smtClean="0">
                <a:latin typeface="Gill Sans MT" charset="0"/>
              </a:rPr>
              <a:t>them</a:t>
            </a:r>
            <a:r>
              <a:rPr lang="fr-CA" altLang="en-US" sz="2000" b="1" dirty="0" smtClean="0">
                <a:latin typeface="Gill Sans MT" charset="0"/>
              </a:rPr>
              <a:t> as </a:t>
            </a:r>
            <a:r>
              <a:rPr lang="fr-CA" altLang="en-US" sz="2000" b="1" dirty="0" err="1" smtClean="0">
                <a:latin typeface="Gill Sans MT" charset="0"/>
              </a:rPr>
              <a:t>much</a:t>
            </a:r>
            <a:r>
              <a:rPr lang="fr-CA" altLang="en-US" sz="2000" b="1" dirty="0" smtClean="0">
                <a:latin typeface="Gill Sans MT" charset="0"/>
              </a:rPr>
              <a:t> as possible in regards of the plan of care.</a:t>
            </a:r>
            <a:endParaRPr lang="en-CA" altLang="en-US" sz="2000" b="1" dirty="0" smtClean="0">
              <a:latin typeface="Gill Sans MT" charset="0"/>
            </a:endParaRPr>
          </a:p>
        </p:txBody>
      </p:sp>
      <p:pic>
        <p:nvPicPr>
          <p:cNvPr id="4100" name="Picture 4" descr="210+ Pregnancy Counseling Illustrations, Royalty-Free Vector Graphics &amp;  Clip Art - iStock | Midwife, Medical counseling, Pregnancy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4972268" cy="284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2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WordArt 5"/>
          <p:cNvSpPr>
            <a:spLocks noChangeArrowheads="1" noChangeShapeType="1" noTextEdit="1"/>
          </p:cNvSpPr>
          <p:nvPr/>
        </p:nvSpPr>
        <p:spPr bwMode="auto">
          <a:xfrm>
            <a:off x="1143000" y="1219200"/>
            <a:ext cx="6781800" cy="3581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eaLnBrk="1" hangingPunct="1">
              <a:defRPr/>
            </a:pPr>
            <a:r>
              <a:rPr lang="fr-FR" sz="5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  <a:ea typeface="Arial Black"/>
                <a:cs typeface="Arial Black"/>
              </a:rPr>
              <a:t>TOLAC</a:t>
            </a:r>
          </a:p>
          <a:p>
            <a:pPr algn="ctr" eaLnBrk="1" hangingPunct="1">
              <a:defRPr/>
            </a:pPr>
            <a:r>
              <a:rPr lang="fr-FR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  <a:ea typeface="Arial Black"/>
                <a:cs typeface="Arial Black"/>
              </a:rPr>
              <a:t>TRIAL OF LABOUR AFTER C-SECTION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WordArt 5"/>
          <p:cNvSpPr>
            <a:spLocks noChangeArrowheads="1" noChangeShapeType="1" noTextEdit="1"/>
          </p:cNvSpPr>
          <p:nvPr/>
        </p:nvSpPr>
        <p:spPr bwMode="auto">
          <a:xfrm>
            <a:off x="1143000" y="1219200"/>
            <a:ext cx="6781800" cy="3581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eaLnBrk="1" hangingPunct="1">
              <a:defRPr/>
            </a:pPr>
            <a:r>
              <a:rPr lang="fr-FR" sz="5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  <a:ea typeface="Arial Black"/>
                <a:cs typeface="Arial Black"/>
              </a:rPr>
              <a:t>VBAC</a:t>
            </a:r>
          </a:p>
          <a:p>
            <a:pPr algn="ctr" eaLnBrk="1" hangingPunct="1">
              <a:defRPr/>
            </a:pPr>
            <a:r>
              <a:rPr lang="fr-FR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  <a:ea typeface="Arial Black"/>
                <a:cs typeface="Arial Black"/>
              </a:rPr>
              <a:t>VAGINAL BIRTH AFTER C-SECTION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/>
          </p:cNvSpPr>
          <p:nvPr>
            <p:ph type="title" idx="4294967295"/>
          </p:nvPr>
        </p:nvSpPr>
        <p:spPr>
          <a:xfrm>
            <a:off x="463550" y="3048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Risks and Benefits</a:t>
            </a:r>
            <a:endParaRPr lang="en-US" sz="41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2333" y="1676400"/>
            <a:ext cx="406472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r>
              <a:rPr lang="en-US" sz="2000" b="1" kern="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Benefits TOLAC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endParaRPr lang="en-US" sz="2000" kern="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r>
              <a:rPr lang="en-US" sz="2000" kern="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Shorter hospital stay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r>
              <a:rPr lang="en-US" sz="2000" kern="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Lower risk of infection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r>
              <a:rPr lang="en-US" sz="2000" kern="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Less blood loss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endParaRPr lang="en-US" sz="2000" kern="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r>
              <a:rPr lang="en-US" sz="2000" b="1" kern="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Benefits </a:t>
            </a:r>
            <a:r>
              <a:rPr lang="en-US" sz="2000" b="1" kern="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elective repeat CS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endParaRPr lang="en-US" sz="2000" kern="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r>
              <a:rPr lang="en-US" sz="2000" kern="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Overall lower risk for baby</a:t>
            </a:r>
          </a:p>
        </p:txBody>
      </p:sp>
      <p:sp>
        <p:nvSpPr>
          <p:cNvPr id="5125" name="Rectangle 4"/>
          <p:cNvSpPr txBox="1">
            <a:spLocks noChangeArrowheads="1"/>
          </p:cNvSpPr>
          <p:nvPr/>
        </p:nvSpPr>
        <p:spPr bwMode="auto">
          <a:xfrm>
            <a:off x="4495800" y="1676400"/>
            <a:ext cx="4197350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CA" altLang="en-US" sz="2000" b="1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Risks of TOLAC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en-CA" altLang="en-US" sz="2000" b="1" dirty="0" smtClean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CA" altLang="en-US" sz="2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Uterine rupture (1%)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CA" altLang="en-US" sz="2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Hysterectomy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CA" altLang="en-US" sz="2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 O</a:t>
            </a:r>
            <a:r>
              <a:rPr lang="en-CA" altLang="en-US" sz="2000" baseline="-25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CA" altLang="en-US" sz="2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for baby (50%)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en-CA" altLang="en-US" sz="2000" dirty="0" smtClean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CA" altLang="en-US" sz="2000" b="1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Risks if CS needed during TOLAC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CA" altLang="en-US" sz="2000" b="1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(vs elective repeat CS)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en-CA" altLang="en-US" sz="2000" b="1" dirty="0" smtClean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r>
              <a:rPr lang="en-CA" altLang="en-US" sz="2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risk of bleeding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r>
              <a:rPr lang="en-CA" altLang="en-US" sz="2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risk of infection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SzPct val="70000"/>
              <a:buNone/>
            </a:pPr>
            <a:r>
              <a:rPr lang="en-CA" altLang="en-US" sz="2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risk of surgical injury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</a:pPr>
            <a:endParaRPr lang="en-CA" altLang="en-US" sz="2100" dirty="0">
              <a:solidFill>
                <a:schemeClr val="accent1"/>
              </a:solidFill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81000" y="304800"/>
            <a:ext cx="86106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Factors that increase the likelihood of a successful VBAC </a:t>
            </a:r>
            <a:endParaRPr lang="en-US" alt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0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</a:t>
            </a:r>
            <a:r>
              <a:rPr lang="en-US" alt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 VBAC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vaginal delivery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BMI </a:t>
            </a:r>
            <a:r>
              <a:rPr lang="en-US" alt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&lt;30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Birth weight &lt;4000 g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Spontaneous onset of labour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Indication for previous CS </a:t>
            </a:r>
            <a:r>
              <a:rPr lang="en-US" altLang="en-US" sz="2000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(breech </a:t>
            </a:r>
            <a:r>
              <a:rPr lang="en-US" alt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presentation) not present in current pregnancy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Maternal age &lt; 40 </a:t>
            </a:r>
            <a:r>
              <a:rPr lang="en-US" altLang="en-US" sz="2000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Factors that decrease the likelihood of a successful </a:t>
            </a:r>
            <a:r>
              <a:rPr lang="en-US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VBAC</a:t>
            </a:r>
          </a:p>
          <a:p>
            <a:pPr algn="ctr" eaLnBrk="1" hangingPunct="1"/>
            <a:endParaRPr lang="en-US" alt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</a:t>
            </a:r>
            <a:r>
              <a:rPr lang="en-US" alt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 performed for </a:t>
            </a:r>
            <a:r>
              <a:rPr lang="en-US" altLang="en-US" sz="2000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 dystocia</a:t>
            </a:r>
            <a:endParaRPr lang="en-US" altLang="en-US" sz="20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for induction of labour requiring cervical ripening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for augmentation of labour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Gestational age &gt; 40 weeks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birth weight &gt; 4000 </a:t>
            </a:r>
            <a:r>
              <a:rPr lang="en-US" altLang="en-US" sz="2000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grams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BMI &gt; 30 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Maternal hypertension</a:t>
            </a:r>
            <a:endParaRPr lang="en-US" altLang="en-US" sz="20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438400"/>
            <a:ext cx="8001000" cy="1905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most dangerous complication of a TOLAC ?</a:t>
            </a:r>
            <a:endParaRPr lang="en-US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9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0"/>
            <a:ext cx="3343836" cy="4168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810000"/>
            <a:ext cx="524911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6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Uterine Rupture</a:t>
            </a:r>
            <a:endParaRPr lang="en-US" alt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609600" y="1417638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10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SzPct val="70000"/>
              <a:buNone/>
            </a:pPr>
            <a:r>
              <a:rPr lang="en-US" altLang="en-US" sz="1800" b="1" dirty="0">
                <a:latin typeface="Gill Sans MT" charset="0"/>
              </a:rPr>
              <a:t>The complete separation of the myometrium with or without extrusion of the fetal parts into the maternal peritoneal cavity</a:t>
            </a:r>
            <a:r>
              <a:rPr lang="en-US" altLang="en-US" sz="1800" b="1" dirty="0" smtClean="0">
                <a:latin typeface="Gill Sans MT" charset="0"/>
              </a:rPr>
              <a:t>.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</a:pPr>
            <a:endParaRPr lang="en-US" altLang="en-US" sz="1800" dirty="0" smtClean="0">
              <a:latin typeface="Gill Sans MT" charset="0"/>
            </a:endParaRPr>
          </a:p>
          <a:p>
            <a:pPr marL="457200" lvl="1" indent="0" eaLnBrk="1" hangingPunct="1">
              <a:lnSpc>
                <a:spcPct val="80000"/>
              </a:lnSpc>
              <a:spcAft>
                <a:spcPts val="600"/>
              </a:spcAft>
              <a:buSzPct val="70000"/>
              <a:buNone/>
            </a:pPr>
            <a:r>
              <a:rPr lang="en-US" altLang="en-US" sz="1800" dirty="0" smtClean="0">
                <a:latin typeface="Gill Sans MT" charset="0"/>
              </a:rPr>
              <a:t>Hyperstimulation </a:t>
            </a:r>
            <a:r>
              <a:rPr lang="en-US" altLang="en-US" sz="1800" dirty="0">
                <a:latin typeface="Gill Sans MT" charset="0"/>
              </a:rPr>
              <a:t>with large </a:t>
            </a:r>
            <a:r>
              <a:rPr lang="en-US" altLang="en-US" sz="1800" dirty="0" smtClean="0">
                <a:latin typeface="Gill Sans MT" charset="0"/>
              </a:rPr>
              <a:t>doses </a:t>
            </a:r>
            <a:r>
              <a:rPr lang="en-US" altLang="en-US" sz="1800" dirty="0">
                <a:latin typeface="Gill Sans MT" charset="0"/>
              </a:rPr>
              <a:t>of </a:t>
            </a:r>
            <a:r>
              <a:rPr lang="en-US" altLang="en-US" sz="1800" dirty="0" smtClean="0">
                <a:latin typeface="Gill Sans MT" charset="0"/>
              </a:rPr>
              <a:t>Oxytocin IV is also a risk factor !!</a:t>
            </a:r>
            <a:endParaRPr lang="en-US" altLang="en-US" sz="1800" dirty="0">
              <a:latin typeface="Gill Sans MT" charset="0"/>
            </a:endParaRP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endParaRPr lang="en-US" altLang="en-US" sz="1800" dirty="0">
              <a:latin typeface="Gill Sans M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895600"/>
            <a:ext cx="2921870" cy="3475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1143000"/>
            <a:ext cx="4876800" cy="489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80000"/>
              </a:lnSpc>
              <a:spcAft>
                <a:spcPts val="600"/>
              </a:spcAft>
              <a:buClr>
                <a:srgbClr val="000000"/>
              </a:buClr>
              <a:buSzPct val="70000"/>
            </a:pPr>
            <a:r>
              <a:rPr lang="en-US" altLang="en-US" b="1" dirty="0" smtClean="0">
                <a:solidFill>
                  <a:srgbClr val="000000"/>
                </a:solidFill>
                <a:latin typeface="Gill Sans MT" charset="0"/>
              </a:rPr>
              <a:t>Signs of uterine rupture</a:t>
            </a:r>
          </a:p>
          <a:p>
            <a:pPr marL="285750" lvl="0" indent="-285750" algn="ctr" eaLnBrk="1" hangingPunct="1">
              <a:lnSpc>
                <a:spcPct val="80000"/>
              </a:lnSpc>
              <a:spcAft>
                <a:spcPts val="60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§"/>
            </a:pPr>
            <a:endParaRPr lang="en-US" altLang="en-US" sz="1400" b="1" dirty="0">
              <a:solidFill>
                <a:srgbClr val="000000"/>
              </a:solidFill>
              <a:latin typeface="Gill Sans MT" charset="0"/>
            </a:endParaRP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000000"/>
                </a:solidFill>
                <a:latin typeface="Gill Sans MT" charset="0"/>
              </a:rPr>
              <a:t>1</a:t>
            </a:r>
            <a:r>
              <a:rPr lang="en-US" altLang="en-US" sz="1400" baseline="30000" dirty="0">
                <a:solidFill>
                  <a:srgbClr val="000000"/>
                </a:solidFill>
                <a:latin typeface="Gill Sans MT" charset="0"/>
              </a:rPr>
              <a:t>st</a:t>
            </a:r>
            <a:r>
              <a:rPr lang="en-US" altLang="en-US" sz="1400" dirty="0">
                <a:solidFill>
                  <a:srgbClr val="000000"/>
                </a:solidFill>
                <a:latin typeface="Gill Sans MT" charset="0"/>
              </a:rPr>
              <a:t> sign usually </a:t>
            </a:r>
            <a:r>
              <a:rPr lang="en-US" altLang="en-US" sz="1400" dirty="0" smtClean="0">
                <a:solidFill>
                  <a:srgbClr val="000000"/>
                </a:solidFill>
                <a:latin typeface="Gill Sans MT" charset="0"/>
              </a:rPr>
              <a:t>abnormal </a:t>
            </a:r>
            <a:r>
              <a:rPr lang="en-US" altLang="en-US" sz="1400" dirty="0">
                <a:solidFill>
                  <a:srgbClr val="000000"/>
                </a:solidFill>
                <a:latin typeface="Gill Sans MT" charset="0"/>
              </a:rPr>
              <a:t>FHR </a:t>
            </a:r>
            <a:endParaRPr lang="en-US" altLang="en-US" sz="1400" dirty="0" smtClean="0">
              <a:solidFill>
                <a:srgbClr val="000000"/>
              </a:solidFill>
              <a:latin typeface="Gill Sans MT" charset="0"/>
            </a:endParaRP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endParaRPr lang="en-US" altLang="en-US" sz="1400" dirty="0">
              <a:solidFill>
                <a:srgbClr val="000000"/>
              </a:solidFill>
              <a:latin typeface="Gill Sans MT" charset="0"/>
            </a:endParaRPr>
          </a:p>
          <a:p>
            <a:pPr marL="742950" lvl="1" indent="-285750" eaLnBrk="1" hangingPunct="1"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000000"/>
                </a:solidFill>
                <a:latin typeface="Gill Sans MT" charset="0"/>
              </a:rPr>
              <a:t>Constant </a:t>
            </a:r>
            <a:r>
              <a:rPr lang="en-US" altLang="en-US" sz="1400" dirty="0">
                <a:solidFill>
                  <a:srgbClr val="000000"/>
                </a:solidFill>
                <a:latin typeface="Gill Sans MT" charset="0"/>
              </a:rPr>
              <a:t>acute abdominal </a:t>
            </a:r>
            <a:r>
              <a:rPr lang="en-US" altLang="en-US" sz="1400" dirty="0" smtClean="0">
                <a:solidFill>
                  <a:srgbClr val="000000"/>
                </a:solidFill>
                <a:latin typeface="Gill Sans MT" charset="0"/>
              </a:rPr>
              <a:t>pain</a:t>
            </a:r>
          </a:p>
          <a:p>
            <a:pPr lvl="1" eaLnBrk="1" hangingPunct="1">
              <a:spcAft>
                <a:spcPts val="600"/>
              </a:spcAft>
              <a:buSzPct val="70000"/>
            </a:pPr>
            <a:r>
              <a:rPr lang="en-US" altLang="en-US" sz="1400" dirty="0" smtClean="0">
                <a:solidFill>
                  <a:srgbClr val="000000"/>
                </a:solidFill>
                <a:latin typeface="Gill Sans MT" charset="0"/>
              </a:rPr>
              <a:t>      or pain at the rupture site</a:t>
            </a:r>
          </a:p>
          <a:p>
            <a:pPr marL="742950" lvl="1" indent="-285750" eaLnBrk="1" hangingPunct="1"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endParaRPr lang="en-US" altLang="en-US" sz="1400" dirty="0">
              <a:solidFill>
                <a:srgbClr val="000000"/>
              </a:solidFill>
              <a:latin typeface="Gill Sans MT" charset="0"/>
            </a:endParaRPr>
          </a:p>
          <a:p>
            <a:pPr marL="742950" lvl="1" indent="-285750" eaLnBrk="1" hangingPunct="1"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000000"/>
                </a:solidFill>
                <a:latin typeface="Gill Sans MT" charset="0"/>
              </a:rPr>
              <a:t>Chest pain or shoulder tip pain</a:t>
            </a: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endParaRPr lang="en-US" altLang="en-US" sz="1400" dirty="0">
              <a:solidFill>
                <a:srgbClr val="000000"/>
              </a:solidFill>
              <a:latin typeface="Gill Sans MT" charset="0"/>
            </a:endParaRP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000000"/>
                </a:solidFill>
                <a:latin typeface="Gill Sans MT" charset="0"/>
              </a:rPr>
              <a:t>Vaginal </a:t>
            </a:r>
            <a:r>
              <a:rPr lang="en-US" altLang="en-US" sz="1400" dirty="0" smtClean="0">
                <a:solidFill>
                  <a:srgbClr val="000000"/>
                </a:solidFill>
                <a:latin typeface="Gill Sans MT" charset="0"/>
              </a:rPr>
              <a:t>bleeding</a:t>
            </a: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endParaRPr lang="en-US" altLang="en-US" sz="1400" dirty="0">
              <a:solidFill>
                <a:srgbClr val="000000"/>
              </a:solidFill>
              <a:latin typeface="Gill Sans MT" charset="0"/>
            </a:endParaRP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000000"/>
                </a:solidFill>
                <a:latin typeface="Gill Sans MT" charset="0"/>
              </a:rPr>
              <a:t>Hematuria</a:t>
            </a: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endParaRPr lang="en-US" altLang="en-US" sz="1400" dirty="0">
              <a:solidFill>
                <a:srgbClr val="000000"/>
              </a:solidFill>
              <a:latin typeface="Gill Sans MT" charset="0"/>
            </a:endParaRP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000000"/>
                </a:solidFill>
                <a:latin typeface="Gill Sans MT" charset="0"/>
              </a:rPr>
              <a:t>Irregular abdominal wall </a:t>
            </a:r>
            <a:r>
              <a:rPr lang="en-US" altLang="en-US" sz="1400" dirty="0" smtClean="0">
                <a:solidFill>
                  <a:srgbClr val="000000"/>
                </a:solidFill>
                <a:latin typeface="Gill Sans MT" charset="0"/>
              </a:rPr>
              <a:t>contour</a:t>
            </a: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endParaRPr lang="en-US" altLang="en-US" sz="1400" dirty="0">
              <a:solidFill>
                <a:srgbClr val="000000"/>
              </a:solidFill>
              <a:latin typeface="Gill Sans MT" charset="0"/>
            </a:endParaRP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000000"/>
                </a:solidFill>
                <a:latin typeface="Gill Sans MT" charset="0"/>
              </a:rPr>
              <a:t>Loss of fetal </a:t>
            </a:r>
            <a:r>
              <a:rPr lang="en-US" altLang="en-US" sz="1400" dirty="0" smtClean="0">
                <a:solidFill>
                  <a:srgbClr val="000000"/>
                </a:solidFill>
                <a:latin typeface="Gill Sans MT" charset="0"/>
              </a:rPr>
              <a:t>station</a:t>
            </a: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endParaRPr lang="en-US" altLang="en-US" sz="1400" dirty="0">
              <a:solidFill>
                <a:srgbClr val="000000"/>
              </a:solidFill>
              <a:latin typeface="Gill Sans MT" charset="0"/>
            </a:endParaRP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000000"/>
                </a:solidFill>
                <a:latin typeface="Gill Sans MT" charset="0"/>
              </a:rPr>
              <a:t>Maternal signs of hypovolemic shock : tachycardia, hypotension</a:t>
            </a:r>
            <a:endParaRPr lang="en-US" altLang="en-US" sz="1400" dirty="0">
              <a:solidFill>
                <a:srgbClr val="000000"/>
              </a:solidFill>
              <a:latin typeface="Gill Sans MT" charset="0"/>
            </a:endParaRPr>
          </a:p>
        </p:txBody>
      </p:sp>
      <p:pic>
        <p:nvPicPr>
          <p:cNvPr id="1026" name="Picture 2" descr="Uterine rupture during pregnancy is a rare event and - MEDiz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968625" cy="271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094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581</Words>
  <Application>Microsoft Office PowerPoint</Application>
  <PresentationFormat>On-screen Show (4:3)</PresentationFormat>
  <Paragraphs>132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Arial Black</vt:lpstr>
      <vt:lpstr>Calibri</vt:lpstr>
      <vt:lpstr>Gill Sans MT</vt:lpstr>
      <vt:lpstr>Wingdings</vt:lpstr>
      <vt:lpstr>Default Design</vt:lpstr>
      <vt:lpstr>Acrobat Document</vt:lpstr>
      <vt:lpstr>What is the difference between a TOLAC and a VBAC ? </vt:lpstr>
      <vt:lpstr>PowerPoint Presentation</vt:lpstr>
      <vt:lpstr>PowerPoint Presentation</vt:lpstr>
      <vt:lpstr>Risks and Benefits</vt:lpstr>
      <vt:lpstr>PowerPoint Presentation</vt:lpstr>
      <vt:lpstr>PowerPoint Presentation</vt:lpstr>
      <vt:lpstr>PowerPoint Presentation</vt:lpstr>
      <vt:lpstr>Uterine Rupture</vt:lpstr>
      <vt:lpstr>PowerPoint Presentation</vt:lpstr>
      <vt:lpstr>PowerPoint Presentation</vt:lpstr>
      <vt:lpstr>Uterine Rupture</vt:lpstr>
      <vt:lpstr>PowerPoint Presentation</vt:lpstr>
      <vt:lpstr>PowerPoint Presentation</vt:lpstr>
      <vt:lpstr>PowerPoint Presentation</vt:lpstr>
      <vt:lpstr>PowerPoint Presentation</vt:lpstr>
    </vt:vector>
  </TitlesOfParts>
  <Company>MUHC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mkhongkh</dc:creator>
  <cp:lastModifiedBy>ELISABETH CHAILLOUX</cp:lastModifiedBy>
  <cp:revision>21</cp:revision>
  <dcterms:created xsi:type="dcterms:W3CDTF">2013-05-10T01:33:06Z</dcterms:created>
  <dcterms:modified xsi:type="dcterms:W3CDTF">2025-03-10T15:32:40Z</dcterms:modified>
</cp:coreProperties>
</file>