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70" r:id="rId2"/>
    <p:sldId id="258" r:id="rId3"/>
    <p:sldId id="257" r:id="rId4"/>
    <p:sldId id="256" r:id="rId5"/>
    <p:sldId id="260" r:id="rId6"/>
    <p:sldId id="271" r:id="rId7"/>
    <p:sldId id="259" r:id="rId8"/>
    <p:sldId id="264" r:id="rId9"/>
    <p:sldId id="267" r:id="rId10"/>
    <p:sldId id="268" r:id="rId11"/>
    <p:sldId id="269" r:id="rId12"/>
    <p:sldId id="262" r:id="rId13"/>
    <p:sldId id="274" r:id="rId14"/>
    <p:sldId id="263" r:id="rId15"/>
    <p:sldId id="261" r:id="rId16"/>
    <p:sldId id="265" r:id="rId17"/>
    <p:sldId id="275" r:id="rId18"/>
    <p:sldId id="273" r:id="rId19"/>
    <p:sldId id="266" r:id="rId20"/>
    <p:sldId id="278" r:id="rId21"/>
    <p:sldId id="272" r:id="rId22"/>
    <p:sldId id="279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97"/>
    <a:srgbClr val="FEF5E8"/>
    <a:srgbClr val="0099FF"/>
    <a:srgbClr val="F8BD5E"/>
    <a:srgbClr val="FAD18E"/>
    <a:srgbClr val="F7B74F"/>
    <a:srgbClr val="F9C777"/>
    <a:srgbClr val="FEF4E5"/>
    <a:srgbClr val="FBDAA4"/>
    <a:srgbClr val="D4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6B5E8-EF1B-4054-9794-29830AA145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4741AD-7AC0-4850-BEBF-3AC41BC6289F}">
      <dgm:prSet/>
      <dgm:spPr/>
      <dgm:t>
        <a:bodyPr/>
        <a:lstStyle/>
        <a:p>
          <a:r>
            <a:rPr lang="fr-CA" b="1" dirty="0"/>
            <a:t>First </a:t>
          </a:r>
          <a:r>
            <a:rPr lang="fr-CA" b="1" dirty="0" err="1"/>
            <a:t>trimester</a:t>
          </a:r>
          <a:r>
            <a:rPr lang="fr-CA" b="1" dirty="0"/>
            <a:t> </a:t>
          </a:r>
        </a:p>
        <a:p>
          <a:r>
            <a:rPr lang="fr-CA" b="1" dirty="0"/>
            <a:t>(0-13 </a:t>
          </a:r>
          <a:r>
            <a:rPr lang="fr-CA" b="1" dirty="0" err="1"/>
            <a:t>weeks</a:t>
          </a:r>
          <a:r>
            <a:rPr lang="fr-CA" b="1" dirty="0"/>
            <a:t>)</a:t>
          </a:r>
          <a:endParaRPr lang="en-US" dirty="0"/>
        </a:p>
      </dgm:t>
    </dgm:pt>
    <dgm:pt modelId="{ECA746AE-4991-4A0C-A457-65C330401DDE}" type="parTrans" cxnId="{F07A1420-54D9-4E7C-ADE9-33BDE9E24136}">
      <dgm:prSet/>
      <dgm:spPr/>
      <dgm:t>
        <a:bodyPr/>
        <a:lstStyle/>
        <a:p>
          <a:endParaRPr lang="en-US"/>
        </a:p>
      </dgm:t>
    </dgm:pt>
    <dgm:pt modelId="{E20C07B1-4F54-48D8-BC6B-E22559E75AF2}" type="sibTrans" cxnId="{F07A1420-54D9-4E7C-ADE9-33BDE9E24136}">
      <dgm:prSet/>
      <dgm:spPr/>
      <dgm:t>
        <a:bodyPr/>
        <a:lstStyle/>
        <a:p>
          <a:endParaRPr lang="en-US"/>
        </a:p>
      </dgm:t>
    </dgm:pt>
    <dgm:pt modelId="{F8525C0C-76A4-484E-9082-7EB7A6C91CB2}">
      <dgm:prSet/>
      <dgm:spPr/>
      <dgm:t>
        <a:bodyPr/>
        <a:lstStyle/>
        <a:p>
          <a:r>
            <a:rPr lang="fr-CA" b="1" dirty="0"/>
            <a:t>Second </a:t>
          </a:r>
          <a:r>
            <a:rPr lang="fr-CA" b="1" dirty="0" err="1"/>
            <a:t>trimester</a:t>
          </a:r>
          <a:r>
            <a:rPr lang="fr-CA" b="1" dirty="0"/>
            <a:t> (14-27 </a:t>
          </a:r>
          <a:r>
            <a:rPr lang="fr-CA" b="1" dirty="0" err="1"/>
            <a:t>weeks</a:t>
          </a:r>
          <a:r>
            <a:rPr lang="fr-CA" b="1" dirty="0"/>
            <a:t>)</a:t>
          </a:r>
          <a:endParaRPr lang="en-US" dirty="0"/>
        </a:p>
      </dgm:t>
    </dgm:pt>
    <dgm:pt modelId="{B9633530-402B-4A18-8E15-B22759469949}" type="parTrans" cxnId="{673F2338-AF5F-46C6-B4A5-190BF2EF90B7}">
      <dgm:prSet/>
      <dgm:spPr/>
      <dgm:t>
        <a:bodyPr/>
        <a:lstStyle/>
        <a:p>
          <a:endParaRPr lang="en-US"/>
        </a:p>
      </dgm:t>
    </dgm:pt>
    <dgm:pt modelId="{D878BC84-495C-40DF-BE29-6F41D3E2CBB3}" type="sibTrans" cxnId="{673F2338-AF5F-46C6-B4A5-190BF2EF90B7}">
      <dgm:prSet/>
      <dgm:spPr/>
      <dgm:t>
        <a:bodyPr/>
        <a:lstStyle/>
        <a:p>
          <a:endParaRPr lang="en-US"/>
        </a:p>
      </dgm:t>
    </dgm:pt>
    <dgm:pt modelId="{8DD49922-96DE-49C9-9CAA-759FD48E7665}">
      <dgm:prSet/>
      <dgm:spPr/>
      <dgm:t>
        <a:bodyPr/>
        <a:lstStyle/>
        <a:p>
          <a:r>
            <a:rPr lang="fr-CA" b="1" dirty="0" err="1"/>
            <a:t>Third</a:t>
          </a:r>
          <a:r>
            <a:rPr lang="fr-CA" b="1" dirty="0"/>
            <a:t> </a:t>
          </a:r>
          <a:r>
            <a:rPr lang="fr-CA" b="1" dirty="0" err="1"/>
            <a:t>trimester</a:t>
          </a:r>
          <a:r>
            <a:rPr lang="fr-CA" b="1" dirty="0"/>
            <a:t> (28-40 </a:t>
          </a:r>
          <a:r>
            <a:rPr lang="fr-CA" b="1" dirty="0" err="1"/>
            <a:t>weeks</a:t>
          </a:r>
          <a:r>
            <a:rPr lang="fr-CA" b="1" dirty="0"/>
            <a:t>)</a:t>
          </a:r>
          <a:endParaRPr lang="en-US" dirty="0"/>
        </a:p>
      </dgm:t>
    </dgm:pt>
    <dgm:pt modelId="{F00B2C5B-2F98-4D23-901A-A271B4782648}" type="parTrans" cxnId="{42C6B1A9-8A18-4E66-AB00-1B2DDFD60ED4}">
      <dgm:prSet/>
      <dgm:spPr/>
      <dgm:t>
        <a:bodyPr/>
        <a:lstStyle/>
        <a:p>
          <a:endParaRPr lang="en-US"/>
        </a:p>
      </dgm:t>
    </dgm:pt>
    <dgm:pt modelId="{67B62D35-96ED-4774-A42D-CEC485B6289C}" type="sibTrans" cxnId="{42C6B1A9-8A18-4E66-AB00-1B2DDFD60ED4}">
      <dgm:prSet/>
      <dgm:spPr/>
      <dgm:t>
        <a:bodyPr/>
        <a:lstStyle/>
        <a:p>
          <a:endParaRPr lang="en-US"/>
        </a:p>
      </dgm:t>
    </dgm:pt>
    <dgm:pt modelId="{05934698-B2AD-4C49-833E-93DECBB0E7E5}" type="pres">
      <dgm:prSet presAssocID="{4776B5E8-EF1B-4054-9794-29830AA145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D365F14-E99F-4B47-A3F7-C06462AA3B56}" type="pres">
      <dgm:prSet presAssocID="{8E4741AD-7AC0-4850-BEBF-3AC41BC6289F}" presName="hierRoot1" presStyleCnt="0"/>
      <dgm:spPr/>
    </dgm:pt>
    <dgm:pt modelId="{C29EB9D3-1C26-46BB-8B90-3E0C63DD0E0B}" type="pres">
      <dgm:prSet presAssocID="{8E4741AD-7AC0-4850-BEBF-3AC41BC6289F}" presName="composite" presStyleCnt="0"/>
      <dgm:spPr/>
    </dgm:pt>
    <dgm:pt modelId="{4D939C41-AB6F-4ABC-A10D-65F924B6C8C2}" type="pres">
      <dgm:prSet presAssocID="{8E4741AD-7AC0-4850-BEBF-3AC41BC6289F}" presName="background" presStyleLbl="node0" presStyleIdx="0" presStyleCnt="3"/>
      <dgm:spPr/>
    </dgm:pt>
    <dgm:pt modelId="{9B99515D-23F5-44F2-8955-AB735AEC2BA0}" type="pres">
      <dgm:prSet presAssocID="{8E4741AD-7AC0-4850-BEBF-3AC41BC6289F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CE80AF-6934-41A4-9B09-0FBB9F233B63}" type="pres">
      <dgm:prSet presAssocID="{8E4741AD-7AC0-4850-BEBF-3AC41BC6289F}" presName="hierChild2" presStyleCnt="0"/>
      <dgm:spPr/>
    </dgm:pt>
    <dgm:pt modelId="{D668CF1A-CAC2-4F13-81A5-17AEC16300FF}" type="pres">
      <dgm:prSet presAssocID="{F8525C0C-76A4-484E-9082-7EB7A6C91CB2}" presName="hierRoot1" presStyleCnt="0"/>
      <dgm:spPr/>
    </dgm:pt>
    <dgm:pt modelId="{866E3252-FD93-4237-9204-1A406B0CF4D4}" type="pres">
      <dgm:prSet presAssocID="{F8525C0C-76A4-484E-9082-7EB7A6C91CB2}" presName="composite" presStyleCnt="0"/>
      <dgm:spPr/>
    </dgm:pt>
    <dgm:pt modelId="{3B84D2DE-BD2A-4196-BC25-0B97B5F47D85}" type="pres">
      <dgm:prSet presAssocID="{F8525C0C-76A4-484E-9082-7EB7A6C91CB2}" presName="background" presStyleLbl="node0" presStyleIdx="1" presStyleCnt="3"/>
      <dgm:spPr/>
    </dgm:pt>
    <dgm:pt modelId="{54005D00-B2C0-4CFE-8D79-1FD20E869589}" type="pres">
      <dgm:prSet presAssocID="{F8525C0C-76A4-484E-9082-7EB7A6C91CB2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4168A5-1CA7-4C01-9A50-A3BE4689C3F8}" type="pres">
      <dgm:prSet presAssocID="{F8525C0C-76A4-484E-9082-7EB7A6C91CB2}" presName="hierChild2" presStyleCnt="0"/>
      <dgm:spPr/>
    </dgm:pt>
    <dgm:pt modelId="{6F6E3130-E8B5-438E-ACA2-8D5936842A0C}" type="pres">
      <dgm:prSet presAssocID="{8DD49922-96DE-49C9-9CAA-759FD48E7665}" presName="hierRoot1" presStyleCnt="0"/>
      <dgm:spPr/>
    </dgm:pt>
    <dgm:pt modelId="{4D9520E0-6B83-409F-B34B-E3352EB461C6}" type="pres">
      <dgm:prSet presAssocID="{8DD49922-96DE-49C9-9CAA-759FD48E7665}" presName="composite" presStyleCnt="0"/>
      <dgm:spPr/>
    </dgm:pt>
    <dgm:pt modelId="{5643BC09-B183-46F1-B672-7088C6C4F9AE}" type="pres">
      <dgm:prSet presAssocID="{8DD49922-96DE-49C9-9CAA-759FD48E7665}" presName="background" presStyleLbl="node0" presStyleIdx="2" presStyleCnt="3"/>
      <dgm:spPr/>
    </dgm:pt>
    <dgm:pt modelId="{DF5C1AF1-977F-4F60-834B-735A296C3784}" type="pres">
      <dgm:prSet presAssocID="{8DD49922-96DE-49C9-9CAA-759FD48E7665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D78386-5D5D-42EF-A979-12DDC7FE13D9}" type="pres">
      <dgm:prSet presAssocID="{8DD49922-96DE-49C9-9CAA-759FD48E7665}" presName="hierChild2" presStyleCnt="0"/>
      <dgm:spPr/>
    </dgm:pt>
  </dgm:ptLst>
  <dgm:cxnLst>
    <dgm:cxn modelId="{B560CA8C-1B70-4B06-95C5-C0819EA60794}" type="presOf" srcId="{F8525C0C-76A4-484E-9082-7EB7A6C91CB2}" destId="{54005D00-B2C0-4CFE-8D79-1FD20E869589}" srcOrd="0" destOrd="0" presId="urn:microsoft.com/office/officeart/2005/8/layout/hierarchy1"/>
    <dgm:cxn modelId="{14D15363-ABE7-4DF4-B306-71C8F60F8D3F}" type="presOf" srcId="{8DD49922-96DE-49C9-9CAA-759FD48E7665}" destId="{DF5C1AF1-977F-4F60-834B-735A296C3784}" srcOrd="0" destOrd="0" presId="urn:microsoft.com/office/officeart/2005/8/layout/hierarchy1"/>
    <dgm:cxn modelId="{673F2338-AF5F-46C6-B4A5-190BF2EF90B7}" srcId="{4776B5E8-EF1B-4054-9794-29830AA14501}" destId="{F8525C0C-76A4-484E-9082-7EB7A6C91CB2}" srcOrd="1" destOrd="0" parTransId="{B9633530-402B-4A18-8E15-B22759469949}" sibTransId="{D878BC84-495C-40DF-BE29-6F41D3E2CBB3}"/>
    <dgm:cxn modelId="{F07A1420-54D9-4E7C-ADE9-33BDE9E24136}" srcId="{4776B5E8-EF1B-4054-9794-29830AA14501}" destId="{8E4741AD-7AC0-4850-BEBF-3AC41BC6289F}" srcOrd="0" destOrd="0" parTransId="{ECA746AE-4991-4A0C-A457-65C330401DDE}" sibTransId="{E20C07B1-4F54-48D8-BC6B-E22559E75AF2}"/>
    <dgm:cxn modelId="{FA1A6085-B53A-4D24-AC1D-D74E04423445}" type="presOf" srcId="{8E4741AD-7AC0-4850-BEBF-3AC41BC6289F}" destId="{9B99515D-23F5-44F2-8955-AB735AEC2BA0}" srcOrd="0" destOrd="0" presId="urn:microsoft.com/office/officeart/2005/8/layout/hierarchy1"/>
    <dgm:cxn modelId="{D17D3612-57FC-4A68-8BCF-1AA6995CA0E7}" type="presOf" srcId="{4776B5E8-EF1B-4054-9794-29830AA14501}" destId="{05934698-B2AD-4C49-833E-93DECBB0E7E5}" srcOrd="0" destOrd="0" presId="urn:microsoft.com/office/officeart/2005/8/layout/hierarchy1"/>
    <dgm:cxn modelId="{42C6B1A9-8A18-4E66-AB00-1B2DDFD60ED4}" srcId="{4776B5E8-EF1B-4054-9794-29830AA14501}" destId="{8DD49922-96DE-49C9-9CAA-759FD48E7665}" srcOrd="2" destOrd="0" parTransId="{F00B2C5B-2F98-4D23-901A-A271B4782648}" sibTransId="{67B62D35-96ED-4774-A42D-CEC485B6289C}"/>
    <dgm:cxn modelId="{F6EDC24E-9C45-4E6B-A866-BF0A6976DF5D}" type="presParOf" srcId="{05934698-B2AD-4C49-833E-93DECBB0E7E5}" destId="{3D365F14-E99F-4B47-A3F7-C06462AA3B56}" srcOrd="0" destOrd="0" presId="urn:microsoft.com/office/officeart/2005/8/layout/hierarchy1"/>
    <dgm:cxn modelId="{EBBF63F6-7C3F-4AE0-AB6E-B3BD365D2DC6}" type="presParOf" srcId="{3D365F14-E99F-4B47-A3F7-C06462AA3B56}" destId="{C29EB9D3-1C26-46BB-8B90-3E0C63DD0E0B}" srcOrd="0" destOrd="0" presId="urn:microsoft.com/office/officeart/2005/8/layout/hierarchy1"/>
    <dgm:cxn modelId="{47C8E7F5-8C50-48FD-B15C-91BB29ADC5D6}" type="presParOf" srcId="{C29EB9D3-1C26-46BB-8B90-3E0C63DD0E0B}" destId="{4D939C41-AB6F-4ABC-A10D-65F924B6C8C2}" srcOrd="0" destOrd="0" presId="urn:microsoft.com/office/officeart/2005/8/layout/hierarchy1"/>
    <dgm:cxn modelId="{0FD1A9DC-C245-49B0-B123-F95983D5B0CE}" type="presParOf" srcId="{C29EB9D3-1C26-46BB-8B90-3E0C63DD0E0B}" destId="{9B99515D-23F5-44F2-8955-AB735AEC2BA0}" srcOrd="1" destOrd="0" presId="urn:microsoft.com/office/officeart/2005/8/layout/hierarchy1"/>
    <dgm:cxn modelId="{727D3584-DB2E-462A-86B3-27E674587481}" type="presParOf" srcId="{3D365F14-E99F-4B47-A3F7-C06462AA3B56}" destId="{3BCE80AF-6934-41A4-9B09-0FBB9F233B63}" srcOrd="1" destOrd="0" presId="urn:microsoft.com/office/officeart/2005/8/layout/hierarchy1"/>
    <dgm:cxn modelId="{8CCCB654-919D-4E96-B6F0-0F4754D8D042}" type="presParOf" srcId="{05934698-B2AD-4C49-833E-93DECBB0E7E5}" destId="{D668CF1A-CAC2-4F13-81A5-17AEC16300FF}" srcOrd="1" destOrd="0" presId="urn:microsoft.com/office/officeart/2005/8/layout/hierarchy1"/>
    <dgm:cxn modelId="{9272121B-2ECB-440B-829D-8905C4547FC8}" type="presParOf" srcId="{D668CF1A-CAC2-4F13-81A5-17AEC16300FF}" destId="{866E3252-FD93-4237-9204-1A406B0CF4D4}" srcOrd="0" destOrd="0" presId="urn:microsoft.com/office/officeart/2005/8/layout/hierarchy1"/>
    <dgm:cxn modelId="{509C6564-EF49-4D98-9C9A-7A025CEAACA5}" type="presParOf" srcId="{866E3252-FD93-4237-9204-1A406B0CF4D4}" destId="{3B84D2DE-BD2A-4196-BC25-0B97B5F47D85}" srcOrd="0" destOrd="0" presId="urn:microsoft.com/office/officeart/2005/8/layout/hierarchy1"/>
    <dgm:cxn modelId="{B5D1F2BE-8455-4CF3-95D4-943A286F559B}" type="presParOf" srcId="{866E3252-FD93-4237-9204-1A406B0CF4D4}" destId="{54005D00-B2C0-4CFE-8D79-1FD20E869589}" srcOrd="1" destOrd="0" presId="urn:microsoft.com/office/officeart/2005/8/layout/hierarchy1"/>
    <dgm:cxn modelId="{2527DAA2-0292-4E52-BF32-EFFD7DAC77B5}" type="presParOf" srcId="{D668CF1A-CAC2-4F13-81A5-17AEC16300FF}" destId="{E64168A5-1CA7-4C01-9A50-A3BE4689C3F8}" srcOrd="1" destOrd="0" presId="urn:microsoft.com/office/officeart/2005/8/layout/hierarchy1"/>
    <dgm:cxn modelId="{C9D4D5C0-3B34-4E89-824E-0A3600BAF672}" type="presParOf" srcId="{05934698-B2AD-4C49-833E-93DECBB0E7E5}" destId="{6F6E3130-E8B5-438E-ACA2-8D5936842A0C}" srcOrd="2" destOrd="0" presId="urn:microsoft.com/office/officeart/2005/8/layout/hierarchy1"/>
    <dgm:cxn modelId="{5613020E-646F-4CB6-837B-561AF3D2AC4B}" type="presParOf" srcId="{6F6E3130-E8B5-438E-ACA2-8D5936842A0C}" destId="{4D9520E0-6B83-409F-B34B-E3352EB461C6}" srcOrd="0" destOrd="0" presId="urn:microsoft.com/office/officeart/2005/8/layout/hierarchy1"/>
    <dgm:cxn modelId="{E23CB115-DC4B-4615-A3B1-A5E43B7E0C46}" type="presParOf" srcId="{4D9520E0-6B83-409F-B34B-E3352EB461C6}" destId="{5643BC09-B183-46F1-B672-7088C6C4F9AE}" srcOrd="0" destOrd="0" presId="urn:microsoft.com/office/officeart/2005/8/layout/hierarchy1"/>
    <dgm:cxn modelId="{2680FDF5-7E36-44CF-A1B2-5A7895EA72C8}" type="presParOf" srcId="{4D9520E0-6B83-409F-B34B-E3352EB461C6}" destId="{DF5C1AF1-977F-4F60-834B-735A296C3784}" srcOrd="1" destOrd="0" presId="urn:microsoft.com/office/officeart/2005/8/layout/hierarchy1"/>
    <dgm:cxn modelId="{0A29F58E-4425-42AC-B9AF-45E850F5C439}" type="presParOf" srcId="{6F6E3130-E8B5-438E-ACA2-8D5936842A0C}" destId="{23D78386-5D5D-42EF-A979-12DDC7FE13D9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39C41-AB6F-4ABC-A10D-65F924B6C8C2}">
      <dsp:nvSpPr>
        <dsp:cNvPr id="0" name=""/>
        <dsp:cNvSpPr/>
      </dsp:nvSpPr>
      <dsp:spPr>
        <a:xfrm>
          <a:off x="0" y="758030"/>
          <a:ext cx="2233509" cy="1418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9515D-23F5-44F2-8955-AB735AEC2BA0}">
      <dsp:nvSpPr>
        <dsp:cNvPr id="0" name=""/>
        <dsp:cNvSpPr/>
      </dsp:nvSpPr>
      <dsp:spPr>
        <a:xfrm>
          <a:off x="248167" y="993789"/>
          <a:ext cx="2233509" cy="14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500" b="1" kern="1200" dirty="0"/>
            <a:t>First </a:t>
          </a:r>
          <a:r>
            <a:rPr lang="fr-CA" sz="2500" b="1" kern="1200" dirty="0" err="1"/>
            <a:t>trimester</a:t>
          </a:r>
          <a:r>
            <a:rPr lang="fr-CA" sz="2500" b="1" kern="1200" dirty="0"/>
            <a:t>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500" b="1" kern="1200" dirty="0"/>
            <a:t>(0-13 </a:t>
          </a:r>
          <a:r>
            <a:rPr lang="fr-CA" sz="2500" b="1" kern="1200" dirty="0" err="1"/>
            <a:t>weeks</a:t>
          </a:r>
          <a:r>
            <a:rPr lang="fr-CA" sz="2500" b="1" kern="1200" dirty="0"/>
            <a:t>)</a:t>
          </a:r>
          <a:endParaRPr lang="en-US" sz="2500" kern="1200" dirty="0"/>
        </a:p>
      </dsp:txBody>
      <dsp:txXfrm>
        <a:off x="289707" y="1035329"/>
        <a:ext cx="2150429" cy="1335198"/>
      </dsp:txXfrm>
    </dsp:sp>
    <dsp:sp modelId="{3B84D2DE-BD2A-4196-BC25-0B97B5F47D85}">
      <dsp:nvSpPr>
        <dsp:cNvPr id="0" name=""/>
        <dsp:cNvSpPr/>
      </dsp:nvSpPr>
      <dsp:spPr>
        <a:xfrm>
          <a:off x="2729844" y="758030"/>
          <a:ext cx="2233509" cy="1418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05D00-B2C0-4CFE-8D79-1FD20E869589}">
      <dsp:nvSpPr>
        <dsp:cNvPr id="0" name=""/>
        <dsp:cNvSpPr/>
      </dsp:nvSpPr>
      <dsp:spPr>
        <a:xfrm>
          <a:off x="2978012" y="993789"/>
          <a:ext cx="2233509" cy="14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500" b="1" kern="1200" dirty="0"/>
            <a:t>Second </a:t>
          </a:r>
          <a:r>
            <a:rPr lang="fr-CA" sz="2500" b="1" kern="1200" dirty="0" err="1"/>
            <a:t>trimester</a:t>
          </a:r>
          <a:r>
            <a:rPr lang="fr-CA" sz="2500" b="1" kern="1200" dirty="0"/>
            <a:t> (14-27 </a:t>
          </a:r>
          <a:r>
            <a:rPr lang="fr-CA" sz="2500" b="1" kern="1200" dirty="0" err="1"/>
            <a:t>weeks</a:t>
          </a:r>
          <a:r>
            <a:rPr lang="fr-CA" sz="2500" b="1" kern="1200" dirty="0"/>
            <a:t>)</a:t>
          </a:r>
          <a:endParaRPr lang="en-US" sz="2500" kern="1200" dirty="0"/>
        </a:p>
      </dsp:txBody>
      <dsp:txXfrm>
        <a:off x="3019552" y="1035329"/>
        <a:ext cx="2150429" cy="1335198"/>
      </dsp:txXfrm>
    </dsp:sp>
    <dsp:sp modelId="{5643BC09-B183-46F1-B672-7088C6C4F9AE}">
      <dsp:nvSpPr>
        <dsp:cNvPr id="0" name=""/>
        <dsp:cNvSpPr/>
      </dsp:nvSpPr>
      <dsp:spPr>
        <a:xfrm>
          <a:off x="5459689" y="758030"/>
          <a:ext cx="2233509" cy="1418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C1AF1-977F-4F60-834B-735A296C3784}">
      <dsp:nvSpPr>
        <dsp:cNvPr id="0" name=""/>
        <dsp:cNvSpPr/>
      </dsp:nvSpPr>
      <dsp:spPr>
        <a:xfrm>
          <a:off x="5707856" y="993789"/>
          <a:ext cx="2233509" cy="141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500" b="1" kern="1200" dirty="0" err="1"/>
            <a:t>Third</a:t>
          </a:r>
          <a:r>
            <a:rPr lang="fr-CA" sz="2500" b="1" kern="1200" dirty="0"/>
            <a:t> </a:t>
          </a:r>
          <a:r>
            <a:rPr lang="fr-CA" sz="2500" b="1" kern="1200" dirty="0" err="1"/>
            <a:t>trimester</a:t>
          </a:r>
          <a:r>
            <a:rPr lang="fr-CA" sz="2500" b="1" kern="1200" dirty="0"/>
            <a:t> (28-40 </a:t>
          </a:r>
          <a:r>
            <a:rPr lang="fr-CA" sz="2500" b="1" kern="1200" dirty="0" err="1"/>
            <a:t>weeks</a:t>
          </a:r>
          <a:r>
            <a:rPr lang="fr-CA" sz="2500" b="1" kern="1200" dirty="0"/>
            <a:t>)</a:t>
          </a:r>
          <a:endParaRPr lang="en-US" sz="2500" kern="1200" dirty="0"/>
        </a:p>
      </dsp:txBody>
      <dsp:txXfrm>
        <a:off x="5749396" y="1035329"/>
        <a:ext cx="2150429" cy="1335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B29-9AAF-43D6-856E-452F2E87953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526E-9F90-4DF8-B534-F9E9120FB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13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B29-9AAF-43D6-856E-452F2E87953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526E-9F90-4DF8-B534-F9E9120FB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6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B29-9AAF-43D6-856E-452F2E87953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526E-9F90-4DF8-B534-F9E9120FB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5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B29-9AAF-43D6-856E-452F2E87953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526E-9F90-4DF8-B534-F9E9120FB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8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B29-9AAF-43D6-856E-452F2E87953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526E-9F90-4DF8-B534-F9E9120FB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64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B29-9AAF-43D6-856E-452F2E87953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526E-9F90-4DF8-B534-F9E9120FB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3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B29-9AAF-43D6-856E-452F2E87953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526E-9F90-4DF8-B534-F9E9120FB4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3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B29-9AAF-43D6-856E-452F2E87953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526E-9F90-4DF8-B534-F9E9120FB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6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B29-9AAF-43D6-856E-452F2E87953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526E-9F90-4DF8-B534-F9E9120FB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1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CB29-9AAF-43D6-856E-452F2E87953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526E-9F90-4DF8-B534-F9E9120FB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5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80BCB29-9AAF-43D6-856E-452F2E87953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526E-9F90-4DF8-B534-F9E9120FB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1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80BCB29-9AAF-43D6-856E-452F2E87953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458526E-9F90-4DF8-B534-F9E9120FB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4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3L1n5XiLw&amp;t=4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youtube.com/watch?v=A0sp7I9rlz8&amp;t=2s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8xz1Jbs972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family.com/stages-of-labor-2752957" TargetMode="External"/><Relationship Id="rId2" Type="http://schemas.openxmlformats.org/officeDocument/2006/relationships/hyperlink" Target="https://www.medicalnewstoday.com/articles/32374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bstetrics.home.blog/2019/07/12/face-browe-presentatio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7796" y="1179878"/>
            <a:ext cx="8464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&amp; Delivery : The Basics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424" y="2133600"/>
            <a:ext cx="5132339" cy="38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78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7611" y="801188"/>
            <a:ext cx="9535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Fetal presentation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3720" y="1859271"/>
            <a:ext cx="305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TRANSVERSE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450A5F-E3D0-4FA2-982A-3E9E311B0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508" y="2269278"/>
            <a:ext cx="4391638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6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7611" y="801188"/>
            <a:ext cx="953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Fetal presentation : Leopold’s maneuver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714" y="1689369"/>
            <a:ext cx="2733675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14767" y="5864330"/>
            <a:ext cx="6965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https://www.youtube.com/watch?v=KQ3L1n5XiLw&amp;t=4s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4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908" y="923108"/>
            <a:ext cx="9535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Vaginal exams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6A881D0-A857-4C37-B678-7B100A1A9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05" y="2412310"/>
            <a:ext cx="10441688" cy="3958772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To assess favorability of cervix before induction</a:t>
            </a:r>
          </a:p>
          <a:p>
            <a:r>
              <a:rPr lang="en-CA" dirty="0"/>
              <a:t>To administer vaginal prostaglandins during induction of labor</a:t>
            </a:r>
          </a:p>
          <a:p>
            <a:r>
              <a:rPr lang="en-CA" dirty="0"/>
              <a:t>To confirm onset of labor</a:t>
            </a:r>
          </a:p>
          <a:p>
            <a:r>
              <a:rPr lang="en-CA" dirty="0"/>
              <a:t>To assess progress of labor</a:t>
            </a:r>
          </a:p>
          <a:p>
            <a:r>
              <a:rPr lang="en-CA" dirty="0"/>
              <a:t>To identify the presenting part and position of the baby</a:t>
            </a:r>
          </a:p>
          <a:p>
            <a:r>
              <a:rPr lang="en-CA" dirty="0"/>
              <a:t>To perform artificial rupture of membranes (ARM)</a:t>
            </a:r>
          </a:p>
          <a:p>
            <a:r>
              <a:rPr lang="en-CA" dirty="0"/>
              <a:t>To apply a fetal scalp electrode</a:t>
            </a:r>
          </a:p>
          <a:p>
            <a:r>
              <a:rPr lang="en-CA" dirty="0"/>
              <a:t>To perform a fetal blood sample</a:t>
            </a:r>
          </a:p>
          <a:p>
            <a:r>
              <a:rPr lang="en-CA" dirty="0"/>
              <a:t>To exclude cord prolapse after SRM where there is an ill-fitting presenting part</a:t>
            </a:r>
          </a:p>
          <a:p>
            <a:r>
              <a:rPr lang="en-CA" dirty="0"/>
              <a:t>To confirm onset of second stage</a:t>
            </a:r>
          </a:p>
          <a:p>
            <a:r>
              <a:rPr lang="en-CA" dirty="0"/>
              <a:t>During postpartum care to assess a woman’s source of bleeding (retained placenta or clots)</a:t>
            </a:r>
          </a:p>
          <a:p>
            <a:pPr marL="0" indent="0">
              <a:buNone/>
            </a:pPr>
            <a:r>
              <a:rPr lang="en-CA" b="1" dirty="0"/>
              <a:t>** </a:t>
            </a:r>
            <a:r>
              <a:rPr lang="en-CA" b="1" dirty="0" smtClean="0"/>
              <a:t>Physicians will review </a:t>
            </a:r>
            <a:r>
              <a:rPr lang="en-CA" b="1" dirty="0"/>
              <a:t>the most recent ultrasound report to ascertain placental </a:t>
            </a:r>
            <a:r>
              <a:rPr lang="en-CA" b="1" dirty="0" smtClean="0"/>
              <a:t>location</a:t>
            </a:r>
            <a:endParaRPr lang="fr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2105" y="1867763"/>
            <a:ext cx="380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Indications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1511" y="2591644"/>
            <a:ext cx="3308927" cy="24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8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5891" y="988555"/>
            <a:ext cx="810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Vaginal exams : Cervix dilation</a:t>
            </a:r>
          </a:p>
        </p:txBody>
      </p:sp>
      <p:pic>
        <p:nvPicPr>
          <p:cNvPr id="2050" name="Picture 2" descr="https://forms.lamaze.org/portals/0/images/scienceandsensibility/2012/10/cervical-dilation-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54" y="2486746"/>
            <a:ext cx="4339648" cy="32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56E2584-D212-4C7B-4708-218124A84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9082" y="2724206"/>
            <a:ext cx="3706422" cy="27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2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9363" y="446147"/>
            <a:ext cx="9535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Vaginal exams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30" y="1556676"/>
            <a:ext cx="380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Contraindications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140F98B-454B-4D54-A9AC-3A0FA4B9E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69" y="2267096"/>
            <a:ext cx="7614578" cy="3416300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Known or suspected vasa previa</a:t>
            </a:r>
          </a:p>
          <a:p>
            <a:r>
              <a:rPr lang="en-CA" dirty="0"/>
              <a:t>Known or suspected placenta praevia</a:t>
            </a:r>
          </a:p>
          <a:p>
            <a:r>
              <a:rPr lang="en-CA" dirty="0"/>
              <a:t>Acute vaginal bleeding on admission</a:t>
            </a:r>
          </a:p>
          <a:p>
            <a:r>
              <a:rPr lang="en-CA" dirty="0" smtClean="0"/>
              <a:t>Blisters </a:t>
            </a:r>
            <a:r>
              <a:rPr lang="en-CA" dirty="0"/>
              <a:t>or raised vesicles on the labia : Herpes virus infection may be present</a:t>
            </a:r>
          </a:p>
          <a:p>
            <a:r>
              <a:rPr lang="en-CA" dirty="0" smtClean="0"/>
              <a:t>For nurses : Preterm patients (</a:t>
            </a:r>
            <a:r>
              <a:rPr lang="en-CA" dirty="0"/>
              <a:t>≤ </a:t>
            </a:r>
            <a:r>
              <a:rPr lang="en-CA" dirty="0" smtClean="0"/>
              <a:t>36 </a:t>
            </a:r>
            <a:r>
              <a:rPr lang="en-CA" dirty="0"/>
              <a:t>weeks)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**** In these circumstances, a speculum examination by a senior resident (MFM) or attending staff must be performed prior to a digital  vaginal examination. ****</a:t>
            </a:r>
          </a:p>
          <a:p>
            <a:endParaRPr lang="fr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393" y="1446328"/>
            <a:ext cx="3578165" cy="2385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847" y="3975246"/>
            <a:ext cx="3652036" cy="20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57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908" y="923108"/>
            <a:ext cx="9535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Labor progress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F998066-0EE5-4994-B784-66D99B0CE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87" y="2658302"/>
            <a:ext cx="415198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dirty="0"/>
              <a:t>Vaginal exam: </a:t>
            </a:r>
            <a:endParaRPr lang="fr-CA" sz="1600" dirty="0" smtClean="0"/>
          </a:p>
          <a:p>
            <a:r>
              <a:rPr lang="fr-CA" sz="1600" b="1" dirty="0"/>
              <a:t>Effacement</a:t>
            </a:r>
            <a:r>
              <a:rPr lang="fr-CA" sz="1600" dirty="0"/>
              <a:t>, </a:t>
            </a:r>
            <a:r>
              <a:rPr lang="fr-CA" sz="1600" dirty="0" err="1"/>
              <a:t>from</a:t>
            </a:r>
            <a:r>
              <a:rPr lang="fr-CA" sz="1600" dirty="0"/>
              <a:t> 0 to 100%</a:t>
            </a:r>
          </a:p>
          <a:p>
            <a:r>
              <a:rPr lang="fr-CA" sz="1600" dirty="0" smtClean="0"/>
              <a:t>Cervical </a:t>
            </a:r>
            <a:r>
              <a:rPr lang="fr-CA" sz="1600" b="1" dirty="0"/>
              <a:t>dilatation</a:t>
            </a:r>
            <a:r>
              <a:rPr lang="fr-CA" sz="1600" dirty="0"/>
              <a:t>, from 0 to 10cm</a:t>
            </a:r>
          </a:p>
          <a:p>
            <a:r>
              <a:rPr lang="fr-CA" sz="1600" dirty="0" smtClean="0"/>
              <a:t>Cervical </a:t>
            </a:r>
            <a:r>
              <a:rPr lang="fr-CA" sz="1600" b="1" dirty="0"/>
              <a:t>consistency</a:t>
            </a:r>
            <a:r>
              <a:rPr lang="fr-CA" sz="1600" dirty="0"/>
              <a:t> (soft, medium, hard)</a:t>
            </a:r>
          </a:p>
          <a:p>
            <a:r>
              <a:rPr lang="fr-CA" sz="1600" dirty="0"/>
              <a:t>Cervical </a:t>
            </a:r>
            <a:r>
              <a:rPr lang="fr-CA" sz="1600" b="1" dirty="0"/>
              <a:t>position</a:t>
            </a:r>
            <a:r>
              <a:rPr lang="fr-CA" sz="1600" dirty="0"/>
              <a:t> (Anterior, mid, posterior)</a:t>
            </a:r>
          </a:p>
          <a:p>
            <a:r>
              <a:rPr lang="fr-CA" sz="1600" dirty="0"/>
              <a:t>Fetal </a:t>
            </a:r>
            <a:r>
              <a:rPr lang="fr-CA" sz="1600" b="1" dirty="0"/>
              <a:t>station</a:t>
            </a:r>
            <a:r>
              <a:rPr lang="fr-CA" sz="1600" dirty="0"/>
              <a:t>, from -4 to +4</a:t>
            </a:r>
          </a:p>
          <a:p>
            <a:r>
              <a:rPr lang="fr-CA" sz="1600" dirty="0"/>
              <a:t>Fetal </a:t>
            </a:r>
            <a:r>
              <a:rPr lang="fr-CA" sz="1600" b="1" dirty="0"/>
              <a:t>presentation</a:t>
            </a:r>
            <a:r>
              <a:rPr lang="fr-CA" sz="1600" dirty="0"/>
              <a:t> (cephalic, breech, transverse)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8C776579-3280-4DFC-9938-9A5F1E27D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172" y="1898469"/>
            <a:ext cx="7376833" cy="2265585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BAFAF11C-A34C-4254-BF3A-6D661F4A2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443" y="4366452"/>
            <a:ext cx="5463350" cy="21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78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947" y="2360719"/>
            <a:ext cx="4279763" cy="4017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5891" y="988555"/>
            <a:ext cx="810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Vaginal exams : Fetal Station</a:t>
            </a:r>
          </a:p>
        </p:txBody>
      </p:sp>
    </p:spTree>
    <p:extLst>
      <p:ext uri="{BB962C8B-B14F-4D97-AF65-F5344CB8AC3E}">
        <p14:creationId xmlns:p14="http://schemas.microsoft.com/office/powerpoint/2010/main" val="103501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8329" y="475278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Vaginal exams : Cervix effacement</a:t>
            </a:r>
          </a:p>
        </p:txBody>
      </p:sp>
      <p:pic>
        <p:nvPicPr>
          <p:cNvPr id="1026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74" y="1915138"/>
            <a:ext cx="4782849" cy="47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1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6383" y="304273"/>
            <a:ext cx="9301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Vaginal exams : Fetal presentation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68" y="1757996"/>
            <a:ext cx="6800850" cy="483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2414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565" y="757646"/>
            <a:ext cx="5439722" cy="5221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082669" y="1176488"/>
            <a:ext cx="9535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Fetal presentation </a:t>
            </a: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1C81F0E0-0219-4588-97B7-3B05AAABD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11" y="2485162"/>
            <a:ext cx="3509908" cy="28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907AD7F3-9A1D-9876-BD6F-2AB075E5DD97}"/>
              </a:ext>
            </a:extLst>
          </p:cNvPr>
          <p:cNvSpPr/>
          <p:nvPr/>
        </p:nvSpPr>
        <p:spPr>
          <a:xfrm>
            <a:off x="8951988" y="3745753"/>
            <a:ext cx="1692821" cy="1700890"/>
          </a:xfrm>
          <a:prstGeom prst="ellipse">
            <a:avLst/>
          </a:prstGeom>
          <a:solidFill>
            <a:srgbClr val="FEF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B0E47C0-BF86-5C34-722F-2364F3112692}"/>
              </a:ext>
            </a:extLst>
          </p:cNvPr>
          <p:cNvSpPr/>
          <p:nvPr/>
        </p:nvSpPr>
        <p:spPr>
          <a:xfrm>
            <a:off x="5175264" y="2016734"/>
            <a:ext cx="3349487" cy="3170099"/>
          </a:xfrm>
          <a:prstGeom prst="ellipse">
            <a:avLst/>
          </a:prstGeom>
          <a:solidFill>
            <a:srgbClr val="F7B74F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5416521-8A6B-377E-43D0-02A6809E6288}"/>
              </a:ext>
            </a:extLst>
          </p:cNvPr>
          <p:cNvSpPr/>
          <p:nvPr/>
        </p:nvSpPr>
        <p:spPr>
          <a:xfrm>
            <a:off x="9416435" y="970819"/>
            <a:ext cx="2749827" cy="2630964"/>
          </a:xfrm>
          <a:prstGeom prst="ellipse">
            <a:avLst/>
          </a:prstGeom>
          <a:solidFill>
            <a:srgbClr val="F9C777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AE33261-88BD-D1FF-2266-9980233BDB3D}"/>
              </a:ext>
            </a:extLst>
          </p:cNvPr>
          <p:cNvSpPr/>
          <p:nvPr/>
        </p:nvSpPr>
        <p:spPr>
          <a:xfrm>
            <a:off x="2713383" y="894946"/>
            <a:ext cx="2329070" cy="2355574"/>
          </a:xfrm>
          <a:prstGeom prst="ellipse">
            <a:avLst/>
          </a:prstGeom>
          <a:solidFill>
            <a:srgbClr val="FA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extBox 5"/>
          <p:cNvSpPr txBox="1"/>
          <p:nvPr/>
        </p:nvSpPr>
        <p:spPr>
          <a:xfrm>
            <a:off x="-3290617" y="3044279"/>
            <a:ext cx="10654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Pregnancy</a:t>
            </a:r>
          </a:p>
        </p:txBody>
      </p:sp>
      <p:graphicFrame>
        <p:nvGraphicFramePr>
          <p:cNvPr id="10" name="ZoneTexte 1">
            <a:extLst>
              <a:ext uri="{FF2B5EF4-FFF2-40B4-BE49-F238E27FC236}">
                <a16:creationId xmlns:a16="http://schemas.microsoft.com/office/drawing/2014/main" id="{BECA6927-E8EF-6AA0-C08B-B257E29EC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556039"/>
              </p:ext>
            </p:extLst>
          </p:nvPr>
        </p:nvGraphicFramePr>
        <p:xfrm>
          <a:off x="3766930" y="1885161"/>
          <a:ext cx="7941366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95130" y="5273336"/>
            <a:ext cx="8043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u="sng" dirty="0" err="1">
                <a:solidFill>
                  <a:srgbClr val="0099FF"/>
                </a:solidFill>
                <a:hlinkClick r:id="rId7"/>
              </a:rPr>
              <a:t>Physiological</a:t>
            </a:r>
            <a:r>
              <a:rPr lang="fr-CA" sz="3200" u="sng" dirty="0">
                <a:solidFill>
                  <a:srgbClr val="0099FF"/>
                </a:solidFill>
                <a:hlinkClick r:id="rId7"/>
              </a:rPr>
              <a:t> Changes in </a:t>
            </a:r>
            <a:r>
              <a:rPr lang="fr-CA" sz="3200" u="sng" dirty="0" err="1" smtClean="0">
                <a:solidFill>
                  <a:srgbClr val="0099FF"/>
                </a:solidFill>
                <a:hlinkClick r:id="rId7"/>
              </a:rPr>
              <a:t>Pregnancy</a:t>
            </a:r>
            <a:endParaRPr lang="fr-CA" sz="3200" u="sng" dirty="0" smtClean="0">
              <a:solidFill>
                <a:srgbClr val="0099FF"/>
              </a:solidFill>
              <a:hlinkClick r:id="rId7"/>
            </a:endParaRPr>
          </a:p>
          <a:p>
            <a:pPr algn="ctr"/>
            <a:endParaRPr lang="fr-CA" sz="1400" u="sng" dirty="0">
              <a:solidFill>
                <a:srgbClr val="0099FF"/>
              </a:solidFill>
              <a:hlinkClick r:id="rId7"/>
            </a:endParaRPr>
          </a:p>
          <a:p>
            <a:pPr algn="ctr"/>
            <a:r>
              <a:rPr lang="fr-CA" dirty="0" smtClean="0">
                <a:solidFill>
                  <a:srgbClr val="0099FF"/>
                </a:solidFill>
                <a:hlinkClick r:id="rId7"/>
              </a:rPr>
              <a:t>https</a:t>
            </a:r>
            <a:r>
              <a:rPr lang="fr-CA" dirty="0">
                <a:solidFill>
                  <a:srgbClr val="0099FF"/>
                </a:solidFill>
                <a:hlinkClick r:id="rId7"/>
              </a:rPr>
              <a:t>://www.youtube.com/watch?v=A0sp7I9rlz8&amp;t=2s</a:t>
            </a:r>
            <a:endParaRPr lang="fr-CA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03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897"/>
          </a:solidFill>
        </p:spPr>
        <p:txBody>
          <a:bodyPr/>
          <a:lstStyle/>
          <a:p>
            <a:r>
              <a:rPr lang="en-US" dirty="0" smtClean="0"/>
              <a:t>Summary</a:t>
            </a:r>
            <a:br>
              <a:rPr lang="en-US" dirty="0" smtClean="0"/>
            </a:br>
            <a:r>
              <a:rPr lang="en-US" sz="1000" dirty="0" err="1" smtClean="0"/>
              <a:t>Youtube</a:t>
            </a:r>
            <a:endParaRPr lang="en-CA" dirty="0"/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4800" y="2651125"/>
            <a:ext cx="39624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5891" y="988555"/>
            <a:ext cx="810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 err="1"/>
              <a:t>Charting</a:t>
            </a:r>
            <a:r>
              <a:rPr lang="fr-CA" sz="4400" dirty="0"/>
              <a:t> in </a:t>
            </a:r>
            <a:r>
              <a:rPr lang="fr-CA" sz="4400" dirty="0" err="1"/>
              <a:t>Centricity</a:t>
            </a:r>
            <a:r>
              <a:rPr lang="fr-CA" sz="4400" dirty="0"/>
              <a:t>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44946" y="2854036"/>
            <a:ext cx="41471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The Birthing Center board</a:t>
            </a:r>
          </a:p>
          <a:p>
            <a:endParaRPr lang="fr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Vaginal exams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Fetal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8568" y="2932837"/>
            <a:ext cx="4029362" cy="302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5891" y="508265"/>
            <a:ext cx="810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 err="1"/>
              <a:t>Charting</a:t>
            </a:r>
            <a:r>
              <a:rPr lang="fr-CA" sz="4400" dirty="0"/>
              <a:t> in </a:t>
            </a:r>
            <a:r>
              <a:rPr lang="fr-CA" sz="4400" dirty="0" err="1"/>
              <a:t>Centricity</a:t>
            </a:r>
            <a:r>
              <a:rPr lang="fr-CA" sz="4400" dirty="0"/>
              <a:t> 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1448"/>
          <a:stretch/>
        </p:blipFill>
        <p:spPr>
          <a:xfrm>
            <a:off x="2502875" y="1277706"/>
            <a:ext cx="7308035" cy="550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964351-7FE3-4400-E932-79FD5F64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719" y="1996019"/>
            <a:ext cx="7729728" cy="3101983"/>
          </a:xfrm>
        </p:spPr>
        <p:txBody>
          <a:bodyPr/>
          <a:lstStyle/>
          <a:p>
            <a:r>
              <a:rPr lang="fr-CA" dirty="0">
                <a:hlinkClick r:id="rId2"/>
              </a:rPr>
              <a:t>https://www.medicalnewstoday.com/articles/323742</a:t>
            </a:r>
            <a:endParaRPr lang="fr-CA" dirty="0"/>
          </a:p>
          <a:p>
            <a:r>
              <a:rPr lang="fr-CA" dirty="0">
                <a:hlinkClick r:id="rId3"/>
              </a:rPr>
              <a:t>https://www.verywellfamily.com/stages-of-labor-2752957</a:t>
            </a:r>
            <a:endParaRPr lang="fr-CA" dirty="0"/>
          </a:p>
          <a:p>
            <a:r>
              <a:rPr lang="fr-FR" dirty="0">
                <a:solidFill>
                  <a:schemeClr val="tx1"/>
                </a:solidFill>
              </a:rPr>
              <a:t>Birthing Center </a:t>
            </a:r>
            <a:r>
              <a:rPr lang="fr-FR" sz="1800" dirty="0">
                <a:solidFill>
                  <a:schemeClr val="tx1"/>
                </a:solidFill>
              </a:rPr>
              <a:t>Orientation Day 1: Induction and Augmentation of Labor PowerPoint by Ruth-Lynn Fortune NPDE</a:t>
            </a:r>
            <a:endParaRPr lang="fr-CA" dirty="0">
              <a:solidFill>
                <a:schemeClr val="tx1"/>
              </a:solidFill>
            </a:endParaRPr>
          </a:p>
          <a:p>
            <a:endParaRPr lang="fr-CA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921B786-F78D-E3B5-3F27-BDB3698CEA59}"/>
              </a:ext>
            </a:extLst>
          </p:cNvPr>
          <p:cNvSpPr txBox="1"/>
          <p:nvPr/>
        </p:nvSpPr>
        <p:spPr>
          <a:xfrm>
            <a:off x="1597890" y="748410"/>
            <a:ext cx="9301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6016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D8A558E-0DF3-4F0D-8F2D-9D7762C2C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900982"/>
              </p:ext>
            </p:extLst>
          </p:nvPr>
        </p:nvGraphicFramePr>
        <p:xfrm>
          <a:off x="919354" y="1911926"/>
          <a:ext cx="10292330" cy="4622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634">
                  <a:extLst>
                    <a:ext uri="{9D8B030D-6E8A-4147-A177-3AD203B41FA5}">
                      <a16:colId xmlns:a16="http://schemas.microsoft.com/office/drawing/2014/main" val="2187664655"/>
                    </a:ext>
                  </a:extLst>
                </a:gridCol>
                <a:gridCol w="7601696">
                  <a:extLst>
                    <a:ext uri="{9D8B030D-6E8A-4147-A177-3AD203B41FA5}">
                      <a16:colId xmlns:a16="http://schemas.microsoft.com/office/drawing/2014/main" val="499487956"/>
                    </a:ext>
                  </a:extLst>
                </a:gridCol>
              </a:tblGrid>
              <a:tr h="7721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G (Gravida)</a:t>
                      </a:r>
                      <a:endParaRPr lang="fr-CA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8BD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Number of times a woman has conceived, including any current pregnancy</a:t>
                      </a:r>
                      <a:endParaRPr lang="fr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8B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423511"/>
                  </a:ext>
                </a:extLst>
              </a:tr>
              <a:tr h="772127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/>
                        <a:t>P (Para)</a:t>
                      </a:r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Number of times a woman has given birth after 20 weeks of pregnancy</a:t>
                      </a:r>
                      <a:endParaRPr lang="fr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217733"/>
                  </a:ext>
                </a:extLst>
              </a:tr>
              <a:tr h="7721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 (Term)</a:t>
                      </a:r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Number of times a woman has carried a pregnancy to at least 37 weeks and delivered</a:t>
                      </a:r>
                      <a:endParaRPr lang="fr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775033"/>
                  </a:ext>
                </a:extLst>
              </a:tr>
              <a:tr h="7721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 (Preterm)</a:t>
                      </a:r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Number of times a woman has delivered before 37 weeks but after 20 weeks gestation</a:t>
                      </a:r>
                      <a:endParaRPr lang="fr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433336"/>
                  </a:ext>
                </a:extLst>
              </a:tr>
              <a:tr h="7721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 (Abortions) </a:t>
                      </a:r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Number of times a woman has lost a pregnancy, whether it was elective or spontaneous (miscarriage) before 20 weeks</a:t>
                      </a:r>
                      <a:endParaRPr lang="fr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960921"/>
                  </a:ext>
                </a:extLst>
              </a:tr>
              <a:tr h="7620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 (Living children)</a:t>
                      </a:r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Number of living children to this day</a:t>
                      </a:r>
                      <a:endParaRPr lang="fr-C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05666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9353" y="879565"/>
            <a:ext cx="1029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Common abbreviations: Obstetrical history</a:t>
            </a:r>
          </a:p>
        </p:txBody>
      </p:sp>
    </p:spTree>
    <p:extLst>
      <p:ext uri="{BB962C8B-B14F-4D97-AF65-F5344CB8AC3E}">
        <p14:creationId xmlns:p14="http://schemas.microsoft.com/office/powerpoint/2010/main" val="79457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AC5D9E3-0D1B-4999-AA8E-0EA1CD7E03CC}"/>
              </a:ext>
            </a:extLst>
          </p:cNvPr>
          <p:cNvSpPr txBox="1">
            <a:spLocks/>
          </p:cNvSpPr>
          <p:nvPr/>
        </p:nvSpPr>
        <p:spPr>
          <a:xfrm>
            <a:off x="875488" y="2264393"/>
            <a:ext cx="10671244" cy="41655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IOL : Induction of labor</a:t>
            </a: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SRM : Spontaneous rupture of membranes</a:t>
            </a: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ARM : Artificial rupture of membranes</a:t>
            </a: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TOLAC/VBAC : Trial of Labor After Cesarean Section/Vaginal Birth After Cesarean Section</a:t>
            </a: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IUFD : Intrauterine fetal demise</a:t>
            </a: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SGA/LGA : Small for gestational age/Large for gestational age </a:t>
            </a:r>
          </a:p>
          <a:p>
            <a:pPr algn="l"/>
            <a:r>
              <a:rPr lang="fr-CA" b="1" dirty="0" err="1" smtClean="0">
                <a:solidFill>
                  <a:schemeClr val="bg1"/>
                </a:solidFill>
              </a:rPr>
              <a:t>Ctx</a:t>
            </a:r>
            <a:r>
              <a:rPr lang="fr-CA" b="1" dirty="0" smtClean="0">
                <a:solidFill>
                  <a:schemeClr val="bg1"/>
                </a:solidFill>
              </a:rPr>
              <a:t> </a:t>
            </a:r>
            <a:r>
              <a:rPr lang="fr-CA" b="1" dirty="0">
                <a:solidFill>
                  <a:schemeClr val="bg1"/>
                </a:solidFill>
              </a:rPr>
              <a:t>: Contractions</a:t>
            </a:r>
          </a:p>
          <a:p>
            <a:pPr algn="l"/>
            <a:r>
              <a:rPr lang="fr-CA" b="1" dirty="0">
                <a:solidFill>
                  <a:schemeClr val="bg1"/>
                </a:solidFill>
              </a:rPr>
              <a:t>VE : Vaginal exam</a:t>
            </a:r>
          </a:p>
          <a:p>
            <a:pPr algn="l"/>
            <a:r>
              <a:rPr lang="fr-CA" b="1" dirty="0">
                <a:solidFill>
                  <a:schemeClr val="bg1"/>
                </a:solidFill>
              </a:rPr>
              <a:t>FHR : Fetal </a:t>
            </a:r>
            <a:r>
              <a:rPr lang="fr-CA" b="1" dirty="0" err="1">
                <a:solidFill>
                  <a:schemeClr val="bg1"/>
                </a:solidFill>
              </a:rPr>
              <a:t>heart</a:t>
            </a:r>
            <a:r>
              <a:rPr lang="fr-CA" b="1" dirty="0">
                <a:solidFill>
                  <a:schemeClr val="bg1"/>
                </a:solidFill>
              </a:rPr>
              <a:t> </a:t>
            </a:r>
            <a:r>
              <a:rPr lang="fr-CA" b="1" dirty="0" smtClean="0">
                <a:solidFill>
                  <a:schemeClr val="bg1"/>
                </a:solidFill>
              </a:rPr>
              <a:t>rate                                 CFHM: </a:t>
            </a:r>
            <a:r>
              <a:rPr lang="fr-CA" b="1" dirty="0" err="1" smtClean="0">
                <a:solidFill>
                  <a:schemeClr val="bg1"/>
                </a:solidFill>
              </a:rPr>
              <a:t>Continuous</a:t>
            </a:r>
            <a:r>
              <a:rPr lang="fr-CA" b="1" dirty="0" smtClean="0">
                <a:solidFill>
                  <a:schemeClr val="bg1"/>
                </a:solidFill>
              </a:rPr>
              <a:t> FH Monitoring</a:t>
            </a:r>
            <a:endParaRPr lang="en-US" b="1" dirty="0">
              <a:solidFill>
                <a:schemeClr val="bg1"/>
              </a:solidFill>
            </a:endParaRPr>
          </a:p>
          <a:p>
            <a:pPr algn="l"/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1297577" y="879565"/>
            <a:ext cx="9535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Common abbreviations: Labor &amp; delivery </a:t>
            </a:r>
          </a:p>
        </p:txBody>
      </p:sp>
    </p:spTree>
    <p:extLst>
      <p:ext uri="{BB962C8B-B14F-4D97-AF65-F5344CB8AC3E}">
        <p14:creationId xmlns:p14="http://schemas.microsoft.com/office/powerpoint/2010/main" val="218660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908" y="923108"/>
            <a:ext cx="9535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Labor stages </a:t>
            </a:r>
          </a:p>
        </p:txBody>
      </p:sp>
      <p:pic>
        <p:nvPicPr>
          <p:cNvPr id="2052" name="Picture 4" descr="The 4 Stages of Lab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866" y="1968169"/>
            <a:ext cx="6005968" cy="400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8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399D3647-7598-4ECD-B9B6-B4CB8982E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03710"/>
              </p:ext>
            </p:extLst>
          </p:nvPr>
        </p:nvGraphicFramePr>
        <p:xfrm>
          <a:off x="2631071" y="1881941"/>
          <a:ext cx="6344253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712">
                  <a:extLst>
                    <a:ext uri="{9D8B030D-6E8A-4147-A177-3AD203B41FA5}">
                      <a16:colId xmlns:a16="http://schemas.microsoft.com/office/drawing/2014/main" val="2738964353"/>
                    </a:ext>
                  </a:extLst>
                </a:gridCol>
                <a:gridCol w="4245541">
                  <a:extLst>
                    <a:ext uri="{9D8B030D-6E8A-4147-A177-3AD203B41FA5}">
                      <a16:colId xmlns:a16="http://schemas.microsoft.com/office/drawing/2014/main" val="1459751876"/>
                    </a:ext>
                  </a:extLst>
                </a:gridCol>
              </a:tblGrid>
              <a:tr h="835444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Early (latent) : 0-3 cm</a:t>
                      </a:r>
                      <a:endParaRPr lang="fr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8BD5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Happy, talkative, excited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Pain and intensity start to build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Independent</a:t>
                      </a:r>
                      <a:endParaRPr lang="fr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8B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67629"/>
                  </a:ext>
                </a:extLst>
              </a:tr>
              <a:tr h="1086077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Active : 4-8 cm</a:t>
                      </a:r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Pain intense – feelings of helplessness, fear, anxiety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Fatigue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More dependent, needs support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Needs different strategies to cope with the 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267856"/>
                  </a:ext>
                </a:extLst>
              </a:tr>
              <a:tr h="1336710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Transition : 7/8-10 cm</a:t>
                      </a:r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Contractions are more frequent and intense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Feels vaginal and rectal pressure, bloody show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Irritable, ”out of control”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Wants to quit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Introspective</a:t>
                      </a:r>
                      <a:endParaRPr lang="fr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1937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5254" y="636781"/>
            <a:ext cx="9535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First </a:t>
            </a:r>
            <a:r>
              <a:rPr lang="en-US" sz="4400" dirty="0" smtClean="0"/>
              <a:t>stage </a:t>
            </a:r>
            <a:r>
              <a:rPr lang="en-US" sz="4400" dirty="0"/>
              <a:t>of labor </a:t>
            </a:r>
          </a:p>
        </p:txBody>
      </p:sp>
    </p:spTree>
    <p:extLst>
      <p:ext uri="{BB962C8B-B14F-4D97-AF65-F5344CB8AC3E}">
        <p14:creationId xmlns:p14="http://schemas.microsoft.com/office/powerpoint/2010/main" val="151304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7577" y="879565"/>
            <a:ext cx="9535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True vs False Labor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3C88CE96-B0A7-4970-85D6-F28C933B2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3142522"/>
            <a:ext cx="4825158" cy="28400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A" sz="2000" dirty="0"/>
              <a:t>Contractions occur at regular intervals</a:t>
            </a:r>
          </a:p>
          <a:p>
            <a:r>
              <a:rPr lang="en-CA" sz="2000" dirty="0"/>
              <a:t>Interval gradually shortens</a:t>
            </a:r>
          </a:p>
          <a:p>
            <a:r>
              <a:rPr lang="en-CA" sz="2000" dirty="0"/>
              <a:t>Intensity of pain gradually increases</a:t>
            </a:r>
          </a:p>
          <a:p>
            <a:r>
              <a:rPr lang="en-CA" sz="2000" dirty="0"/>
              <a:t>There is progressive cervical effacement and dilatation</a:t>
            </a:r>
          </a:p>
          <a:p>
            <a:r>
              <a:rPr lang="en-CA" sz="2000" dirty="0"/>
              <a:t>Progress of labour not stopped by sedation/pain medication</a:t>
            </a:r>
            <a:endParaRPr lang="fr-CA" sz="2000" dirty="0"/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BF79551B-7EE5-4ECF-9583-B40BC079139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619443" y="3142523"/>
            <a:ext cx="4824412" cy="28400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CA" dirty="0"/>
              <a:t>Contractions occur at irregular intervals</a:t>
            </a:r>
          </a:p>
          <a:p>
            <a:r>
              <a:rPr lang="en-CA" dirty="0"/>
              <a:t>Interval remains irregular</a:t>
            </a:r>
          </a:p>
          <a:p>
            <a:r>
              <a:rPr lang="en-CA" dirty="0"/>
              <a:t>Intensity of pain remains the same</a:t>
            </a:r>
          </a:p>
          <a:p>
            <a:r>
              <a:rPr lang="en-CA" dirty="0"/>
              <a:t>Duration of contractions varies and tends to become less</a:t>
            </a:r>
          </a:p>
          <a:p>
            <a:r>
              <a:rPr lang="en-CA" dirty="0"/>
              <a:t>There is no progress in cervical effacement and dilatation</a:t>
            </a:r>
          </a:p>
          <a:p>
            <a:r>
              <a:rPr lang="en-CA" dirty="0"/>
              <a:t>Usually painful contractions are relieved by sedation/pain medication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E286A96-D0A3-4776-B463-1C4A013DAC20}"/>
              </a:ext>
            </a:extLst>
          </p:cNvPr>
          <p:cNvSpPr txBox="1">
            <a:spLocks/>
          </p:cNvSpPr>
          <p:nvPr/>
        </p:nvSpPr>
        <p:spPr>
          <a:xfrm>
            <a:off x="665427" y="2263551"/>
            <a:ext cx="4825157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True labor</a:t>
            </a:r>
            <a:endParaRPr lang="fr-CA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5AEE1339-8612-4EEE-B2CB-3A85D924576E}"/>
              </a:ext>
            </a:extLst>
          </p:cNvPr>
          <p:cNvSpPr txBox="1">
            <a:spLocks/>
          </p:cNvSpPr>
          <p:nvPr/>
        </p:nvSpPr>
        <p:spPr>
          <a:xfrm>
            <a:off x="6096000" y="2258612"/>
            <a:ext cx="4825159" cy="576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False labor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6158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7611" y="801188"/>
            <a:ext cx="9535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Fetal presentation 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53DB63CF-D932-4CAE-8254-0535E8958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97" y="1998281"/>
            <a:ext cx="6569447" cy="3429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7757" y="1736671"/>
            <a:ext cx="305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VERTEX</a:t>
            </a:r>
            <a:r>
              <a:rPr lang="en-US" sz="2800" b="1" dirty="0"/>
              <a:t>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96111" y="5689529"/>
            <a:ext cx="7729728" cy="897636"/>
          </a:xfrm>
        </p:spPr>
        <p:txBody>
          <a:bodyPr/>
          <a:lstStyle/>
          <a:p>
            <a:r>
              <a:rPr lang="en-US" dirty="0">
                <a:hlinkClick r:id="rId3"/>
              </a:rPr>
              <a:t>FACE / BROWE PRESENTATION – OBSTETRICS (</a:t>
            </a:r>
            <a:r>
              <a:rPr lang="en-US" dirty="0" err="1">
                <a:hlinkClick r:id="rId3"/>
              </a:rPr>
              <a:t>home.blog</a:t>
            </a:r>
            <a:r>
              <a:rPr lang="en-US" dirty="0">
                <a:hlinkClick r:id="rId3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3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7611" y="801188"/>
            <a:ext cx="9535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Fetal presentation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7611" y="1567543"/>
            <a:ext cx="305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BREECH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916" y="2336984"/>
            <a:ext cx="6017274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6391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667</TotalTime>
  <Words>692</Words>
  <Application>Microsoft Office PowerPoint</Application>
  <PresentationFormat>Widescreen</PresentationFormat>
  <Paragraphs>120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Gill Sans MT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Youtube</vt:lpstr>
      <vt:lpstr>PowerPoint Presentation</vt:lpstr>
      <vt:lpstr>PowerPoint Presentation</vt:lpstr>
      <vt:lpstr>PowerPoint Presentation</vt:lpstr>
    </vt:vector>
  </TitlesOfParts>
  <Company>CUSM\MUHC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Agathe Lapointe (CUSM)</dc:creator>
  <cp:lastModifiedBy>Elisabeth Chailloux (CUSM)</cp:lastModifiedBy>
  <cp:revision>42</cp:revision>
  <dcterms:created xsi:type="dcterms:W3CDTF">2023-02-16T15:47:25Z</dcterms:created>
  <dcterms:modified xsi:type="dcterms:W3CDTF">2025-08-05T13:45:40Z</dcterms:modified>
</cp:coreProperties>
</file>